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57" r:id="rId4"/>
    <p:sldId id="262" r:id="rId5"/>
    <p:sldId id="298" r:id="rId6"/>
    <p:sldId id="258" r:id="rId7"/>
    <p:sldId id="259" r:id="rId8"/>
    <p:sldId id="301" r:id="rId9"/>
    <p:sldId id="308" r:id="rId10"/>
    <p:sldId id="266" r:id="rId11"/>
    <p:sldId id="305" r:id="rId12"/>
    <p:sldId id="306" r:id="rId13"/>
    <p:sldId id="270" r:id="rId14"/>
    <p:sldId id="302" r:id="rId15"/>
    <p:sldId id="267" r:id="rId16"/>
    <p:sldId id="279" r:id="rId17"/>
    <p:sldId id="280" r:id="rId18"/>
    <p:sldId id="281" r:id="rId19"/>
    <p:sldId id="310" r:id="rId20"/>
    <p:sldId id="288" r:id="rId21"/>
    <p:sldId id="283" r:id="rId22"/>
    <p:sldId id="303" r:id="rId23"/>
    <p:sldId id="285" r:id="rId24"/>
    <p:sldId id="287" r:id="rId25"/>
    <p:sldId id="304" r:id="rId26"/>
    <p:sldId id="311" r:id="rId27"/>
    <p:sldId id="299" r:id="rId28"/>
    <p:sldId id="300" r:id="rId29"/>
    <p:sldId id="309"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A04"/>
    <a:srgbClr val="061819"/>
    <a:srgbClr val="103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3B4C3-D902-CB4C-9AB8-B8B5C072978E}" type="datetimeFigureOut">
              <a:rPr lang="en-US" smtClean="0"/>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297B3-6036-D241-BCA4-5EBBF717F3B7}" type="slidenum">
              <a:rPr lang="en-US" smtClean="0"/>
              <a:t>‹N›</a:t>
            </a:fld>
            <a:endParaRPr lang="en-US"/>
          </a:p>
        </p:txBody>
      </p:sp>
    </p:spTree>
    <p:extLst>
      <p:ext uri="{BB962C8B-B14F-4D97-AF65-F5344CB8AC3E}">
        <p14:creationId xmlns:p14="http://schemas.microsoft.com/office/powerpoint/2010/main" val="23600411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go to Brussels, we negotiate and sign some stirring paragraphs on common foreign and </a:t>
            </a:r>
            <a:r>
              <a:rPr lang="en-US" sz="1200" kern="1200" dirty="0" err="1" smtClean="0">
                <a:solidFill>
                  <a:schemeClr val="tx1"/>
                </a:solidFill>
                <a:effectLst/>
                <a:latin typeface="+mn-lt"/>
                <a:ea typeface="+mn-ea"/>
                <a:cs typeface="+mn-cs"/>
              </a:rPr>
              <a:t>defence</a:t>
            </a:r>
            <a:r>
              <a:rPr lang="en-US" sz="1200" kern="1200" dirty="0" smtClean="0">
                <a:solidFill>
                  <a:schemeClr val="tx1"/>
                </a:solidFill>
                <a:effectLst/>
                <a:latin typeface="+mn-lt"/>
                <a:ea typeface="+mn-ea"/>
                <a:cs typeface="+mn-cs"/>
              </a:rPr>
              <a:t> policy, and come home satisfied that we have achieved something—without </a:t>
            </a:r>
            <a:r>
              <a:rPr lang="en-US" sz="1200" kern="1200" dirty="0" err="1" smtClean="0">
                <a:solidFill>
                  <a:schemeClr val="tx1"/>
                </a:solidFill>
                <a:effectLst/>
                <a:latin typeface="+mn-lt"/>
                <a:ea typeface="+mn-ea"/>
                <a:cs typeface="+mn-cs"/>
              </a:rPr>
              <a:t>recognising</a:t>
            </a:r>
            <a:r>
              <a:rPr lang="en-US" sz="1200" kern="1200" dirty="0" smtClean="0">
                <a:solidFill>
                  <a:schemeClr val="tx1"/>
                </a:solidFill>
                <a:effectLst/>
                <a:latin typeface="+mn-lt"/>
                <a:ea typeface="+mn-ea"/>
                <a:cs typeface="+mn-cs"/>
              </a:rPr>
              <a:t> that if we and others do nothing to implement what has been agreed, nothing will happen.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Enlargement itself has made coherence more difficult, in a field in which national governments and national capabilities remain key to the </a:t>
            </a:r>
            <a:r>
              <a:rPr lang="en-US" sz="1200" kern="1200" dirty="0" err="1" smtClean="0">
                <a:solidFill>
                  <a:schemeClr val="tx1"/>
                </a:solidFill>
                <a:effectLst/>
                <a:latin typeface="+mn-lt"/>
                <a:ea typeface="+mn-ea"/>
                <a:cs typeface="+mn-cs"/>
              </a:rPr>
              <a:t>authorisation</a:t>
            </a:r>
            <a:r>
              <a:rPr lang="en-US" sz="1200" kern="1200" dirty="0" smtClean="0">
                <a:solidFill>
                  <a:schemeClr val="tx1"/>
                </a:solidFill>
                <a:effectLst/>
                <a:latin typeface="+mn-lt"/>
                <a:ea typeface="+mn-ea"/>
                <a:cs typeface="+mn-cs"/>
              </a:rPr>
              <a:t> of common action. It is far more difficult to generate agreement among 26–28 foreign ministers than 9 or 12.</a:t>
            </a:r>
          </a:p>
          <a:p>
            <a:r>
              <a:rPr lang="en-US" sz="1200" kern="1200" dirty="0" smtClean="0">
                <a:solidFill>
                  <a:schemeClr val="tx1"/>
                </a:solidFill>
                <a:effectLst/>
                <a:latin typeface="+mn-lt"/>
                <a:ea typeface="+mn-ea"/>
                <a:cs typeface="+mn-cs"/>
              </a:rPr>
              <a:t>Smaller states have narrower sets of interests—as visits I made when in government to the capitals of some smaller states brought home vividly. Baltic member states, for understandable reasons of perspective, attach far lower priority to North Africa than to Russia, and Mediterranean states take the opposite view. </a:t>
            </a:r>
          </a:p>
          <a:p>
            <a:r>
              <a:rPr lang="en-US" sz="1200" kern="1200" dirty="0" smtClean="0">
                <a:solidFill>
                  <a:schemeClr val="tx1"/>
                </a:solidFill>
                <a:effectLst/>
                <a:latin typeface="+mn-lt"/>
                <a:ea typeface="+mn-ea"/>
                <a:cs typeface="+mn-cs"/>
              </a:rPr>
              <a:t>In the federal United States, the executive clout of Washington imposes foreign policy priorities on 50 diverse states. The EU, however, is a weak confederation, in which national capitals retain their own international perspectives and national interests, and national debates are separated by different languages and the distinctive narratives of national media.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1</a:t>
            </a:fld>
            <a:endParaRPr lang="en-US"/>
          </a:p>
        </p:txBody>
      </p:sp>
    </p:spTree>
    <p:extLst>
      <p:ext uri="{BB962C8B-B14F-4D97-AF65-F5344CB8AC3E}">
        <p14:creationId xmlns:p14="http://schemas.microsoft.com/office/powerpoint/2010/main" val="3028527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we see policies being made (and administered) between a </a:t>
            </a:r>
            <a:r>
              <a:rPr lang="en-GB" sz="1200" b="1" dirty="0" smtClean="0"/>
              <a:t>myriad of interconnecting, interpenetrating organisations</a:t>
            </a:r>
            <a:r>
              <a:rPr lang="en-GB" sz="1200" dirty="0" smtClean="0"/>
              <a:t>. It is the relationship involved in </a:t>
            </a:r>
            <a:r>
              <a:rPr lang="en-GB" sz="1200" b="1" dirty="0" smtClean="0"/>
              <a:t>committees, the policy community of departments and groups, the practices of </a:t>
            </a:r>
            <a:r>
              <a:rPr lang="en-GB" sz="1200" b="1" dirty="0" err="1" smtClean="0"/>
              <a:t>cooption</a:t>
            </a:r>
            <a:r>
              <a:rPr lang="en-GB" sz="1200" b="1" dirty="0" smtClean="0"/>
              <a:t> and the consensual style, that perhaps better account for policy outcomes</a:t>
            </a:r>
            <a:r>
              <a:rPr lang="en-GB" sz="1200" dirty="0" smtClean="0"/>
              <a:t>.</a:t>
            </a:r>
            <a:br>
              <a:rPr lang="en-GB" sz="1200" dirty="0" smtClean="0"/>
            </a:br>
            <a:r>
              <a:rPr lang="en-GB" sz="1200" dirty="0" smtClean="0"/>
              <a:t/>
            </a:r>
            <a:br>
              <a:rPr lang="en-GB" sz="1200" dirty="0" smtClean="0"/>
            </a:br>
            <a:r>
              <a:rPr lang="en-GB" sz="1200" dirty="0" smtClean="0"/>
              <a:t> 					</a:t>
            </a:r>
            <a:r>
              <a:rPr lang="en-GB" sz="1200" i="1" dirty="0" smtClean="0"/>
              <a:t>Richardson, 1996</a:t>
            </a:r>
            <a:endParaRPr lang="en-US" dirty="0"/>
          </a:p>
        </p:txBody>
      </p:sp>
      <p:sp>
        <p:nvSpPr>
          <p:cNvPr id="4" name="Slide Number Placeholder 3"/>
          <p:cNvSpPr>
            <a:spLocks noGrp="1"/>
          </p:cNvSpPr>
          <p:nvPr>
            <p:ph type="sldNum" sz="quarter" idx="10"/>
          </p:nvPr>
        </p:nvSpPr>
        <p:spPr/>
        <p:txBody>
          <a:bodyPr/>
          <a:lstStyle/>
          <a:p>
            <a:fld id="{4546648F-CD0B-874B-96C8-4BA265AA6C1A}" type="slidenum">
              <a:rPr lang="en-US" smtClean="0"/>
              <a:t>10</a:t>
            </a:fld>
            <a:endParaRPr lang="en-US"/>
          </a:p>
        </p:txBody>
      </p:sp>
    </p:spTree>
    <p:extLst>
      <p:ext uri="{BB962C8B-B14F-4D97-AF65-F5344CB8AC3E}">
        <p14:creationId xmlns:p14="http://schemas.microsoft.com/office/powerpoint/2010/main" val="126079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The Union's competence in matters of common foreign and security policy shall cover all areas of foreign policy and all questions relating to the Union's security, including the progressive framing of a common </a:t>
            </a:r>
            <a:r>
              <a:rPr lang="en-US" sz="1200" kern="1200" dirty="0" err="1" smtClean="0">
                <a:solidFill>
                  <a:schemeClr val="tx1"/>
                </a:solidFill>
                <a:effectLst/>
                <a:latin typeface="+mn-lt"/>
                <a:ea typeface="+mn-ea"/>
                <a:cs typeface="+mn-cs"/>
              </a:rPr>
              <a:t>defence</a:t>
            </a:r>
            <a:r>
              <a:rPr lang="en-US" sz="1200" kern="1200" dirty="0" smtClean="0">
                <a:solidFill>
                  <a:schemeClr val="tx1"/>
                </a:solidFill>
                <a:effectLst/>
                <a:latin typeface="+mn-lt"/>
                <a:ea typeface="+mn-ea"/>
                <a:cs typeface="+mn-cs"/>
              </a:rPr>
              <a:t> policy that might lead to a common </a:t>
            </a:r>
            <a:r>
              <a:rPr lang="en-US" sz="1200" kern="1200" dirty="0" err="1" smtClean="0">
                <a:solidFill>
                  <a:schemeClr val="tx1"/>
                </a:solidFill>
                <a:effectLst/>
                <a:latin typeface="+mn-lt"/>
                <a:ea typeface="+mn-ea"/>
                <a:cs typeface="+mn-cs"/>
              </a:rPr>
              <a:t>defence</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common foreign and security policy is subject to specific rules and procedures. It shall be defined and implemented by the European Council and the Council acting unanimously, except where the Treaties provide otherwise. The adoption of legislative acts shall be excluded. The common foreign and security policy shall be put into effect by the High Representative of the Union for Foreign Affairs and Security Policy and by Member States, in accordance with the Treaties. The specific role of the European Parliament and of the Commission in this area is defined by the Treaties. The Court of Justice of the European Union shall not have jurisdiction with respect to these provisions, with the exception of its jurisdiction to monitor compliance with Article 40 of this Treaty and to review the legality of certain decisions as provided for by the second paragraph of Article 275 of the Treaty on the Functioning of the European Union.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Within the framework of the principles and objectives of its external action, the Union shall conduct, define and implement a common foreign and security policy, based on the development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mutual political solidarity among Member States, the identification of questions of general interest and the achievement of an ever-increasing degree of convergence of Member States' actions.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The Member States shall support the Union's external and security policy actively and unreservedly in a spirit of loyalty and mutual solidarity and shall comply with the Union's action in this area.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Member States shall work together to enhance and develop their mutual political solidarity. They shall refrain from any action which is contrary to the interests of the Union or likely to impair its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effectiveness as a cohesive force in international relations.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Council and the High Representative shall ensure compliance with these principles.</a:t>
            </a:r>
            <a:br>
              <a:rPr lang="en-US" sz="120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E00A94C9-F891-C147-9D10-7FC958957D0F}" type="slidenum">
              <a:rPr lang="en-US" smtClean="0"/>
              <a:t>12</a:t>
            </a:fld>
            <a:endParaRPr lang="en-US"/>
          </a:p>
        </p:txBody>
      </p:sp>
    </p:spTree>
    <p:extLst>
      <p:ext uri="{BB962C8B-B14F-4D97-AF65-F5344CB8AC3E}">
        <p14:creationId xmlns:p14="http://schemas.microsoft.com/office/powerpoint/2010/main" val="80571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3D10F5-A92C-D543-8AB2-E76EB977932D}" type="slidenum">
              <a:rPr lang="en-US" sz="1200">
                <a:latin typeface="Calibri" charset="0"/>
              </a:rPr>
              <a:pPr eaLnBrk="1" hangingPunct="1"/>
              <a:t>13</a:t>
            </a:fld>
            <a:endParaRPr lang="en-US" sz="1200">
              <a:latin typeface="Calibri" charset="0"/>
            </a:endParaRPr>
          </a:p>
        </p:txBody>
      </p:sp>
    </p:spTree>
    <p:extLst>
      <p:ext uri="{BB962C8B-B14F-4D97-AF65-F5344CB8AC3E}">
        <p14:creationId xmlns:p14="http://schemas.microsoft.com/office/powerpoint/2010/main" val="13327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clearly means, if we adopt a simplified model of a policy cycle that all actors needed to </a:t>
            </a:r>
            <a:r>
              <a:rPr lang="en-US" baseline="0" dirty="0" err="1" smtClean="0"/>
              <a:t>liase</a:t>
            </a:r>
            <a:r>
              <a:rPr lang="en-US" baseline="0" dirty="0" smtClean="0"/>
              <a:t> strongly at all the stages of the policy making cycle: INITIATIVE; FORMULATION, DECISION; IMPLEMENTATION</a:t>
            </a:r>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14</a:t>
            </a:fld>
            <a:endParaRPr lang="en-US"/>
          </a:p>
        </p:txBody>
      </p:sp>
    </p:spTree>
    <p:extLst>
      <p:ext uri="{BB962C8B-B14F-4D97-AF65-F5344CB8AC3E}">
        <p14:creationId xmlns:p14="http://schemas.microsoft.com/office/powerpoint/2010/main" val="177318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b="1" dirty="0" smtClean="0">
                <a:solidFill>
                  <a:srgbClr val="000000"/>
                </a:solidFill>
                <a:latin typeface="Arial"/>
                <a:cs typeface="Arial"/>
              </a:rPr>
              <a:t>First</a:t>
            </a:r>
            <a:r>
              <a:rPr lang="en-US" sz="1200" dirty="0" smtClean="0">
                <a:solidFill>
                  <a:srgbClr val="000000"/>
                </a:solidFill>
                <a:latin typeface="Arial"/>
                <a:cs typeface="Arial"/>
              </a:rPr>
              <a:t> </a:t>
            </a:r>
            <a:r>
              <a:rPr lang="en-US" sz="1200" b="1" dirty="0" smtClean="0">
                <a:solidFill>
                  <a:srgbClr val="000000"/>
                </a:solidFill>
                <a:latin typeface="Arial"/>
                <a:cs typeface="Arial"/>
              </a:rPr>
              <a:t>pillar</a:t>
            </a:r>
            <a:r>
              <a:rPr lang="en-US" sz="1200" dirty="0" smtClean="0">
                <a:solidFill>
                  <a:srgbClr val="000000"/>
                </a:solidFill>
                <a:latin typeface="Arial"/>
                <a:cs typeface="Arial"/>
              </a:rPr>
              <a:t>: </a:t>
            </a:r>
            <a:r>
              <a:rPr lang="en-US" sz="1200" i="1" dirty="0" smtClean="0">
                <a:solidFill>
                  <a:srgbClr val="000000"/>
                </a:solidFill>
                <a:latin typeface="Arial"/>
                <a:cs typeface="Arial"/>
              </a:rPr>
              <a:t>supranational quasi-federal practices: </a:t>
            </a:r>
            <a:r>
              <a:rPr lang="en-US" sz="1200" dirty="0" smtClean="0">
                <a:solidFill>
                  <a:srgbClr val="000000"/>
                </a:solidFill>
                <a:latin typeface="Arial"/>
                <a:cs typeface="Arial"/>
              </a:rPr>
              <a:t>the </a:t>
            </a:r>
            <a:r>
              <a:rPr lang="en-US" sz="1200" b="1" dirty="0" smtClean="0">
                <a:solidFill>
                  <a:srgbClr val="000000"/>
                </a:solidFill>
                <a:latin typeface="Arial"/>
                <a:cs typeface="Arial"/>
              </a:rPr>
              <a:t>Commission has </a:t>
            </a:r>
            <a:r>
              <a:rPr lang="en-US" sz="1200" dirty="0" smtClean="0">
                <a:solidFill>
                  <a:srgbClr val="000000"/>
                </a:solidFill>
                <a:latin typeface="Arial"/>
                <a:cs typeface="Arial"/>
              </a:rPr>
              <a:t>the monopoly of initiative; </a:t>
            </a:r>
            <a:r>
              <a:rPr lang="en-US" sz="1200" b="1" dirty="0" smtClean="0">
                <a:solidFill>
                  <a:srgbClr val="000000"/>
                </a:solidFill>
                <a:latin typeface="Arial"/>
                <a:cs typeface="Arial"/>
              </a:rPr>
              <a:t>legislative measures</a:t>
            </a:r>
            <a:r>
              <a:rPr lang="en-US" sz="1200" dirty="0" smtClean="0">
                <a:solidFill>
                  <a:srgbClr val="000000"/>
                </a:solidFill>
                <a:latin typeface="Arial"/>
                <a:cs typeface="Arial"/>
              </a:rPr>
              <a:t> are adopted through bicameral procedures, QMV in the </a:t>
            </a:r>
            <a:r>
              <a:rPr lang="en-US" sz="1200" b="1" dirty="0" smtClean="0">
                <a:solidFill>
                  <a:srgbClr val="000000"/>
                </a:solidFill>
                <a:latin typeface="Arial"/>
                <a:cs typeface="Arial"/>
              </a:rPr>
              <a:t>Council</a:t>
            </a:r>
            <a:r>
              <a:rPr lang="en-US" sz="1200" dirty="0" smtClean="0">
                <a:solidFill>
                  <a:srgbClr val="000000"/>
                </a:solidFill>
                <a:latin typeface="Arial"/>
                <a:cs typeface="Arial"/>
              </a:rPr>
              <a:t>, and the </a:t>
            </a:r>
            <a:r>
              <a:rPr lang="en-US" sz="1200" b="1" dirty="0" smtClean="0">
                <a:solidFill>
                  <a:srgbClr val="000000"/>
                </a:solidFill>
                <a:latin typeface="Arial"/>
                <a:cs typeface="Arial"/>
              </a:rPr>
              <a:t>ECJ</a:t>
            </a:r>
            <a:r>
              <a:rPr lang="en-US" sz="1200" dirty="0" smtClean="0">
                <a:solidFill>
                  <a:srgbClr val="000000"/>
                </a:solidFill>
                <a:latin typeface="Arial"/>
                <a:cs typeface="Arial"/>
              </a:rPr>
              <a:t> recurring to full powers.</a:t>
            </a:r>
          </a:p>
          <a:p>
            <a:pPr>
              <a:lnSpc>
                <a:spcPct val="100000"/>
              </a:lnSpc>
              <a:spcBef>
                <a:spcPts val="0"/>
              </a:spcBef>
              <a:spcAft>
                <a:spcPts val="600"/>
              </a:spcAft>
            </a:pPr>
            <a:r>
              <a:rPr lang="en-US" sz="1200" b="1" dirty="0" smtClean="0">
                <a:solidFill>
                  <a:srgbClr val="000000"/>
                </a:solidFill>
                <a:latin typeface="Arial"/>
                <a:cs typeface="Arial"/>
              </a:rPr>
              <a:t> Second pillar</a:t>
            </a:r>
            <a:r>
              <a:rPr lang="en-US" sz="1200" dirty="0" smtClean="0">
                <a:solidFill>
                  <a:srgbClr val="000000"/>
                </a:solidFill>
                <a:latin typeface="Arial"/>
                <a:cs typeface="Arial"/>
              </a:rPr>
              <a:t>: </a:t>
            </a:r>
            <a:r>
              <a:rPr lang="en-US" sz="1200" b="1" dirty="0" smtClean="0">
                <a:solidFill>
                  <a:srgbClr val="000000"/>
                </a:solidFill>
                <a:latin typeface="Arial"/>
                <a:cs typeface="Arial"/>
              </a:rPr>
              <a:t>intergovernmental style of decision-making</a:t>
            </a:r>
            <a:r>
              <a:rPr lang="en-US" sz="1200" dirty="0" smtClean="0">
                <a:solidFill>
                  <a:srgbClr val="000000"/>
                </a:solidFill>
                <a:latin typeface="Arial"/>
                <a:cs typeface="Arial"/>
              </a:rPr>
              <a:t>: less interference from supranational institutions, the practice of consensus for the most issues, and a case-by-case concerted method, rather than a legal framework for decisions. </a:t>
            </a:r>
          </a:p>
          <a:p>
            <a:pPr>
              <a:lnSpc>
                <a:spcPct val="100000"/>
              </a:lnSpc>
              <a:spcBef>
                <a:spcPts val="0"/>
              </a:spcBef>
              <a:spcAft>
                <a:spcPts val="600"/>
              </a:spcAft>
            </a:pPr>
            <a:r>
              <a:rPr lang="en-US" sz="1200" b="1" dirty="0" smtClean="0">
                <a:solidFill>
                  <a:srgbClr val="000000"/>
                </a:solidFill>
                <a:latin typeface="Arial"/>
                <a:cs typeface="Arial"/>
              </a:rPr>
              <a:t>Both the sectors result ‘contaminated’ by both features.</a:t>
            </a:r>
            <a:r>
              <a:rPr lang="en-US" sz="1200" dirty="0" smtClean="0">
                <a:solidFill>
                  <a:srgbClr val="000000"/>
                </a:solidFill>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4546648F-CD0B-874B-96C8-4BA265AA6C1A}" type="slidenum">
              <a:rPr lang="en-US" smtClean="0"/>
              <a:t>15</a:t>
            </a:fld>
            <a:endParaRPr lang="en-US"/>
          </a:p>
        </p:txBody>
      </p:sp>
    </p:spTree>
    <p:extLst>
      <p:ext uri="{BB962C8B-B14F-4D97-AF65-F5344CB8AC3E}">
        <p14:creationId xmlns:p14="http://schemas.microsoft.com/office/powerpoint/2010/main" val="325117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FFFFFF"/>
                </a:solidFill>
                <a:latin typeface="Arial"/>
                <a:cs typeface="Arial"/>
              </a:rPr>
              <a:t>and is convened by its President</a:t>
            </a:r>
          </a:p>
          <a:p>
            <a:r>
              <a:rPr lang="en-GB" sz="1200" dirty="0" smtClean="0">
                <a:solidFill>
                  <a:srgbClr val="FFFFFF"/>
                </a:solidFill>
                <a:latin typeface="Arial"/>
                <a:cs typeface="Arial"/>
              </a:rPr>
              <a:t>the Council, Commission and HR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research on the reference to core policy norms in economic governance (McNamara 1998) as well as in the EU’s Common Foreign and Security Policy (CFSP) has shown, this uncertainty not only occurs in crisis situations – when it is clearly most pronounced – but is rooted more fundamentally in the contested nature of these norms (</a:t>
            </a:r>
            <a:r>
              <a:rPr lang="en-US" sz="1200" kern="1200" dirty="0" err="1" smtClean="0">
                <a:solidFill>
                  <a:schemeClr val="tx1"/>
                </a:solidFill>
                <a:effectLst/>
                <a:latin typeface="+mn-lt"/>
                <a:ea typeface="+mn-ea"/>
                <a:cs typeface="+mn-cs"/>
              </a:rPr>
              <a:t>Puetter</a:t>
            </a:r>
            <a:r>
              <a:rPr lang="en-US" sz="1200" kern="1200" dirty="0" smtClean="0">
                <a:solidFill>
                  <a:schemeClr val="tx1"/>
                </a:solidFill>
                <a:effectLst/>
                <a:latin typeface="+mn-lt"/>
                <a:ea typeface="+mn-ea"/>
                <a:cs typeface="+mn-cs"/>
              </a:rPr>
              <a:t> and Wiener 2007).</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17</a:t>
            </a:fld>
            <a:endParaRPr lang="en-US"/>
          </a:p>
        </p:txBody>
      </p:sp>
    </p:spTree>
    <p:extLst>
      <p:ext uri="{BB962C8B-B14F-4D97-AF65-F5344CB8AC3E}">
        <p14:creationId xmlns:p14="http://schemas.microsoft.com/office/powerpoint/2010/main" val="240767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
                <a:cs typeface="Arial"/>
              </a:rPr>
              <a:t>(11: promoting EU policies and interests; playing an active role in efforts to consolidate peace, stability and rule of law. </a:t>
            </a:r>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21</a:t>
            </a:fld>
            <a:endParaRPr lang="en-US"/>
          </a:p>
        </p:txBody>
      </p:sp>
    </p:spTree>
    <p:extLst>
      <p:ext uri="{BB962C8B-B14F-4D97-AF65-F5344CB8AC3E}">
        <p14:creationId xmlns:p14="http://schemas.microsoft.com/office/powerpoint/2010/main" val="261099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Duke</a:t>
            </a:r>
            <a:r>
              <a:rPr lang="en-US" baseline="0" dirty="0" smtClean="0"/>
              <a:t> 2009 – Revised </a:t>
            </a:r>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22</a:t>
            </a:fld>
            <a:endParaRPr lang="en-US"/>
          </a:p>
        </p:txBody>
      </p:sp>
    </p:spTree>
    <p:extLst>
      <p:ext uri="{BB962C8B-B14F-4D97-AF65-F5344CB8AC3E}">
        <p14:creationId xmlns:p14="http://schemas.microsoft.com/office/powerpoint/2010/main" val="171236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latin typeface="Arial"/>
                <a:cs typeface="Arial"/>
              </a:rPr>
              <a:t>, without prejudice to the normal tasks of the General Secretariat of the Council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
                <a:cs typeface="Arial"/>
              </a:rPr>
              <a:t>, without prejudice to the normal tasks of the Commission services. </a:t>
            </a:r>
          </a:p>
          <a:p>
            <a:endParaRPr lang="en-US" dirty="0"/>
          </a:p>
        </p:txBody>
      </p:sp>
      <p:sp>
        <p:nvSpPr>
          <p:cNvPr id="4" name="Slide Number Placeholder 3"/>
          <p:cNvSpPr>
            <a:spLocks noGrp="1"/>
          </p:cNvSpPr>
          <p:nvPr>
            <p:ph type="sldNum" sz="quarter" idx="10"/>
          </p:nvPr>
        </p:nvSpPr>
        <p:spPr/>
        <p:txBody>
          <a:bodyPr/>
          <a:lstStyle/>
          <a:p>
            <a:fld id="{4546648F-CD0B-874B-96C8-4BA265AA6C1A}" type="slidenum">
              <a:rPr lang="en-US" smtClean="0"/>
              <a:t>23</a:t>
            </a:fld>
            <a:endParaRPr lang="en-US"/>
          </a:p>
        </p:txBody>
      </p:sp>
    </p:spTree>
    <p:extLst>
      <p:ext uri="{BB962C8B-B14F-4D97-AF65-F5344CB8AC3E}">
        <p14:creationId xmlns:p14="http://schemas.microsoft.com/office/powerpoint/2010/main" val="3279507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a:cs typeface="Arial"/>
              </a:rPr>
              <a:t>(Council Decision 8029/10)</a:t>
            </a:r>
          </a:p>
          <a:p>
            <a:r>
              <a:rPr lang="en-US" sz="1200" dirty="0" smtClean="0">
                <a:solidFill>
                  <a:srgbClr val="FFFFFF"/>
                </a:solidFill>
                <a:latin typeface="Arial"/>
                <a:cs typeface="Arial"/>
              </a:rPr>
              <a:t>Seconded National Experts </a:t>
            </a:r>
          </a:p>
          <a:p>
            <a:r>
              <a:rPr lang="en-US" sz="1200" dirty="0" smtClean="0">
                <a:solidFill>
                  <a:srgbClr val="FFFFFF"/>
                </a:solidFill>
                <a:latin typeface="Arial"/>
                <a:cs typeface="Arial"/>
              </a:rPr>
              <a:t>Possible clash of diplomatic cultures?</a:t>
            </a:r>
            <a:r>
              <a:rPr lang="en-US" sz="1200" b="1" dirty="0" smtClean="0">
                <a:solidFill>
                  <a:srgbClr val="FFFFFF"/>
                </a:solidFill>
                <a:latin typeface="Arial"/>
                <a:cs typeface="Arial"/>
              </a:rPr>
              <a:t> </a:t>
            </a:r>
            <a:endParaRPr lang="en-US" dirty="0"/>
          </a:p>
        </p:txBody>
      </p:sp>
      <p:sp>
        <p:nvSpPr>
          <p:cNvPr id="4" name="Slide Number Placeholder 3"/>
          <p:cNvSpPr>
            <a:spLocks noGrp="1"/>
          </p:cNvSpPr>
          <p:nvPr>
            <p:ph type="sldNum" sz="quarter" idx="10"/>
          </p:nvPr>
        </p:nvSpPr>
        <p:spPr/>
        <p:txBody>
          <a:bodyPr/>
          <a:lstStyle/>
          <a:p>
            <a:fld id="{4546648F-CD0B-874B-96C8-4BA265AA6C1A}" type="slidenum">
              <a:rPr lang="en-US" smtClean="0"/>
              <a:t>24</a:t>
            </a:fld>
            <a:endParaRPr lang="en-US"/>
          </a:p>
        </p:txBody>
      </p:sp>
    </p:spTree>
    <p:extLst>
      <p:ext uri="{BB962C8B-B14F-4D97-AF65-F5344CB8AC3E}">
        <p14:creationId xmlns:p14="http://schemas.microsoft.com/office/powerpoint/2010/main" val="30759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cs typeface="Arial"/>
              </a:rPr>
              <a:t> CFSP instruments; </a:t>
            </a:r>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2</a:t>
            </a:fld>
            <a:endParaRPr lang="en-US"/>
          </a:p>
        </p:txBody>
      </p:sp>
    </p:spTree>
    <p:extLst>
      <p:ext uri="{BB962C8B-B14F-4D97-AF65-F5344CB8AC3E}">
        <p14:creationId xmlns:p14="http://schemas.microsoft.com/office/powerpoint/2010/main" val="2561019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rial"/>
                <a:cs typeface="Arial"/>
              </a:rPr>
              <a:t> An adventurous journey of a ‘supranational’ system; </a:t>
            </a:r>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30</a:t>
            </a:fld>
            <a:endParaRPr lang="en-US"/>
          </a:p>
        </p:txBody>
      </p:sp>
    </p:spTree>
    <p:extLst>
      <p:ext uri="{BB962C8B-B14F-4D97-AF65-F5344CB8AC3E}">
        <p14:creationId xmlns:p14="http://schemas.microsoft.com/office/powerpoint/2010/main" val="376187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dirty="0" smtClean="0"/>
              <a:t>http://</a:t>
            </a:r>
            <a:r>
              <a:rPr lang="fr-FR" b="1" dirty="0" err="1" smtClean="0"/>
              <a:t>www.canalplus.fr</a:t>
            </a:r>
            <a:r>
              <a:rPr lang="fr-FR" b="1" dirty="0" smtClean="0"/>
              <a:t>/c-</a:t>
            </a:r>
            <a:r>
              <a:rPr lang="fr-FR" b="1" dirty="0" err="1" smtClean="0"/>
              <a:t>emissions</a:t>
            </a:r>
            <a:r>
              <a:rPr lang="fr-FR" b="1" dirty="0" smtClean="0"/>
              <a:t>/c-le-petit-journal/pid6515-le-petit-journal.html?vid=1268412</a:t>
            </a:r>
          </a:p>
          <a:p>
            <a:pPr>
              <a:defRPr/>
            </a:pPr>
            <a:endParaRPr lang="en-US" dirty="0" smtClean="0"/>
          </a:p>
          <a:p>
            <a:pPr>
              <a:defRPr/>
            </a:pPr>
            <a:r>
              <a:rPr lang="en-US" dirty="0" smtClean="0"/>
              <a:t>4.38</a:t>
            </a:r>
            <a:endParaRPr lang="pl-PL" dirty="0" smtClean="0"/>
          </a:p>
        </p:txBody>
      </p:sp>
      <p:sp>
        <p:nvSpPr>
          <p:cNvPr id="4" name="Slide Number Placeholder 3"/>
          <p:cNvSpPr>
            <a:spLocks noGrp="1"/>
          </p:cNvSpPr>
          <p:nvPr>
            <p:ph type="sldNum" sz="quarter"/>
          </p:nvPr>
        </p:nvSpPr>
        <p:spPr/>
        <p:txBody>
          <a:bodyPr/>
          <a:lstStyle/>
          <a:p>
            <a:pPr>
              <a:defRPr/>
            </a:pPr>
            <a:fld id="{55DE7600-6613-C04A-9CC6-8EC5939169AD}" type="slidenum">
              <a:rPr lang="en-GB" smtClean="0"/>
              <a:pPr>
                <a:defRPr/>
              </a:pPr>
              <a:t>3</a:t>
            </a:fld>
            <a:endParaRPr lang="en-GB"/>
          </a:p>
        </p:txBody>
      </p:sp>
    </p:spTree>
    <p:extLst>
      <p:ext uri="{BB962C8B-B14F-4D97-AF65-F5344CB8AC3E}">
        <p14:creationId xmlns:p14="http://schemas.microsoft.com/office/powerpoint/2010/main" val="187923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cs typeface="Arial"/>
              </a:rPr>
              <a:t>availability of policy-instruments + willingness &amp; ability to use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Objectives and</a:t>
            </a:r>
            <a:r>
              <a:rPr lang="en-US" baseline="0" dirty="0" smtClean="0"/>
              <a:t> perspective: </a:t>
            </a:r>
            <a:r>
              <a:rPr lang="en-US" sz="1200" kern="1200" dirty="0" smtClean="0">
                <a:solidFill>
                  <a:schemeClr val="tx1"/>
                </a:solidFill>
                <a:effectLst/>
                <a:latin typeface="+mn-lt"/>
                <a:ea typeface="+mn-ea"/>
                <a:cs typeface="+mn-cs"/>
              </a:rPr>
              <a:t>EU foreign policies seek to promote international development, multilateralism, environmentalism, democracy, diplomacy, and peace, while its internal policies pursue deeper integration, enlargement of membership, cooperation, the benefits of a common market, and so 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difficult to find appropriate criteria against which to assess the record of the EU and its member states in managing the unstable regions around its borders over the past 25years. The EU is not a federation, but the rhetoric of its leaders over the years has suggested that a common foreign policy, comparable to that of a federal state, was within its grasp. The extension of membership, economic prosperity, political stability and democratic values across east-central Europe, much of south-east Europe and the Baltic states has been a clear success, in spite of continuing problems over political liberties and corruption in some new members. </a:t>
            </a:r>
            <a:r>
              <a:rPr lang="en-US" sz="1200" kern="1200" dirty="0" err="1" smtClean="0">
                <a:solidFill>
                  <a:schemeClr val="tx1"/>
                </a:solidFill>
                <a:effectLst/>
                <a:latin typeface="+mn-lt"/>
                <a:ea typeface="+mn-ea"/>
                <a:cs typeface="+mn-cs"/>
              </a:rPr>
              <a:t>Stabilisation</a:t>
            </a:r>
            <a:r>
              <a:rPr lang="en-US" sz="1200" kern="1200" dirty="0" smtClean="0">
                <a:solidFill>
                  <a:schemeClr val="tx1"/>
                </a:solidFill>
                <a:effectLst/>
                <a:latin typeface="+mn-lt"/>
                <a:ea typeface="+mn-ea"/>
                <a:cs typeface="+mn-cs"/>
              </a:rPr>
              <a:t>, conflict prevention and resolution across the weak states of Africa have attracted much money and technical assistance, with mixed success, although some would argue that the problems African societies faced in terms of population rise and rapid social and economic transformation were intractable. States such as Eritrea, from which nearly one-third of the migrants (or refugees) trafficked across the Mediterranean in 2013– 2014 came, have continued to fester without active EU engagement. Conflict within Sudan—continuing after the granting of independence because of overlapping conflicts within Sudan and Southern Sudan—has persisted throughout a long succession of UN, EU and other interventions.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A2F2749-F6BB-154F-9708-435119D45A0C}" type="slidenum">
              <a:rPr lang="en-US" smtClean="0"/>
              <a:t>4</a:t>
            </a:fld>
            <a:endParaRPr lang="en-US"/>
          </a:p>
        </p:txBody>
      </p:sp>
    </p:spTree>
    <p:extLst>
      <p:ext uri="{BB962C8B-B14F-4D97-AF65-F5344CB8AC3E}">
        <p14:creationId xmlns:p14="http://schemas.microsoft.com/office/powerpoint/2010/main" val="14447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568"/>
              </a:spcBef>
            </a:pPr>
            <a:r>
              <a:rPr lang="en-US" sz="1200" dirty="0" smtClean="0">
                <a:solidFill>
                  <a:srgbClr val="FFFFFF"/>
                </a:solidFill>
              </a:rPr>
              <a:t>EP  Limited role in CFSP and strong activism;  </a:t>
            </a:r>
          </a:p>
          <a:p>
            <a:pPr>
              <a:spcBef>
                <a:spcPts val="2568"/>
              </a:spcBef>
            </a:pPr>
            <a:r>
              <a:rPr lang="en-US" sz="1200" dirty="0" smtClean="0">
                <a:solidFill>
                  <a:srgbClr val="FFFFFF"/>
                </a:solidFill>
              </a:rPr>
              <a:t> Budgetary powers and power in the the adoption of international agreements (consent and veto power); </a:t>
            </a:r>
          </a:p>
          <a:p>
            <a:pPr>
              <a:spcBef>
                <a:spcPts val="2568"/>
              </a:spcBef>
            </a:pPr>
            <a:r>
              <a:rPr lang="en-US" sz="1200" dirty="0" smtClean="0">
                <a:solidFill>
                  <a:srgbClr val="FFFFFF"/>
                </a:solidFill>
              </a:rPr>
              <a:t> Several committees for external affairs (e.g. Committee on Foreign Affairs; on Security and </a:t>
            </a:r>
            <a:r>
              <a:rPr lang="en-US" sz="1200" dirty="0" err="1" smtClean="0">
                <a:solidFill>
                  <a:srgbClr val="FFFFFF"/>
                </a:solidFill>
              </a:rPr>
              <a:t>Defence</a:t>
            </a:r>
            <a:r>
              <a:rPr lang="en-US" sz="1200" dirty="0" smtClean="0">
                <a:solidFill>
                  <a:srgbClr val="FFFFFF"/>
                </a:solidFill>
              </a:rPr>
              <a:t>, </a:t>
            </a:r>
            <a:r>
              <a:rPr lang="en-US" sz="1200" dirty="0" err="1" smtClean="0">
                <a:solidFill>
                  <a:srgbClr val="FFFFFF"/>
                </a:solidFill>
              </a:rPr>
              <a:t>etc</a:t>
            </a:r>
            <a:r>
              <a:rPr lang="en-US" sz="1200" dirty="0" smtClean="0">
                <a:solidFill>
                  <a:srgbClr val="FFFFFF"/>
                </a:solidFill>
              </a:rPr>
              <a:t>); </a:t>
            </a:r>
          </a:p>
          <a:p>
            <a:pPr>
              <a:spcBef>
                <a:spcPts val="2568"/>
              </a:spcBef>
            </a:pPr>
            <a:r>
              <a:rPr lang="en-US" sz="1200" dirty="0" smtClean="0">
                <a:solidFill>
                  <a:srgbClr val="FFFFFF"/>
                </a:solidFill>
              </a:rPr>
              <a:t> Inter-parliamentary dialogues. </a:t>
            </a:r>
          </a:p>
          <a:p>
            <a:pPr>
              <a:spcBef>
                <a:spcPts val="1400"/>
              </a:spcBef>
            </a:pPr>
            <a:r>
              <a:rPr lang="en-US" sz="1200" dirty="0" smtClean="0">
                <a:solidFill>
                  <a:srgbClr val="FFFFFF"/>
                </a:solidFill>
              </a:rPr>
              <a:t>ECJ</a:t>
            </a:r>
            <a:r>
              <a:rPr lang="en-US" sz="1200" baseline="0" dirty="0" smtClean="0">
                <a:solidFill>
                  <a:srgbClr val="FFFFFF"/>
                </a:solidFill>
              </a:rPr>
              <a:t> </a:t>
            </a:r>
            <a:r>
              <a:rPr lang="en-US" sz="1200" dirty="0" smtClean="0">
                <a:solidFill>
                  <a:srgbClr val="FFFFFF"/>
                </a:solidFill>
              </a:rPr>
              <a:t>Quasi-general jurisdiction over all policy areas (e.g. trade, development, environment…). </a:t>
            </a:r>
          </a:p>
          <a:p>
            <a:pPr>
              <a:spcBef>
                <a:spcPts val="1400"/>
              </a:spcBef>
            </a:pPr>
            <a:r>
              <a:rPr lang="en-US" sz="1200" dirty="0" smtClean="0">
                <a:solidFill>
                  <a:srgbClr val="FFFFFF"/>
                </a:solidFill>
              </a:rPr>
              <a:t>CFSP is an exception (art. 24 TUE): no control over the legality of CFSP acts. </a:t>
            </a:r>
          </a:p>
          <a:p>
            <a:pPr>
              <a:spcBef>
                <a:spcPts val="1400"/>
              </a:spcBef>
            </a:pPr>
            <a:r>
              <a:rPr lang="en-US" sz="1200" dirty="0" smtClean="0">
                <a:solidFill>
                  <a:srgbClr val="FFFFFF"/>
                </a:solidFill>
              </a:rPr>
              <a:t>2 derogations: 1) monitor the principle that implementation of the CFSP does not affect the exercise of other EU’s competences; 2) rule on proceeding reviewing the legality of decisions of the Council that provide for economic or financial sanctions against natural or legal persons (275 TFEU)</a:t>
            </a:r>
          </a:p>
          <a:p>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5</a:t>
            </a:fld>
            <a:endParaRPr lang="en-US"/>
          </a:p>
        </p:txBody>
      </p:sp>
    </p:spTree>
    <p:extLst>
      <p:ext uri="{BB962C8B-B14F-4D97-AF65-F5344CB8AC3E}">
        <p14:creationId xmlns:p14="http://schemas.microsoft.com/office/powerpoint/2010/main" val="309191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BA2A9EC7-8032-0F45-AB9B-5EFC2699231F}" type="slidenum">
              <a:rPr lang="en-GB"/>
              <a:pPr>
                <a:defRPr/>
              </a:pPr>
              <a:t>6</a:t>
            </a:fld>
            <a:endParaRPr lang="en-GB"/>
          </a:p>
        </p:txBody>
      </p:sp>
      <p:sp>
        <p:nvSpPr>
          <p:cNvPr id="5836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smtClean="0">
              <a:cs typeface="+mn-cs"/>
            </a:endParaRPr>
          </a:p>
        </p:txBody>
      </p:sp>
    </p:spTree>
    <p:extLst>
      <p:ext uri="{BB962C8B-B14F-4D97-AF65-F5344CB8AC3E}">
        <p14:creationId xmlns:p14="http://schemas.microsoft.com/office/powerpoint/2010/main" val="191010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6A60681-F24D-C54C-829D-0A83C78BFBBD}" type="slidenum">
              <a:rPr lang="en-GB"/>
              <a:pPr>
                <a:defRPr/>
              </a:pPr>
              <a:t>7</a:t>
            </a:fld>
            <a:endParaRPr lang="en-GB"/>
          </a:p>
        </p:txBody>
      </p:sp>
      <p:sp>
        <p:nvSpPr>
          <p:cNvPr id="5939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a:xfrm>
            <a:off x="755650" y="5078413"/>
            <a:ext cx="6048375" cy="4811712"/>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r>
              <a:rPr lang="en-US" sz="1200" dirty="0" smtClean="0">
                <a:solidFill>
                  <a:schemeClr val="tx1"/>
                </a:solidFill>
              </a:rPr>
              <a:t>and their preferences </a:t>
            </a:r>
            <a:endParaRPr lang="en-US" dirty="0" smtClean="0">
              <a:cs typeface="+mn-cs"/>
            </a:endParaRPr>
          </a:p>
        </p:txBody>
      </p:sp>
    </p:spTree>
    <p:extLst>
      <p:ext uri="{BB962C8B-B14F-4D97-AF65-F5344CB8AC3E}">
        <p14:creationId xmlns:p14="http://schemas.microsoft.com/office/powerpoint/2010/main" val="66151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3600"/>
              </a:spcAft>
              <a:buFont typeface="Arial"/>
              <a:buChar char="•"/>
            </a:pPr>
            <a:r>
              <a:rPr lang="en-GB" sz="1200" dirty="0" smtClean="0">
                <a:effectLst/>
                <a:latin typeface="Arial"/>
                <a:cs typeface="Arial"/>
              </a:rPr>
              <a:t>Diplomacy is a function of foreign policy</a:t>
            </a:r>
          </a:p>
          <a:p>
            <a:pPr algn="l">
              <a:spcAft>
                <a:spcPts val="3600"/>
              </a:spcAft>
              <a:buFont typeface="Arial"/>
              <a:buChar char="•"/>
            </a:pPr>
            <a:r>
              <a:rPr lang="en-GB" sz="1200" dirty="0" smtClean="0">
                <a:effectLst/>
                <a:latin typeface="Arial"/>
                <a:cs typeface="Arial"/>
              </a:rPr>
              <a:t>“Foreign policy is the content of foreign relations” (</a:t>
            </a:r>
            <a:r>
              <a:rPr lang="en-GB" sz="1200" dirty="0" err="1" smtClean="0">
                <a:effectLst/>
                <a:latin typeface="Arial"/>
                <a:cs typeface="Arial"/>
              </a:rPr>
              <a:t>Kleiner</a:t>
            </a:r>
            <a:r>
              <a:rPr lang="en-GB" sz="1200" dirty="0" smtClean="0">
                <a:effectLst/>
                <a:latin typeface="Arial"/>
                <a:cs typeface="Arial"/>
              </a:rPr>
              <a:t>, 2008). </a:t>
            </a:r>
          </a:p>
          <a:p>
            <a:pPr algn="l">
              <a:spcAft>
                <a:spcPts val="3600"/>
              </a:spcAft>
              <a:buFont typeface="Arial"/>
              <a:buChar char="•"/>
            </a:pPr>
            <a:endParaRPr lang="en-GB" sz="1200" dirty="0" smtClean="0">
              <a:effectLst/>
              <a:latin typeface="Arial"/>
              <a:cs typeface="Arial"/>
            </a:endParaRPr>
          </a:p>
          <a:p>
            <a:r>
              <a:rPr lang="en-GB" sz="1200" kern="1200" dirty="0" smtClean="0">
                <a:solidFill>
                  <a:schemeClr val="tx1"/>
                </a:solidFill>
                <a:effectLst/>
                <a:latin typeface="+mn-lt"/>
                <a:ea typeface="+mn-ea"/>
                <a:cs typeface="+mn-cs"/>
              </a:rPr>
              <a:t>If the external audience finds these norms to be attractive, the pop- </a:t>
            </a:r>
            <a:r>
              <a:rPr lang="en-GB" sz="1200" kern="1200" dirty="0" err="1" smtClean="0">
                <a:solidFill>
                  <a:schemeClr val="tx1"/>
                </a:solidFill>
                <a:effectLst/>
                <a:latin typeface="+mn-lt"/>
                <a:ea typeface="+mn-ea"/>
                <a:cs typeface="+mn-cs"/>
              </a:rPr>
              <a:t>ulation’s</a:t>
            </a:r>
            <a:r>
              <a:rPr lang="en-GB" sz="1200" kern="1200" dirty="0" smtClean="0">
                <a:solidFill>
                  <a:schemeClr val="tx1"/>
                </a:solidFill>
                <a:effectLst/>
                <a:latin typeface="+mn-lt"/>
                <a:ea typeface="+mn-ea"/>
                <a:cs typeface="+mn-cs"/>
              </a:rPr>
              <a:t> government is more likely to respond through its policies towards the originator country in a positive way. </a:t>
            </a:r>
          </a:p>
          <a:p>
            <a:r>
              <a:rPr lang="en-GB" sz="1200" kern="1200" dirty="0" smtClean="0">
                <a:solidFill>
                  <a:schemeClr val="tx1"/>
                </a:solidFill>
                <a:effectLst/>
                <a:latin typeface="+mn-lt"/>
                <a:ea typeface="+mn-ea"/>
                <a:cs typeface="+mn-cs"/>
              </a:rPr>
              <a:t>If the external audience does not understand the narrative, or finds the norms to be unattractive, then its government is less likely to respond with </a:t>
            </a:r>
            <a:r>
              <a:rPr lang="en-GB" sz="1200" kern="1200" dirty="0" err="1" smtClean="0">
                <a:solidFill>
                  <a:schemeClr val="tx1"/>
                </a:solidFill>
                <a:effectLst/>
                <a:latin typeface="+mn-lt"/>
                <a:ea typeface="+mn-ea"/>
                <a:cs typeface="+mn-cs"/>
              </a:rPr>
              <a:t>favorable</a:t>
            </a:r>
            <a:r>
              <a:rPr lang="en-GB" sz="1200" kern="1200" dirty="0" smtClean="0">
                <a:solidFill>
                  <a:schemeClr val="tx1"/>
                </a:solidFill>
                <a:effectLst/>
                <a:latin typeface="+mn-lt"/>
                <a:ea typeface="+mn-ea"/>
                <a:cs typeface="+mn-cs"/>
              </a:rPr>
              <a:t> policies.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cultural and language diversity is important and should be protected </a:t>
            </a:r>
          </a:p>
          <a:p>
            <a:r>
              <a:rPr lang="en-GB" sz="1200" kern="1200" dirty="0" smtClean="0">
                <a:solidFill>
                  <a:schemeClr val="tx1"/>
                </a:solidFill>
                <a:effectLst/>
                <a:latin typeface="+mn-lt"/>
                <a:ea typeface="+mn-ea"/>
                <a:cs typeface="+mn-cs"/>
              </a:rPr>
              <a:t>foreign policy should involve multilateralism whenever possible (especially if it also serves national interest) </a:t>
            </a:r>
          </a:p>
          <a:p>
            <a:r>
              <a:rPr lang="en-GB" sz="1200" kern="1200" dirty="0" smtClean="0">
                <a:solidFill>
                  <a:schemeClr val="tx1"/>
                </a:solidFill>
                <a:effectLst/>
                <a:latin typeface="+mn-lt"/>
                <a:ea typeface="+mn-ea"/>
                <a:cs typeface="+mn-cs"/>
              </a:rPr>
              <a:t>human rights must be promoted globally, even if their protection requires the use of force </a:t>
            </a:r>
          </a:p>
          <a:p>
            <a:r>
              <a:rPr lang="en-GB" sz="1200" kern="1200" dirty="0" smtClean="0">
                <a:solidFill>
                  <a:schemeClr val="tx1"/>
                </a:solidFill>
                <a:effectLst/>
                <a:latin typeface="+mn-lt"/>
                <a:ea typeface="+mn-ea"/>
                <a:cs typeface="+mn-cs"/>
              </a:rPr>
              <a:t>environmental sustainability should be pursued even at the cost of profit margins </a:t>
            </a:r>
          </a:p>
          <a:p>
            <a:r>
              <a:rPr lang="en-GB" sz="1200" kern="1200" dirty="0" smtClean="0">
                <a:solidFill>
                  <a:schemeClr val="tx1"/>
                </a:solidFill>
                <a:effectLst/>
                <a:latin typeface="+mn-lt"/>
                <a:ea typeface="+mn-ea"/>
                <a:cs typeface="+mn-cs"/>
              </a:rPr>
              <a:t>education is a fundamental right and provides solution to many social ills </a:t>
            </a:r>
          </a:p>
          <a:p>
            <a:r>
              <a:rPr lang="en-GB" sz="1200" kern="1200" dirty="0" smtClean="0">
                <a:solidFill>
                  <a:schemeClr val="tx1"/>
                </a:solidFill>
                <a:effectLst/>
                <a:latin typeface="+mn-lt"/>
                <a:ea typeface="+mn-ea"/>
                <a:cs typeface="+mn-cs"/>
              </a:rPr>
              <a:t>development leads to security </a:t>
            </a:r>
          </a:p>
          <a:p>
            <a:r>
              <a:rPr lang="en-GB" sz="1200" kern="1200" dirty="0" smtClean="0">
                <a:solidFill>
                  <a:schemeClr val="tx1"/>
                </a:solidFill>
                <a:effectLst/>
                <a:latin typeface="+mn-lt"/>
                <a:ea typeface="+mn-ea"/>
                <a:cs typeface="+mn-cs"/>
              </a:rPr>
              <a:t>Europeans should help other regions with their cooperation or </a:t>
            </a:r>
            <a:r>
              <a:rPr lang="en-GB" sz="1200" kern="1200" dirty="0" err="1" smtClean="0">
                <a:solidFill>
                  <a:schemeClr val="tx1"/>
                </a:solidFill>
                <a:effectLst/>
                <a:latin typeface="+mn-lt"/>
                <a:ea typeface="+mn-ea"/>
                <a:cs typeface="+mn-cs"/>
              </a:rPr>
              <a:t>inte</a:t>
            </a:r>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gration</a:t>
            </a:r>
            <a:r>
              <a:rPr lang="en-GB" sz="1200" kern="1200" dirty="0" smtClean="0">
                <a:solidFill>
                  <a:schemeClr val="tx1"/>
                </a:solidFill>
                <a:effectLst/>
                <a:latin typeface="+mn-lt"/>
                <a:ea typeface="+mn-ea"/>
                <a:cs typeface="+mn-cs"/>
              </a:rPr>
              <a:t> efforts </a:t>
            </a:r>
          </a:p>
          <a:p>
            <a:r>
              <a:rPr lang="en-GB" sz="1200" kern="1200" dirty="0" smtClean="0">
                <a:solidFill>
                  <a:schemeClr val="tx1"/>
                </a:solidFill>
                <a:effectLst/>
                <a:latin typeface="+mn-lt"/>
                <a:ea typeface="+mn-ea"/>
                <a:cs typeface="+mn-cs"/>
              </a:rPr>
              <a:t>it is the duty of the state to provide welfare to citizens </a:t>
            </a:r>
          </a:p>
          <a:p>
            <a:r>
              <a:rPr lang="en-GB" sz="1200" kern="1200" dirty="0" smtClean="0">
                <a:solidFill>
                  <a:schemeClr val="tx1"/>
                </a:solidFill>
                <a:effectLst/>
                <a:latin typeface="+mn-lt"/>
                <a:ea typeface="+mn-ea"/>
                <a:cs typeface="+mn-cs"/>
              </a:rPr>
              <a:t>EU integration is intended to benefit all Europeans and ensures </a:t>
            </a:r>
          </a:p>
          <a:p>
            <a:r>
              <a:rPr lang="en-GB" sz="1200" kern="1200" dirty="0" smtClean="0">
                <a:solidFill>
                  <a:schemeClr val="tx1"/>
                </a:solidFill>
                <a:effectLst/>
                <a:latin typeface="+mn-lt"/>
                <a:ea typeface="+mn-ea"/>
                <a:cs typeface="+mn-cs"/>
              </a:rPr>
              <a:t>peace in the region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Duke writes, the EU’s public diplomacy: </a:t>
            </a:r>
            <a:endParaRPr lang="en-GB" dirty="0" smtClean="0"/>
          </a:p>
          <a:p>
            <a:r>
              <a:rPr lang="en-GB" sz="1200" kern="1200" dirty="0" smtClean="0">
                <a:solidFill>
                  <a:schemeClr val="tx1"/>
                </a:solidFill>
                <a:effectLst/>
                <a:latin typeface="+mn-lt"/>
                <a:ea typeface="+mn-ea"/>
                <a:cs typeface="+mn-cs"/>
              </a:rPr>
              <a:t>[. . .] is about self-image, or the image that a given actor intends to project to a third party. The EU’s PD [public diplomacy] is complicated by the imprecise nature of the EU’s overall </a:t>
            </a:r>
            <a:r>
              <a:rPr lang="en-GB" sz="1200" i="1" kern="1200" dirty="0" err="1" smtClean="0">
                <a:solidFill>
                  <a:schemeClr val="tx1"/>
                </a:solidFill>
                <a:effectLst/>
                <a:latin typeface="+mn-lt"/>
                <a:ea typeface="+mn-ea"/>
                <a:cs typeface="+mn-cs"/>
              </a:rPr>
              <a:t>actorness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put more simply, the type of actor the EU wishes to become on the international stage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is in part due to the fact that the EU is an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project, lacking </a:t>
            </a:r>
            <a:r>
              <a:rPr lang="en-GB" sz="1200" i="1" kern="1200" dirty="0" err="1" smtClean="0">
                <a:solidFill>
                  <a:schemeClr val="tx1"/>
                </a:solidFill>
                <a:effectLst/>
                <a:latin typeface="+mn-lt"/>
                <a:ea typeface="+mn-ea"/>
                <a:cs typeface="+mn-cs"/>
              </a:rPr>
              <a:t>finalite</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but may also lie in a broader post–Cold War existential crisis about who and what the EU is on the global stage. </a:t>
            </a:r>
            <a:endParaRPr lang="en-GB" dirty="0" smtClean="0"/>
          </a:p>
          <a:p>
            <a:pPr marL="0" marR="0" indent="0" algn="l" defTabSz="457200" rtl="0" eaLnBrk="1" fontAlgn="auto" latinLnBrk="0" hangingPunct="1">
              <a:lnSpc>
                <a:spcPct val="100000"/>
              </a:lnSpc>
              <a:spcBef>
                <a:spcPts val="0"/>
              </a:spcBef>
              <a:spcAft>
                <a:spcPts val="3600"/>
              </a:spcAft>
              <a:buClrTx/>
              <a:buSzTx/>
              <a:buFont typeface="Arial"/>
              <a:buNone/>
              <a:tabLst/>
              <a:defRPr/>
            </a:pPr>
            <a:r>
              <a:rPr lang="en-GB" sz="1200" b="0" kern="1200" dirty="0" smtClean="0">
                <a:solidFill>
                  <a:schemeClr val="tx1"/>
                </a:solidFill>
                <a:effectLst/>
                <a:latin typeface="+mn-lt"/>
                <a:ea typeface="+mn-ea"/>
                <a:cs typeface="+mn-cs"/>
              </a:rPr>
              <a:t>The East </a:t>
            </a:r>
            <a:r>
              <a:rPr lang="en-GB" sz="1200" b="0" kern="1200" dirty="0" err="1" smtClean="0">
                <a:solidFill>
                  <a:schemeClr val="tx1"/>
                </a:solidFill>
                <a:effectLst/>
                <a:latin typeface="+mn-lt"/>
                <a:ea typeface="+mn-ea"/>
                <a:cs typeface="+mn-cs"/>
              </a:rPr>
              <a:t>StratCom</a:t>
            </a:r>
            <a:r>
              <a:rPr lang="en-GB" sz="1200" b="0" kern="1200" dirty="0" smtClean="0">
                <a:solidFill>
                  <a:schemeClr val="tx1"/>
                </a:solidFill>
                <a:effectLst/>
                <a:latin typeface="+mn-lt"/>
                <a:ea typeface="+mn-ea"/>
                <a:cs typeface="+mn-cs"/>
              </a:rPr>
              <a:t> Task Force is significantly improving the positive communication of EU policies towards the Eastern Partnership countries, whilst addressing disinformation activities, including through improving the resilience of media. Outreach efforts such as the “Stronger Together” campaign in Ukraine have reached a large audience, highlighting the concrete benefits of partnership with the EU and supporting the reform agenda. </a:t>
            </a:r>
            <a:endParaRPr lang="en-GB" dirty="0" smtClean="0"/>
          </a:p>
          <a:p>
            <a:pPr algn="l">
              <a:spcAft>
                <a:spcPts val="3600"/>
              </a:spcAft>
              <a:buFont typeface="Arial"/>
              <a:buNone/>
            </a:pPr>
            <a:endParaRPr lang="en-GB" sz="1200" dirty="0" smtClean="0">
              <a:effectLst/>
              <a:latin typeface="Arial"/>
              <a:cs typeface="Arial"/>
            </a:endParaRPr>
          </a:p>
          <a:p>
            <a:pPr algn="l"/>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8</a:t>
            </a:fld>
            <a:endParaRPr lang="en-US"/>
          </a:p>
        </p:txBody>
      </p:sp>
    </p:spTree>
    <p:extLst>
      <p:ext uri="{BB962C8B-B14F-4D97-AF65-F5344CB8AC3E}">
        <p14:creationId xmlns:p14="http://schemas.microsoft.com/office/powerpoint/2010/main" val="204243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p. 4 </a:t>
            </a:r>
            <a:r>
              <a:rPr lang="en-US" sz="1200" kern="1200" dirty="0" smtClean="0">
                <a:solidFill>
                  <a:schemeClr val="tx1"/>
                </a:solidFill>
                <a:effectLst/>
                <a:latin typeface="+mn-lt"/>
                <a:ea typeface="+mn-ea"/>
                <a:cs typeface="+mn-cs"/>
              </a:rPr>
              <a:t>Global” is not just intended in a geographical sense: it also refers to the wide array of policies and instruments the Strategy promotes. It focuses on military capabilities and anti-terrorism as much as on job opportunities, inclusive societies and human rights. It deals with peace-building and the resilience of States and societies, in and around Europe. The European Union has always prided itself on its soft power – and it will keep doing so, because we are the best in this field. However, the idea that Europe is an exclusively “civilian power” does not do justice to an evolving reality. For instance, the European Union currently deploys seventeen military and civilian operations, with thousands of men and women serving under the European flag for peace and security – our own security, and our partners’. For Europe, soft and hard power go hand in hand.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 27 Echoing the Sustainable Development Goals, the EU will adopt a joined-up approach to its humanitarian, development, migration, trade, investment, infrastructure, education, health and research policies, as well as improve horizontal coherence between the EU and its Member States.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IMPLEMENTATION - https://</a:t>
            </a:r>
            <a:r>
              <a:rPr lang="en-US" dirty="0" err="1" smtClean="0"/>
              <a:t>europa.eu</a:t>
            </a:r>
            <a:r>
              <a:rPr lang="en-US" dirty="0" smtClean="0"/>
              <a:t>/</a:t>
            </a:r>
            <a:r>
              <a:rPr lang="en-US" dirty="0" err="1" smtClean="0"/>
              <a:t>globalstrategy</a:t>
            </a:r>
            <a:r>
              <a:rPr lang="en-US" dirty="0" smtClean="0"/>
              <a:t>/sites/</a:t>
            </a:r>
            <a:r>
              <a:rPr lang="en-US" dirty="0" err="1" smtClean="0"/>
              <a:t>globalstrategy</a:t>
            </a:r>
            <a:r>
              <a:rPr lang="en-US" dirty="0" smtClean="0"/>
              <a:t>/files/full_brochure_year_1.pdf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7D4297B3-6036-D241-BCA4-5EBBF717F3B7}" type="slidenum">
              <a:rPr lang="en-US" smtClean="0"/>
              <a:t>9</a:t>
            </a:fld>
            <a:endParaRPr lang="en-US"/>
          </a:p>
        </p:txBody>
      </p:sp>
    </p:spTree>
    <p:extLst>
      <p:ext uri="{BB962C8B-B14F-4D97-AF65-F5344CB8AC3E}">
        <p14:creationId xmlns:p14="http://schemas.microsoft.com/office/powerpoint/2010/main" val="176661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GB"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6/27/2017</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6/27/2017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GB"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
        <p:nvSpPr>
          <p:cNvPr id="9" name="Title 8"/>
          <p:cNvSpPr>
            <a:spLocks noGrp="1"/>
          </p:cNvSpPr>
          <p:nvPr>
            <p:ph type="title"/>
          </p:nvPr>
        </p:nvSpPr>
        <p:spPr>
          <a:xfrm>
            <a:off x="914400" y="1544715"/>
            <a:ext cx="7315200" cy="1154097"/>
          </a:xfrm>
        </p:spPr>
        <p:txBody>
          <a:bodyPr/>
          <a:lstStyle/>
          <a:p>
            <a:r>
              <a:rPr lang="en-GB"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a:t>
            </a:fld>
            <a:endParaRPr lang="en-US"/>
          </a:p>
        </p:txBody>
      </p:sp>
      <p:sp>
        <p:nvSpPr>
          <p:cNvPr id="10" name="Title 9"/>
          <p:cNvSpPr>
            <a:spLocks noGrp="1"/>
          </p:cNvSpPr>
          <p:nvPr>
            <p:ph type="title"/>
          </p:nvPr>
        </p:nvSpPr>
        <p:spPr>
          <a:xfrm>
            <a:off x="914400" y="1544715"/>
            <a:ext cx="7315200" cy="1154097"/>
          </a:xfrm>
        </p:spPr>
        <p:txBody>
          <a:bodyPr/>
          <a:lstStyle/>
          <a:p>
            <a:r>
              <a:rPr lang="en-GB"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GB"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GB"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6/27/2017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45" y="1237290"/>
            <a:ext cx="8710510" cy="3213960"/>
          </a:xfrm>
        </p:spPr>
        <p:txBody>
          <a:bodyPr>
            <a:noAutofit/>
          </a:bodyPr>
          <a:lstStyle/>
          <a:p>
            <a:r>
              <a:rPr lang="en-US" sz="5500" b="1" dirty="0" smtClean="0"/>
              <a:t>The EEAS and the EU’s </a:t>
            </a:r>
            <a:r>
              <a:rPr lang="en-US" sz="5500" b="1" dirty="0"/>
              <a:t>foreign </a:t>
            </a:r>
            <a:r>
              <a:rPr lang="en-US" sz="5500" b="1" dirty="0" smtClean="0"/>
              <a:t>policy machinery</a:t>
            </a:r>
            <a:endParaRPr lang="en-US" sz="5500" b="1" dirty="0"/>
          </a:p>
        </p:txBody>
      </p:sp>
      <p:sp>
        <p:nvSpPr>
          <p:cNvPr id="3" name="Subtitle 2"/>
          <p:cNvSpPr>
            <a:spLocks noGrp="1"/>
          </p:cNvSpPr>
          <p:nvPr>
            <p:ph type="subTitle" idx="1"/>
          </p:nvPr>
        </p:nvSpPr>
        <p:spPr>
          <a:xfrm>
            <a:off x="5112336" y="5166530"/>
            <a:ext cx="3117263" cy="1144632"/>
          </a:xfrm>
        </p:spPr>
        <p:txBody>
          <a:bodyPr>
            <a:normAutofit/>
          </a:bodyPr>
          <a:lstStyle/>
          <a:p>
            <a:pPr algn="r"/>
            <a:r>
              <a:rPr lang="en-US" sz="2400" dirty="0" smtClean="0"/>
              <a:t>Dr. Caterina Carta</a:t>
            </a:r>
          </a:p>
          <a:p>
            <a:pPr algn="r"/>
            <a:r>
              <a:rPr lang="en-US" sz="2400" dirty="0" err="1" smtClean="0"/>
              <a:t>Université</a:t>
            </a:r>
            <a:r>
              <a:rPr lang="en-US" sz="2400" dirty="0" smtClean="0"/>
              <a:t> Laval  </a:t>
            </a:r>
            <a:endParaRPr lang="en-US" sz="2400" dirty="0"/>
          </a:p>
          <a:p>
            <a:pPr algn="r"/>
            <a:endParaRPr lang="en-US" sz="2400" dirty="0"/>
          </a:p>
        </p:txBody>
      </p:sp>
    </p:spTree>
    <p:extLst>
      <p:ext uri="{BB962C8B-B14F-4D97-AF65-F5344CB8AC3E}">
        <p14:creationId xmlns:p14="http://schemas.microsoft.com/office/powerpoint/2010/main" val="221888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0" y="1722967"/>
            <a:ext cx="8128000" cy="5135033"/>
          </a:xfrm>
          <a:prstGeom prst="rect">
            <a:avLst/>
          </a:prstGeom>
        </p:spPr>
      </p:pic>
      <p:sp>
        <p:nvSpPr>
          <p:cNvPr id="2" name="Title 1"/>
          <p:cNvSpPr>
            <a:spLocks noGrp="1"/>
          </p:cNvSpPr>
          <p:nvPr>
            <p:ph type="title"/>
          </p:nvPr>
        </p:nvSpPr>
        <p:spPr>
          <a:xfrm>
            <a:off x="0" y="1213"/>
            <a:ext cx="9144000" cy="1143000"/>
          </a:xfrm>
        </p:spPr>
        <p:txBody>
          <a:bodyPr>
            <a:noAutofit/>
          </a:bodyPr>
          <a:lstStyle/>
          <a:p>
            <a:r>
              <a:rPr lang="en-US" sz="5800" b="1" dirty="0" smtClean="0">
                <a:latin typeface="Arial"/>
                <a:cs typeface="Arial"/>
              </a:rPr>
              <a:t>Institutional framework</a:t>
            </a:r>
            <a:endParaRPr lang="en-US" sz="5800" dirty="0">
              <a:latin typeface="Arial"/>
              <a:cs typeface="Arial"/>
            </a:endParaRPr>
          </a:p>
        </p:txBody>
      </p:sp>
      <p:sp>
        <p:nvSpPr>
          <p:cNvPr id="3" name="Content Placeholder 2"/>
          <p:cNvSpPr>
            <a:spLocks noGrp="1"/>
          </p:cNvSpPr>
          <p:nvPr>
            <p:ph idx="1"/>
          </p:nvPr>
        </p:nvSpPr>
        <p:spPr>
          <a:xfrm>
            <a:off x="254000" y="1378355"/>
            <a:ext cx="8407400" cy="5444357"/>
          </a:xfrm>
        </p:spPr>
        <p:style>
          <a:lnRef idx="2">
            <a:schemeClr val="dk1">
              <a:shade val="50000"/>
            </a:schemeClr>
          </a:lnRef>
          <a:fillRef idx="1">
            <a:schemeClr val="dk1"/>
          </a:fillRef>
          <a:effectRef idx="0">
            <a:schemeClr val="dk1"/>
          </a:effectRef>
          <a:fontRef idx="minor">
            <a:schemeClr val="lt1"/>
          </a:fontRef>
        </p:style>
        <p:txBody>
          <a:bodyPr>
            <a:noAutofit/>
          </a:bodyPr>
          <a:lstStyle/>
          <a:p>
            <a:pPr>
              <a:spcBef>
                <a:spcPts val="1200"/>
              </a:spcBef>
              <a:spcAft>
                <a:spcPts val="600"/>
              </a:spcAft>
            </a:pPr>
            <a:r>
              <a:rPr lang="en-US" sz="3200" dirty="0" smtClean="0">
                <a:solidFill>
                  <a:srgbClr val="FFFFFF"/>
                </a:solidFill>
                <a:latin typeface="Arial"/>
                <a:cs typeface="Arial"/>
              </a:rPr>
              <a:t> A narrow definition of foreign policy: “high politics” detached from external “low” policies. </a:t>
            </a:r>
          </a:p>
          <a:p>
            <a:pPr algn="just">
              <a:lnSpc>
                <a:spcPct val="90000"/>
              </a:lnSpc>
              <a:spcBef>
                <a:spcPts val="1200"/>
              </a:spcBef>
              <a:spcAft>
                <a:spcPts val="3000"/>
              </a:spcAft>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US" sz="3200" dirty="0" smtClean="0">
                <a:solidFill>
                  <a:srgbClr val="FFFFFF"/>
                </a:solidFill>
                <a:cs typeface="Arial"/>
              </a:rPr>
              <a:t> The </a:t>
            </a:r>
            <a:r>
              <a:rPr lang="en-US" sz="3200" i="1" dirty="0">
                <a:solidFill>
                  <a:srgbClr val="FFFFFF"/>
                </a:solidFill>
                <a:cs typeface="Arial"/>
              </a:rPr>
              <a:t>Community </a:t>
            </a:r>
            <a:r>
              <a:rPr lang="en-US" sz="3200" dirty="0">
                <a:solidFill>
                  <a:srgbClr val="FFFFFF"/>
                </a:solidFill>
                <a:cs typeface="Arial"/>
              </a:rPr>
              <a:t>and the </a:t>
            </a:r>
            <a:r>
              <a:rPr lang="en-US" sz="3200" i="1" dirty="0" smtClean="0">
                <a:solidFill>
                  <a:srgbClr val="FFFFFF"/>
                </a:solidFill>
                <a:cs typeface="Arial"/>
              </a:rPr>
              <a:t>Union </a:t>
            </a:r>
            <a:r>
              <a:rPr lang="en-US" sz="3200" dirty="0" smtClean="0">
                <a:solidFill>
                  <a:srgbClr val="FFFFFF"/>
                </a:solidFill>
                <a:cs typeface="Arial"/>
              </a:rPr>
              <a:t>(intergovernmental)</a:t>
            </a:r>
            <a:r>
              <a:rPr lang="en-US" sz="3200" i="1" dirty="0" smtClean="0">
                <a:solidFill>
                  <a:srgbClr val="FFFFFF"/>
                </a:solidFill>
                <a:cs typeface="Arial"/>
              </a:rPr>
              <a:t> </a:t>
            </a:r>
            <a:r>
              <a:rPr lang="en-US" sz="3200" dirty="0">
                <a:solidFill>
                  <a:srgbClr val="FFFFFF"/>
                </a:solidFill>
                <a:cs typeface="Arial"/>
              </a:rPr>
              <a:t>methods (Smith, 1996): a way of preserving “the heart of the artichoke</a:t>
            </a:r>
            <a:r>
              <a:rPr lang="en-US" sz="3200" dirty="0" smtClean="0">
                <a:solidFill>
                  <a:srgbClr val="FFFFFF"/>
                </a:solidFill>
                <a:cs typeface="Arial"/>
              </a:rPr>
              <a:t>”</a:t>
            </a:r>
            <a:r>
              <a:rPr lang="en-GB" sz="3200" dirty="0" smtClean="0">
                <a:solidFill>
                  <a:srgbClr val="FFFFFF"/>
                </a:solidFill>
                <a:cs typeface="Arial"/>
              </a:rPr>
              <a:t>; </a:t>
            </a:r>
            <a:endParaRPr lang="en-GB" sz="3200" dirty="0">
              <a:solidFill>
                <a:srgbClr val="FFFFFF"/>
              </a:solidFill>
              <a:cs typeface="Arial"/>
            </a:endParaRPr>
          </a:p>
          <a:p>
            <a:pPr>
              <a:spcBef>
                <a:spcPts val="1200"/>
              </a:spcBef>
              <a:spcAft>
                <a:spcPts val="600"/>
              </a:spcAft>
            </a:pPr>
            <a:r>
              <a:rPr lang="en-GB" sz="3200" dirty="0" smtClean="0">
                <a:solidFill>
                  <a:srgbClr val="FFFFFF"/>
                </a:solidFill>
                <a:cs typeface="Arial"/>
              </a:rPr>
              <a:t> Lisbon </a:t>
            </a:r>
            <a:r>
              <a:rPr lang="en-GB" sz="3200" dirty="0">
                <a:solidFill>
                  <a:srgbClr val="FFFFFF"/>
                </a:solidFill>
                <a:cs typeface="Arial"/>
              </a:rPr>
              <a:t>abolishes the pillar structure, but CFSP is “subject to specific rules and procedures</a:t>
            </a:r>
            <a:r>
              <a:rPr lang="en-GB" sz="3200" dirty="0" smtClean="0">
                <a:solidFill>
                  <a:srgbClr val="FFFFFF"/>
                </a:solidFill>
                <a:cs typeface="Arial"/>
              </a:rPr>
              <a:t>”.</a:t>
            </a:r>
            <a:endParaRPr lang="en-GB" sz="3200" dirty="0">
              <a:solidFill>
                <a:srgbClr val="FFFFFF"/>
              </a:solidFill>
              <a:cs typeface="Arial"/>
            </a:endParaRPr>
          </a:p>
        </p:txBody>
      </p:sp>
    </p:spTree>
    <p:extLst>
      <p:ext uri="{BB962C8B-B14F-4D97-AF65-F5344CB8AC3E}">
        <p14:creationId xmlns:p14="http://schemas.microsoft.com/office/powerpoint/2010/main" val="11190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
                                            <p:bg/>
                                          </p:spTgt>
                                        </p:tgtEl>
                                      </p:cBhvr>
                                    </p:animEffect>
                                    <p:set>
                                      <p:cBhvr>
                                        <p:cTn id="42" dur="1" fill="hold">
                                          <p:stCondLst>
                                            <p:cond delay="499"/>
                                          </p:stCondLst>
                                        </p:cTn>
                                        <p:tgtEl>
                                          <p:spTgt spid="3">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3" grpI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269850"/>
            <a:ext cx="8678651" cy="5588150"/>
          </a:xfrm>
          <a:prstGeom prst="rect">
            <a:avLst/>
          </a:prstGeom>
        </p:spPr>
      </p:pic>
      <p:sp>
        <p:nvSpPr>
          <p:cNvPr id="2" name="Title 1"/>
          <p:cNvSpPr>
            <a:spLocks noGrp="1"/>
          </p:cNvSpPr>
          <p:nvPr>
            <p:ph type="title"/>
          </p:nvPr>
        </p:nvSpPr>
        <p:spPr>
          <a:xfrm>
            <a:off x="716378" y="0"/>
            <a:ext cx="7180065" cy="1143000"/>
          </a:xfrm>
        </p:spPr>
        <p:txBody>
          <a:bodyPr>
            <a:normAutofit/>
          </a:bodyPr>
          <a:lstStyle/>
          <a:p>
            <a:pPr algn="ctr"/>
            <a:r>
              <a:rPr lang="en-US" sz="6000" b="1" dirty="0" smtClean="0">
                <a:solidFill>
                  <a:srgbClr val="FF8600"/>
                </a:solidFill>
              </a:rPr>
              <a:t>Competences</a:t>
            </a:r>
            <a:endParaRPr lang="en-US" sz="6000" b="1" dirty="0">
              <a:solidFill>
                <a:srgbClr val="FF8600"/>
              </a:solidFill>
            </a:endParaRPr>
          </a:p>
        </p:txBody>
      </p:sp>
      <p:sp>
        <p:nvSpPr>
          <p:cNvPr id="3" name="Content Placeholder 2"/>
          <p:cNvSpPr>
            <a:spLocks noGrp="1"/>
          </p:cNvSpPr>
          <p:nvPr>
            <p:ph idx="1"/>
          </p:nvPr>
        </p:nvSpPr>
        <p:spPr>
          <a:xfrm>
            <a:off x="228600" y="1289522"/>
            <a:ext cx="8678651" cy="5445125"/>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spcBef>
                <a:spcPts val="1872"/>
              </a:spcBef>
              <a:buNone/>
            </a:pPr>
            <a:r>
              <a:rPr lang="en-US" sz="2800" dirty="0" smtClean="0">
                <a:solidFill>
                  <a:srgbClr val="FFFFFF"/>
                </a:solidFill>
              </a:rPr>
              <a:t>Three general categories + CFSP: </a:t>
            </a:r>
          </a:p>
          <a:p>
            <a:pPr marL="514350" indent="-514350">
              <a:spcBef>
                <a:spcPts val="1872"/>
              </a:spcBef>
              <a:buFont typeface="+mj-lt"/>
              <a:buAutoNum type="arabicPeriod"/>
            </a:pPr>
            <a:r>
              <a:rPr lang="en-US" sz="2800" dirty="0" smtClean="0">
                <a:solidFill>
                  <a:srgbClr val="FFFFFF"/>
                </a:solidFill>
              </a:rPr>
              <a:t>Exclusive – Only the EU can adopt legally binding acts (e.g. CCP);  </a:t>
            </a:r>
          </a:p>
          <a:p>
            <a:pPr>
              <a:spcBef>
                <a:spcPts val="1872"/>
              </a:spcBef>
              <a:buFont typeface="+mj-lt"/>
              <a:buAutoNum type="arabicPeriod"/>
            </a:pPr>
            <a:r>
              <a:rPr lang="en-US" sz="2800" dirty="0" smtClean="0">
                <a:solidFill>
                  <a:srgbClr val="FFFFFF"/>
                </a:solidFill>
              </a:rPr>
              <a:t> Shared – The EU and the MSs can adopt legally binding acts, but the MSs can exercise their competence if the EU has not yet exercised its own (environment); the EU competence does not prevent the MSs to pursue national policies (development);</a:t>
            </a:r>
          </a:p>
          <a:p>
            <a:pPr>
              <a:spcBef>
                <a:spcPts val="1872"/>
              </a:spcBef>
              <a:buFont typeface="+mj-lt"/>
              <a:buAutoNum type="arabicPeriod"/>
            </a:pPr>
            <a:r>
              <a:rPr lang="en-US" sz="2800" dirty="0" smtClean="0">
                <a:solidFill>
                  <a:srgbClr val="FFFFFF"/>
                </a:solidFill>
              </a:rPr>
              <a:t> Supporting – EU has supporting/coordination competences (culture).</a:t>
            </a:r>
          </a:p>
        </p:txBody>
      </p:sp>
    </p:spTree>
    <p:extLst>
      <p:ext uri="{BB962C8B-B14F-4D97-AF65-F5344CB8AC3E}">
        <p14:creationId xmlns:p14="http://schemas.microsoft.com/office/powerpoint/2010/main" val="341298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17860" cy="1143000"/>
          </a:xfrm>
        </p:spPr>
        <p:txBody>
          <a:bodyPr>
            <a:normAutofit/>
          </a:bodyPr>
          <a:lstStyle/>
          <a:p>
            <a:pPr algn="ctr"/>
            <a:r>
              <a:rPr lang="en-US" sz="5500" b="1" dirty="0" smtClean="0"/>
              <a:t>CFSP - Competences</a:t>
            </a:r>
            <a:endParaRPr lang="en-US" sz="5500" b="1" dirty="0"/>
          </a:p>
        </p:txBody>
      </p:sp>
      <p:sp>
        <p:nvSpPr>
          <p:cNvPr id="3" name="Content Placeholder 2"/>
          <p:cNvSpPr>
            <a:spLocks noGrp="1"/>
          </p:cNvSpPr>
          <p:nvPr>
            <p:ph idx="1"/>
          </p:nvPr>
        </p:nvSpPr>
        <p:spPr>
          <a:xfrm>
            <a:off x="462525" y="1423345"/>
            <a:ext cx="8378235" cy="5443956"/>
          </a:xfrm>
        </p:spPr>
        <p:txBody>
          <a:bodyPr>
            <a:noAutofit/>
          </a:bodyPr>
          <a:lstStyle/>
          <a:p>
            <a:pPr marL="0" indent="0">
              <a:spcBef>
                <a:spcPts val="0"/>
              </a:spcBef>
              <a:spcAft>
                <a:spcPts val="1800"/>
              </a:spcAft>
              <a:buNone/>
            </a:pPr>
            <a:r>
              <a:rPr lang="en-US" sz="2700" dirty="0">
                <a:solidFill>
                  <a:srgbClr val="FFFFFF"/>
                </a:solidFill>
              </a:rPr>
              <a:t>1. The </a:t>
            </a:r>
            <a:r>
              <a:rPr lang="en-US" sz="2700" dirty="0" smtClean="0">
                <a:solidFill>
                  <a:srgbClr val="FFFFFF"/>
                </a:solidFill>
              </a:rPr>
              <a:t>EU’s </a:t>
            </a:r>
            <a:r>
              <a:rPr lang="en-US" sz="2700" dirty="0">
                <a:solidFill>
                  <a:srgbClr val="FFFFFF"/>
                </a:solidFill>
              </a:rPr>
              <a:t>competence </a:t>
            </a:r>
            <a:r>
              <a:rPr lang="en-US" sz="2700" dirty="0" smtClean="0">
                <a:solidFill>
                  <a:srgbClr val="FFFFFF"/>
                </a:solidFill>
              </a:rPr>
              <a:t>covers “all </a:t>
            </a:r>
            <a:r>
              <a:rPr lang="en-US" sz="2700" dirty="0">
                <a:solidFill>
                  <a:srgbClr val="FFFFFF"/>
                </a:solidFill>
              </a:rPr>
              <a:t>areas of foreign policy and </a:t>
            </a:r>
            <a:r>
              <a:rPr lang="en-US" sz="2700" dirty="0" smtClean="0">
                <a:solidFill>
                  <a:srgbClr val="FFFFFF"/>
                </a:solidFill>
              </a:rPr>
              <a:t>questions </a:t>
            </a:r>
            <a:r>
              <a:rPr lang="en-US" sz="2700" dirty="0">
                <a:solidFill>
                  <a:srgbClr val="FFFFFF"/>
                </a:solidFill>
              </a:rPr>
              <a:t>relating to </a:t>
            </a:r>
            <a:r>
              <a:rPr lang="en-US" sz="2700" dirty="0" smtClean="0">
                <a:solidFill>
                  <a:srgbClr val="FFFFFF"/>
                </a:solidFill>
              </a:rPr>
              <a:t>its security […]”.</a:t>
            </a:r>
            <a:r>
              <a:rPr lang="en-US" sz="2700" dirty="0">
                <a:solidFill>
                  <a:srgbClr val="FFFFFF"/>
                </a:solidFill>
              </a:rPr>
              <a:t/>
            </a:r>
            <a:br>
              <a:rPr lang="en-US" sz="2700" dirty="0">
                <a:solidFill>
                  <a:srgbClr val="FFFFFF"/>
                </a:solidFill>
              </a:rPr>
            </a:br>
            <a:r>
              <a:rPr lang="en-US" sz="2700" dirty="0">
                <a:solidFill>
                  <a:srgbClr val="FFFFFF"/>
                </a:solidFill>
              </a:rPr>
              <a:t>The </a:t>
            </a:r>
            <a:r>
              <a:rPr lang="en-US" sz="2700" dirty="0" smtClean="0">
                <a:solidFill>
                  <a:srgbClr val="FFFFFF"/>
                </a:solidFill>
              </a:rPr>
              <a:t>CFSP is </a:t>
            </a:r>
            <a:r>
              <a:rPr lang="en-US" sz="2700" dirty="0">
                <a:solidFill>
                  <a:srgbClr val="FFFFFF"/>
                </a:solidFill>
              </a:rPr>
              <a:t>defined and implemented by the European Council and the Council acting </a:t>
            </a:r>
            <a:r>
              <a:rPr lang="en-US" sz="2700" dirty="0" smtClean="0">
                <a:solidFill>
                  <a:srgbClr val="FFFFFF"/>
                </a:solidFill>
              </a:rPr>
              <a:t>unanimously […]</a:t>
            </a:r>
            <a:r>
              <a:rPr lang="en-US" sz="2700" b="1" dirty="0" smtClean="0">
                <a:solidFill>
                  <a:srgbClr val="FFFFFF"/>
                </a:solidFill>
              </a:rPr>
              <a:t>. </a:t>
            </a:r>
            <a:r>
              <a:rPr lang="en-US" sz="2700" b="1" dirty="0">
                <a:solidFill>
                  <a:srgbClr val="FFFFFF"/>
                </a:solidFill>
              </a:rPr>
              <a:t>The adoption of legislative acts </a:t>
            </a:r>
            <a:r>
              <a:rPr lang="en-US" sz="2700" b="1" dirty="0" smtClean="0">
                <a:solidFill>
                  <a:srgbClr val="FFFFFF"/>
                </a:solidFill>
              </a:rPr>
              <a:t>is excluded</a:t>
            </a:r>
            <a:r>
              <a:rPr lang="en-US" sz="2700" dirty="0">
                <a:solidFill>
                  <a:srgbClr val="FFFFFF"/>
                </a:solidFill>
              </a:rPr>
              <a:t>. </a:t>
            </a:r>
            <a:endParaRPr lang="en-US" sz="2700" dirty="0" smtClean="0">
              <a:solidFill>
                <a:srgbClr val="FFFFFF"/>
              </a:solidFill>
            </a:endParaRPr>
          </a:p>
          <a:p>
            <a:pPr marL="0" indent="0">
              <a:spcBef>
                <a:spcPts val="0"/>
              </a:spcBef>
              <a:spcAft>
                <a:spcPts val="1800"/>
              </a:spcAft>
              <a:buNone/>
            </a:pPr>
            <a:r>
              <a:rPr lang="en-US" sz="2700" dirty="0" smtClean="0">
                <a:solidFill>
                  <a:srgbClr val="FFFFFF"/>
                </a:solidFill>
              </a:rPr>
              <a:t>2</a:t>
            </a:r>
            <a:r>
              <a:rPr lang="en-US" sz="2700" dirty="0">
                <a:solidFill>
                  <a:srgbClr val="FFFFFF"/>
                </a:solidFill>
              </a:rPr>
              <a:t>. T</a:t>
            </a:r>
            <a:r>
              <a:rPr lang="en-US" sz="2700" dirty="0" smtClean="0">
                <a:solidFill>
                  <a:srgbClr val="FFFFFF"/>
                </a:solidFill>
              </a:rPr>
              <a:t>he EU conducts, defines </a:t>
            </a:r>
            <a:r>
              <a:rPr lang="en-US" sz="2700" dirty="0">
                <a:solidFill>
                  <a:srgbClr val="FFFFFF"/>
                </a:solidFill>
              </a:rPr>
              <a:t>and </a:t>
            </a:r>
            <a:r>
              <a:rPr lang="en-US" sz="2700" dirty="0" smtClean="0">
                <a:solidFill>
                  <a:srgbClr val="FFFFFF"/>
                </a:solidFill>
              </a:rPr>
              <a:t>implements </a:t>
            </a:r>
            <a:r>
              <a:rPr lang="en-US" sz="2700" dirty="0">
                <a:solidFill>
                  <a:srgbClr val="FFFFFF"/>
                </a:solidFill>
              </a:rPr>
              <a:t>a </a:t>
            </a:r>
            <a:r>
              <a:rPr lang="en-US" sz="2700" dirty="0" smtClean="0">
                <a:solidFill>
                  <a:srgbClr val="FFFFFF"/>
                </a:solidFill>
              </a:rPr>
              <a:t>CFSP, </a:t>
            </a:r>
            <a:r>
              <a:rPr lang="en-US" sz="2700" dirty="0">
                <a:solidFill>
                  <a:srgbClr val="FFFFFF"/>
                </a:solidFill>
              </a:rPr>
              <a:t>based on </a:t>
            </a:r>
            <a:r>
              <a:rPr lang="en-US" sz="2700" dirty="0" smtClean="0">
                <a:solidFill>
                  <a:srgbClr val="FFFFFF"/>
                </a:solidFill>
              </a:rPr>
              <a:t>mutual </a:t>
            </a:r>
            <a:r>
              <a:rPr lang="en-US" sz="2700" dirty="0">
                <a:solidFill>
                  <a:srgbClr val="FFFFFF"/>
                </a:solidFill>
              </a:rPr>
              <a:t>political solidarity among </a:t>
            </a:r>
            <a:r>
              <a:rPr lang="en-US" sz="2700" dirty="0" smtClean="0">
                <a:solidFill>
                  <a:srgbClr val="FFFFFF"/>
                </a:solidFill>
              </a:rPr>
              <a:t>the MSs…</a:t>
            </a:r>
          </a:p>
          <a:p>
            <a:pPr marL="0" indent="0">
              <a:spcBef>
                <a:spcPts val="0"/>
              </a:spcBef>
              <a:spcAft>
                <a:spcPts val="600"/>
              </a:spcAft>
              <a:buNone/>
            </a:pPr>
            <a:r>
              <a:rPr lang="en-US" sz="2700" dirty="0" smtClean="0">
                <a:solidFill>
                  <a:srgbClr val="FFFFFF"/>
                </a:solidFill>
              </a:rPr>
              <a:t>3</a:t>
            </a:r>
            <a:r>
              <a:rPr lang="en-US" sz="2700" dirty="0">
                <a:solidFill>
                  <a:srgbClr val="FFFFFF"/>
                </a:solidFill>
              </a:rPr>
              <a:t>. The </a:t>
            </a:r>
            <a:r>
              <a:rPr lang="en-US" sz="2700" dirty="0" smtClean="0">
                <a:solidFill>
                  <a:srgbClr val="FFFFFF"/>
                </a:solidFill>
              </a:rPr>
              <a:t>MSs shall </a:t>
            </a:r>
            <a:r>
              <a:rPr lang="en-US" sz="2700" dirty="0">
                <a:solidFill>
                  <a:srgbClr val="FFFFFF"/>
                </a:solidFill>
              </a:rPr>
              <a:t>support the </a:t>
            </a:r>
            <a:r>
              <a:rPr lang="en-US" sz="2700" dirty="0" smtClean="0">
                <a:solidFill>
                  <a:srgbClr val="FFFFFF"/>
                </a:solidFill>
              </a:rPr>
              <a:t>EU’s </a:t>
            </a:r>
            <a:r>
              <a:rPr lang="en-US" sz="2700" dirty="0">
                <a:solidFill>
                  <a:srgbClr val="FFFFFF"/>
                </a:solidFill>
              </a:rPr>
              <a:t>external and security policy </a:t>
            </a:r>
            <a:r>
              <a:rPr lang="en-US" sz="2700" dirty="0" smtClean="0">
                <a:solidFill>
                  <a:srgbClr val="FFFFFF"/>
                </a:solidFill>
              </a:rPr>
              <a:t>in </a:t>
            </a:r>
            <a:r>
              <a:rPr lang="en-US" sz="2700" dirty="0">
                <a:solidFill>
                  <a:srgbClr val="FFFFFF"/>
                </a:solidFill>
              </a:rPr>
              <a:t>a spirit of loyalty and mutual solidarity </a:t>
            </a:r>
            <a:r>
              <a:rPr lang="en-US" sz="2700" dirty="0" smtClean="0">
                <a:solidFill>
                  <a:srgbClr val="FFFFFF"/>
                </a:solidFill>
              </a:rPr>
              <a:t>[…] They </a:t>
            </a:r>
            <a:r>
              <a:rPr lang="en-US" sz="2700" dirty="0">
                <a:solidFill>
                  <a:srgbClr val="FFFFFF"/>
                </a:solidFill>
              </a:rPr>
              <a:t>shall refrain from any action which is contrary to </a:t>
            </a:r>
            <a:r>
              <a:rPr lang="en-US" sz="2700" dirty="0" smtClean="0">
                <a:solidFill>
                  <a:srgbClr val="FFFFFF"/>
                </a:solidFill>
              </a:rPr>
              <a:t>the interests </a:t>
            </a:r>
            <a:r>
              <a:rPr lang="en-US" sz="2700" dirty="0">
                <a:solidFill>
                  <a:srgbClr val="FFFFFF"/>
                </a:solidFill>
              </a:rPr>
              <a:t>of the </a:t>
            </a:r>
            <a:r>
              <a:rPr lang="en-US" sz="2700" dirty="0" smtClean="0">
                <a:solidFill>
                  <a:srgbClr val="FFFFFF"/>
                </a:solidFill>
              </a:rPr>
              <a:t>Union.</a:t>
            </a:r>
            <a:endParaRPr lang="en-US" sz="2700" dirty="0">
              <a:solidFill>
                <a:srgbClr val="FFFFFF"/>
              </a:solidFill>
            </a:endParaRPr>
          </a:p>
        </p:txBody>
      </p:sp>
    </p:spTree>
    <p:extLst>
      <p:ext uri="{BB962C8B-B14F-4D97-AF65-F5344CB8AC3E}">
        <p14:creationId xmlns:p14="http://schemas.microsoft.com/office/powerpoint/2010/main" val="15737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2" y="0"/>
            <a:ext cx="9144000" cy="1014128"/>
          </a:xfrm>
        </p:spPr>
        <p:txBody>
          <a:bodyPr>
            <a:normAutofit/>
          </a:bodyPr>
          <a:lstStyle/>
          <a:p>
            <a:pPr algn="ctr" eaLnBrk="1" hangingPunct="1"/>
            <a:r>
              <a:rPr lang="en-US" sz="5000" b="1" dirty="0" smtClean="0">
                <a:latin typeface="Arial"/>
                <a:cs typeface="Arial"/>
              </a:rPr>
              <a:t>Lisbon and external action</a:t>
            </a:r>
            <a:endParaRPr lang="en-US" sz="5000" dirty="0">
              <a:latin typeface="Arial"/>
              <a:cs typeface="Arial"/>
            </a:endParaRPr>
          </a:p>
        </p:txBody>
      </p:sp>
      <p:sp>
        <p:nvSpPr>
          <p:cNvPr id="3" name="Content Placeholder 2"/>
          <p:cNvSpPr>
            <a:spLocks noGrp="1"/>
          </p:cNvSpPr>
          <p:nvPr>
            <p:ph idx="1"/>
          </p:nvPr>
        </p:nvSpPr>
        <p:spPr>
          <a:xfrm>
            <a:off x="77788" y="1357312"/>
            <a:ext cx="8813800" cy="5500687"/>
          </a:xfrm>
        </p:spPr>
        <p:txBody>
          <a:bodyPr>
            <a:noAutofit/>
          </a:bodyPr>
          <a:lstStyle/>
          <a:p>
            <a:pPr eaLnBrk="1" hangingPunct="1">
              <a:spcBef>
                <a:spcPts val="2200"/>
              </a:spcBef>
              <a:buFont typeface="Wingdings 2" charset="0"/>
              <a:buChar char=""/>
            </a:pPr>
            <a:r>
              <a:rPr lang="en-US" sz="3200" dirty="0" smtClean="0">
                <a:latin typeface="Arial" charset="0"/>
                <a:cs typeface="Arial" charset="0"/>
              </a:rPr>
              <a:t> Still </a:t>
            </a:r>
            <a:r>
              <a:rPr lang="en-US" sz="3200" dirty="0">
                <a:latin typeface="Arial" charset="0"/>
                <a:cs typeface="Arial" charset="0"/>
              </a:rPr>
              <a:t>divided foreign and external </a:t>
            </a:r>
            <a:r>
              <a:rPr lang="en-US" sz="3200" dirty="0" smtClean="0">
                <a:latin typeface="Arial" charset="0"/>
                <a:cs typeface="Arial" charset="0"/>
              </a:rPr>
              <a:t>policy fields; </a:t>
            </a:r>
            <a:endParaRPr lang="en-US" sz="3200" dirty="0">
              <a:latin typeface="Arial" charset="0"/>
              <a:cs typeface="Arial" charset="0"/>
            </a:endParaRPr>
          </a:p>
          <a:p>
            <a:pPr eaLnBrk="1" hangingPunct="1">
              <a:spcBef>
                <a:spcPts val="2200"/>
              </a:spcBef>
              <a:buFont typeface="Wingdings 2" charset="0"/>
              <a:buChar char=""/>
            </a:pPr>
            <a:r>
              <a:rPr lang="en-US" sz="3200" dirty="0" smtClean="0">
                <a:latin typeface="Arial" charset="0"/>
                <a:cs typeface="Arial" charset="0"/>
              </a:rPr>
              <a:t> A </a:t>
            </a:r>
            <a:r>
              <a:rPr lang="en-US" sz="3200" dirty="0">
                <a:latin typeface="Arial" charset="0"/>
                <a:cs typeface="Arial" charset="0"/>
              </a:rPr>
              <a:t>new arrangement involving all institutions:</a:t>
            </a:r>
          </a:p>
          <a:p>
            <a:pPr eaLnBrk="1" hangingPunct="1">
              <a:spcBef>
                <a:spcPts val="2200"/>
              </a:spcBef>
              <a:buFont typeface="Arial" charset="0"/>
              <a:buAutoNum type="arabicPeriod"/>
            </a:pPr>
            <a:r>
              <a:rPr lang="en-US" sz="3200" dirty="0" smtClean="0">
                <a:latin typeface="Arial" charset="0"/>
                <a:cs typeface="Arial" charset="0"/>
              </a:rPr>
              <a:t> A </a:t>
            </a:r>
            <a:r>
              <a:rPr lang="en-US" sz="3200" dirty="0">
                <a:latin typeface="Arial" charset="0"/>
                <a:cs typeface="Arial" charset="0"/>
              </a:rPr>
              <a:t>new permanent President of the European Council; </a:t>
            </a:r>
          </a:p>
          <a:p>
            <a:pPr eaLnBrk="1" hangingPunct="1">
              <a:spcBef>
                <a:spcPts val="2200"/>
              </a:spcBef>
              <a:buFont typeface="Arial" charset="0"/>
              <a:buAutoNum type="arabicPeriod"/>
            </a:pPr>
            <a:r>
              <a:rPr lang="en-US" sz="3200" dirty="0" smtClean="0">
                <a:latin typeface="Arial" charset="0"/>
                <a:cs typeface="Arial" charset="0"/>
              </a:rPr>
              <a:t> A </a:t>
            </a:r>
            <a:r>
              <a:rPr lang="en-US" sz="3200" dirty="0">
                <a:latin typeface="Arial" charset="0"/>
                <a:cs typeface="Arial" charset="0"/>
              </a:rPr>
              <a:t>reorganization of the Council of the EU; </a:t>
            </a:r>
          </a:p>
          <a:p>
            <a:pPr eaLnBrk="1" hangingPunct="1">
              <a:spcBef>
                <a:spcPts val="2200"/>
              </a:spcBef>
              <a:buFont typeface="Arial" charset="0"/>
              <a:buAutoNum type="arabicPeriod"/>
            </a:pPr>
            <a:r>
              <a:rPr lang="en-US" sz="3200" dirty="0" smtClean="0">
                <a:latin typeface="Arial" charset="0"/>
                <a:cs typeface="Arial" charset="0"/>
              </a:rPr>
              <a:t> Creation </a:t>
            </a:r>
            <a:r>
              <a:rPr lang="en-US" sz="3200" dirty="0">
                <a:latin typeface="Arial" charset="0"/>
                <a:cs typeface="Arial" charset="0"/>
              </a:rPr>
              <a:t>of a new “Quasi-Foreign Ministry” (the EEAS);  </a:t>
            </a:r>
          </a:p>
          <a:p>
            <a:pPr eaLnBrk="1" hangingPunct="1">
              <a:spcBef>
                <a:spcPts val="2200"/>
              </a:spcBef>
              <a:buFont typeface="Arial" charset="0"/>
              <a:buAutoNum type="arabicPeriod"/>
            </a:pPr>
            <a:r>
              <a:rPr lang="en-US" sz="3200" dirty="0" smtClean="0">
                <a:latin typeface="Arial" charset="0"/>
                <a:cs typeface="Arial" charset="0"/>
              </a:rPr>
              <a:t> “</a:t>
            </a:r>
            <a:r>
              <a:rPr lang="en-US" altLang="ja-JP" sz="3200" dirty="0" err="1" smtClean="0">
                <a:latin typeface="Arial" charset="0"/>
                <a:cs typeface="Arial" charset="0"/>
              </a:rPr>
              <a:t>Sectoral</a:t>
            </a:r>
            <a:r>
              <a:rPr lang="en-US" altLang="ja-JP" sz="3200" dirty="0" smtClean="0">
                <a:latin typeface="Arial" charset="0"/>
                <a:cs typeface="Arial" charset="0"/>
              </a:rPr>
              <a:t> </a:t>
            </a:r>
            <a:r>
              <a:rPr lang="en-US" altLang="ja-JP" sz="3200" dirty="0">
                <a:latin typeface="Arial" charset="0"/>
                <a:cs typeface="Arial" charset="0"/>
              </a:rPr>
              <a:t>ministries</a:t>
            </a:r>
            <a:r>
              <a:rPr lang="en-US" sz="3200" dirty="0">
                <a:latin typeface="Arial" charset="0"/>
                <a:cs typeface="Arial" charset="0"/>
              </a:rPr>
              <a:t>”</a:t>
            </a:r>
            <a:r>
              <a:rPr lang="en-US" altLang="ja-JP" sz="3200" dirty="0">
                <a:latin typeface="Arial" charset="0"/>
                <a:cs typeface="Arial" charset="0"/>
              </a:rPr>
              <a:t> within the Commission. </a:t>
            </a:r>
            <a:endParaRPr lang="en-US" sz="3200" dirty="0">
              <a:latin typeface="Arial" charset="0"/>
              <a:cs typeface="Arial" charset="0"/>
            </a:endParaRPr>
          </a:p>
        </p:txBody>
      </p:sp>
    </p:spTree>
    <p:custDataLst>
      <p:tags r:id="rId1"/>
    </p:custDataLst>
    <p:extLst>
      <p:ext uri="{BB962C8B-B14F-4D97-AF65-F5344CB8AC3E}">
        <p14:creationId xmlns:p14="http://schemas.microsoft.com/office/powerpoint/2010/main" val="3688411349"/>
      </p:ext>
    </p:extLst>
  </p:cSld>
  <p:clrMapOvr>
    <a:masterClrMapping/>
  </p:clrMapOvr>
  <p:transition spd="slow" advTm="1475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13750" cy="936625"/>
          </a:xfrm>
        </p:spPr>
        <p:txBody>
          <a:bodyPr>
            <a:noAutofit/>
          </a:bodyPr>
          <a:lstStyle/>
          <a:p>
            <a:pPr algn="ctr"/>
            <a:r>
              <a:rPr lang="en-US" sz="4500" b="1" dirty="0" smtClean="0"/>
              <a:t>European External Relations</a:t>
            </a:r>
            <a:endParaRPr lang="en-US" sz="4500" b="1" dirty="0"/>
          </a:p>
        </p:txBody>
      </p:sp>
      <p:sp>
        <p:nvSpPr>
          <p:cNvPr id="3" name="Content Placeholder 2"/>
          <p:cNvSpPr>
            <a:spLocks noGrp="1"/>
          </p:cNvSpPr>
          <p:nvPr>
            <p:ph idx="1"/>
          </p:nvPr>
        </p:nvSpPr>
        <p:spPr>
          <a:xfrm>
            <a:off x="0" y="1349375"/>
            <a:ext cx="9144000" cy="5381625"/>
          </a:xfrm>
          <a:solidFill>
            <a:srgbClr val="FFFF00"/>
          </a:solidFill>
        </p:spPr>
        <p:txBody>
          <a:bodyPr/>
          <a:lstStyle/>
          <a:p>
            <a:pPr marL="45720" indent="0">
              <a:buNone/>
            </a:pPr>
            <a:r>
              <a:rPr lang="en-US" sz="2600" b="1" dirty="0" smtClean="0">
                <a:solidFill>
                  <a:schemeClr val="tx2"/>
                </a:solidFill>
              </a:rPr>
              <a:t>Commission driven: </a:t>
            </a:r>
          </a:p>
          <a:p>
            <a:r>
              <a:rPr lang="en-US" sz="2600" dirty="0" smtClean="0">
                <a:solidFill>
                  <a:schemeClr val="tx2"/>
                </a:solidFill>
              </a:rPr>
              <a:t>CCP; </a:t>
            </a:r>
          </a:p>
          <a:p>
            <a:pPr marL="45720" indent="0">
              <a:buNone/>
            </a:pPr>
            <a:r>
              <a:rPr lang="en-US" sz="2600" dirty="0" smtClean="0">
                <a:solidFill>
                  <a:schemeClr val="tx2"/>
                </a:solidFill>
              </a:rPr>
              <a:t>        Development (DEVCO) </a:t>
            </a:r>
          </a:p>
          <a:p>
            <a:r>
              <a:rPr lang="en-US" sz="2600" dirty="0" smtClean="0">
                <a:solidFill>
                  <a:schemeClr val="tx2"/>
                </a:solidFill>
              </a:rPr>
              <a:t>Human Aid, Civil Protection</a:t>
            </a:r>
          </a:p>
          <a:p>
            <a:pPr marL="45720" indent="0">
              <a:buNone/>
            </a:pPr>
            <a:r>
              <a:rPr lang="en-US" sz="2600" dirty="0" smtClean="0">
                <a:solidFill>
                  <a:schemeClr val="tx2"/>
                </a:solidFill>
              </a:rPr>
              <a:t>(ECHO)</a:t>
            </a:r>
          </a:p>
          <a:p>
            <a:r>
              <a:rPr lang="en-US" sz="2600" dirty="0" err="1" smtClean="0">
                <a:solidFill>
                  <a:schemeClr val="tx2"/>
                </a:solidFill>
              </a:rPr>
              <a:t>Neighbourhood</a:t>
            </a:r>
            <a:r>
              <a:rPr lang="en-US" sz="2600" dirty="0" smtClean="0">
                <a:solidFill>
                  <a:schemeClr val="tx2"/>
                </a:solidFill>
              </a:rPr>
              <a:t> </a:t>
            </a:r>
            <a:r>
              <a:rPr lang="en-US" sz="2600" dirty="0">
                <a:solidFill>
                  <a:schemeClr val="tx2"/>
                </a:solidFill>
              </a:rPr>
              <a:t>and </a:t>
            </a:r>
            <a:r>
              <a:rPr lang="en-US" sz="2600" dirty="0" smtClean="0">
                <a:solidFill>
                  <a:schemeClr val="tx2"/>
                </a:solidFill>
              </a:rPr>
              <a:t>enlargement</a:t>
            </a:r>
          </a:p>
          <a:p>
            <a:pPr marL="45720" indent="0">
              <a:buNone/>
            </a:pPr>
            <a:r>
              <a:rPr lang="en-US" sz="2600" dirty="0" smtClean="0">
                <a:solidFill>
                  <a:schemeClr val="tx2"/>
                </a:solidFill>
              </a:rPr>
              <a:t>(NEAR</a:t>
            </a:r>
            <a:r>
              <a:rPr lang="en-US" sz="2600" dirty="0">
                <a:solidFill>
                  <a:schemeClr val="tx2"/>
                </a:solidFill>
              </a:rPr>
              <a:t>)</a:t>
            </a:r>
            <a:r>
              <a:rPr lang="en-US" sz="2600" dirty="0" smtClean="0">
                <a:solidFill>
                  <a:schemeClr val="tx2"/>
                </a:solidFill>
              </a:rPr>
              <a:t> </a:t>
            </a:r>
          </a:p>
          <a:p>
            <a:r>
              <a:rPr lang="en-US" sz="2600" dirty="0" smtClean="0">
                <a:solidFill>
                  <a:schemeClr val="tx2"/>
                </a:solidFill>
              </a:rPr>
              <a:t>Energy; </a:t>
            </a:r>
          </a:p>
          <a:p>
            <a:r>
              <a:rPr lang="en-US" sz="2600" dirty="0" smtClean="0">
                <a:solidFill>
                  <a:schemeClr val="tx2"/>
                </a:solidFill>
              </a:rPr>
              <a:t>Climate change, </a:t>
            </a:r>
          </a:p>
          <a:p>
            <a:r>
              <a:rPr lang="en-US" sz="2600" dirty="0" smtClean="0">
                <a:solidFill>
                  <a:schemeClr val="tx2"/>
                </a:solidFill>
              </a:rPr>
              <a:t>JHA</a:t>
            </a:r>
          </a:p>
          <a:p>
            <a:pPr marL="45720" indent="0">
              <a:buNone/>
            </a:pPr>
            <a:r>
              <a:rPr lang="en-US" sz="2600" dirty="0" smtClean="0">
                <a:solidFill>
                  <a:schemeClr val="tx2"/>
                </a:solidFill>
              </a:rPr>
              <a:t>              Diplomatic representations</a:t>
            </a:r>
          </a:p>
          <a:p>
            <a:endParaRPr lang="en-US" dirty="0" smtClean="0">
              <a:solidFill>
                <a:schemeClr val="tx2"/>
              </a:solidFill>
            </a:endParaRPr>
          </a:p>
          <a:p>
            <a:pPr marL="45720" indent="0">
              <a:buNone/>
            </a:pPr>
            <a:endParaRPr lang="en-US" dirty="0" smtClean="0">
              <a:solidFill>
                <a:schemeClr val="tx2"/>
              </a:solidFill>
            </a:endParaRPr>
          </a:p>
          <a:p>
            <a:endParaRPr lang="en-US" dirty="0" smtClean="0">
              <a:solidFill>
                <a:schemeClr val="tx2"/>
              </a:solidFill>
            </a:endParaRPr>
          </a:p>
          <a:p>
            <a:endParaRPr lang="en-US" dirty="0">
              <a:solidFill>
                <a:schemeClr val="tx2"/>
              </a:solidFill>
            </a:endParaRPr>
          </a:p>
        </p:txBody>
      </p:sp>
      <p:sp>
        <p:nvSpPr>
          <p:cNvPr id="4" name="TextBox 3"/>
          <p:cNvSpPr txBox="1"/>
          <p:nvPr/>
        </p:nvSpPr>
        <p:spPr>
          <a:xfrm>
            <a:off x="4556125" y="1356958"/>
            <a:ext cx="4587875"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EEAS – created to bridge the gap between the Commission’s and Council’s instruments and approaches </a:t>
            </a:r>
            <a:endParaRPr lang="en-US" sz="2400" dirty="0"/>
          </a:p>
        </p:txBody>
      </p:sp>
      <p:sp>
        <p:nvSpPr>
          <p:cNvPr id="5" name="Oval 4"/>
          <p:cNvSpPr/>
          <p:nvPr/>
        </p:nvSpPr>
        <p:spPr>
          <a:xfrm>
            <a:off x="4953001" y="3111602"/>
            <a:ext cx="4191000" cy="3619398"/>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CFSP (mostly Council): </a:t>
            </a:r>
          </a:p>
          <a:p>
            <a:pPr algn="ctr"/>
            <a:r>
              <a:rPr lang="en-US" sz="2200" dirty="0" smtClean="0"/>
              <a:t>Working parties;</a:t>
            </a:r>
          </a:p>
          <a:p>
            <a:pPr algn="ctr"/>
            <a:r>
              <a:rPr lang="en-US" sz="2200" dirty="0" smtClean="0"/>
              <a:t>Sanctions; FAC;</a:t>
            </a:r>
          </a:p>
          <a:p>
            <a:pPr algn="ctr"/>
            <a:r>
              <a:rPr lang="en-US" sz="2200" dirty="0" smtClean="0"/>
              <a:t>Cops</a:t>
            </a:r>
          </a:p>
          <a:p>
            <a:pPr algn="ctr"/>
            <a:endParaRPr lang="en-US" sz="2200" dirty="0" smtClean="0"/>
          </a:p>
          <a:p>
            <a:pPr algn="ctr"/>
            <a:endParaRPr lang="en-US" sz="2200" dirty="0"/>
          </a:p>
        </p:txBody>
      </p:sp>
      <p:sp>
        <p:nvSpPr>
          <p:cNvPr id="6" name="Oval 5"/>
          <p:cNvSpPr/>
          <p:nvPr/>
        </p:nvSpPr>
        <p:spPr>
          <a:xfrm>
            <a:off x="5905500" y="5524500"/>
            <a:ext cx="2254250" cy="1206500"/>
          </a:xfrm>
          <a:prstGeom prst="ellipse">
            <a:avLst/>
          </a:prstGeom>
          <a:solidFill>
            <a:srgbClr val="941A0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CSDP</a:t>
            </a:r>
          </a:p>
          <a:p>
            <a:pPr algn="ctr"/>
            <a:r>
              <a:rPr lang="en-US" dirty="0" smtClean="0"/>
              <a:t>Military &amp; Civilian</a:t>
            </a:r>
            <a:endParaRPr lang="en-US" dirty="0"/>
          </a:p>
        </p:txBody>
      </p:sp>
    </p:spTree>
    <p:extLst>
      <p:ext uri="{BB962C8B-B14F-4D97-AF65-F5344CB8AC3E}">
        <p14:creationId xmlns:p14="http://schemas.microsoft.com/office/powerpoint/2010/main" val="19567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0061"/>
            <a:ext cx="8604250" cy="739690"/>
          </a:xfrm>
        </p:spPr>
        <p:txBody>
          <a:bodyPr>
            <a:noAutofit/>
          </a:bodyPr>
          <a:lstStyle/>
          <a:p>
            <a:pPr algn="ctr"/>
            <a:r>
              <a:rPr lang="en-US" sz="5000" b="1" dirty="0" smtClean="0">
                <a:latin typeface="Arial"/>
                <a:cs typeface="Arial"/>
              </a:rPr>
              <a:t>Policy-making frameworks</a:t>
            </a:r>
            <a:endParaRPr lang="en-US" sz="5000" dirty="0">
              <a:latin typeface="Arial"/>
              <a:cs typeface="Arial"/>
            </a:endParaRPr>
          </a:p>
        </p:txBody>
      </p:sp>
      <p:pic>
        <p:nvPicPr>
          <p:cNvPr id="4" name="Picture 3"/>
          <p:cNvPicPr>
            <a:picLocks noChangeAspect="1"/>
          </p:cNvPicPr>
          <p:nvPr/>
        </p:nvPicPr>
        <p:blipFill>
          <a:blip r:embed="rId3"/>
          <a:stretch>
            <a:fillRect/>
          </a:stretch>
        </p:blipFill>
        <p:spPr>
          <a:xfrm>
            <a:off x="0" y="1143000"/>
            <a:ext cx="8852558" cy="4845050"/>
          </a:xfrm>
          <a:prstGeom prst="rect">
            <a:avLst/>
          </a:prstGeom>
        </p:spPr>
      </p:pic>
      <p:sp>
        <p:nvSpPr>
          <p:cNvPr id="3" name="Content Placeholder 2"/>
          <p:cNvSpPr>
            <a:spLocks noGrp="1"/>
          </p:cNvSpPr>
          <p:nvPr>
            <p:ph idx="1"/>
          </p:nvPr>
        </p:nvSpPr>
        <p:spPr>
          <a:xfrm>
            <a:off x="1" y="6264647"/>
            <a:ext cx="9143999" cy="593353"/>
          </a:xfrm>
          <a:solidFill>
            <a:schemeClr val="tx2"/>
          </a:solidFill>
        </p:spPr>
        <p:style>
          <a:lnRef idx="0">
            <a:schemeClr val="accent1"/>
          </a:lnRef>
          <a:fillRef idx="3">
            <a:schemeClr val="accent1"/>
          </a:fillRef>
          <a:effectRef idx="3">
            <a:schemeClr val="accent1"/>
          </a:effectRef>
          <a:fontRef idx="minor">
            <a:schemeClr val="lt1"/>
          </a:fontRef>
        </p:style>
        <p:txBody>
          <a:bodyPr>
            <a:noAutofit/>
          </a:bodyPr>
          <a:lstStyle/>
          <a:p>
            <a:pPr marL="45720" indent="0">
              <a:lnSpc>
                <a:spcPct val="100000"/>
              </a:lnSpc>
              <a:spcBef>
                <a:spcPts val="0"/>
              </a:spcBef>
              <a:spcAft>
                <a:spcPts val="600"/>
              </a:spcAft>
              <a:buNone/>
            </a:pPr>
            <a:r>
              <a:rPr lang="en-US" sz="2500" b="1" dirty="0" smtClean="0">
                <a:solidFill>
                  <a:schemeClr val="tx1"/>
                </a:solidFill>
                <a:latin typeface="Arial"/>
                <a:cs typeface="Arial"/>
              </a:rPr>
              <a:t>Both </a:t>
            </a:r>
            <a:r>
              <a:rPr lang="en-US" sz="2500" b="1" dirty="0">
                <a:solidFill>
                  <a:schemeClr val="tx1"/>
                </a:solidFill>
                <a:latin typeface="Arial"/>
                <a:cs typeface="Arial"/>
              </a:rPr>
              <a:t>the sectors result ‘contaminated’ by </a:t>
            </a:r>
            <a:r>
              <a:rPr lang="en-US" sz="2500" b="1" dirty="0" smtClean="0">
                <a:solidFill>
                  <a:schemeClr val="tx1"/>
                </a:solidFill>
                <a:latin typeface="Arial"/>
                <a:cs typeface="Arial"/>
              </a:rPr>
              <a:t>both features</a:t>
            </a:r>
            <a:r>
              <a:rPr lang="en-US" sz="2500" b="1" dirty="0">
                <a:solidFill>
                  <a:schemeClr val="tx1"/>
                </a:solidFill>
                <a:latin typeface="Arial"/>
                <a:cs typeface="Arial"/>
              </a:rPr>
              <a:t>.</a:t>
            </a:r>
            <a:r>
              <a:rPr lang="en-US" sz="2500" dirty="0">
                <a:solidFill>
                  <a:schemeClr val="tx1"/>
                </a:solidFill>
                <a:latin typeface="Arial"/>
                <a:cs typeface="Arial"/>
              </a:rPr>
              <a:t> </a:t>
            </a:r>
          </a:p>
        </p:txBody>
      </p:sp>
    </p:spTree>
    <p:extLst>
      <p:ext uri="{BB962C8B-B14F-4D97-AF65-F5344CB8AC3E}">
        <p14:creationId xmlns:p14="http://schemas.microsoft.com/office/powerpoint/2010/main" val="33551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77999" y="24693"/>
            <a:ext cx="5381625" cy="1154097"/>
          </a:xfrm>
        </p:spPr>
        <p:txBody>
          <a:bodyPr/>
          <a:lstStyle/>
          <a:p>
            <a:pPr algn="ctr"/>
            <a:r>
              <a:rPr lang="en-US" sz="6000" b="1" dirty="0" smtClean="0"/>
              <a:t>EU Council</a:t>
            </a:r>
            <a:endParaRPr lang="en-US" sz="6000" b="1" dirty="0"/>
          </a:p>
        </p:txBody>
      </p:sp>
      <p:sp>
        <p:nvSpPr>
          <p:cNvPr id="3" name="Content Placeholder 2"/>
          <p:cNvSpPr>
            <a:spLocks noGrp="1"/>
          </p:cNvSpPr>
          <p:nvPr>
            <p:ph idx="1"/>
          </p:nvPr>
        </p:nvSpPr>
        <p:spPr>
          <a:xfrm>
            <a:off x="285750" y="1586753"/>
            <a:ext cx="8403933" cy="5271247"/>
          </a:xfrm>
        </p:spPr>
        <p:txBody>
          <a:bodyPr>
            <a:noAutofit/>
          </a:bodyPr>
          <a:lstStyle/>
          <a:p>
            <a:pPr marL="528638" indent="-528638" algn="just">
              <a:spcBef>
                <a:spcPts val="550"/>
              </a:spcBef>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a:solidFill>
                  <a:srgbClr val="FFFFFF"/>
                </a:solidFill>
                <a:latin typeface="Arial"/>
                <a:cs typeface="Arial"/>
              </a:rPr>
              <a:t>= 	Heads of State and Government + </a:t>
            </a:r>
            <a:r>
              <a:rPr lang="en-GB" sz="2800" b="1" dirty="0">
                <a:solidFill>
                  <a:srgbClr val="FFFFFF"/>
                </a:solidFill>
                <a:latin typeface="Arial"/>
                <a:cs typeface="Arial"/>
              </a:rPr>
              <a:t>President of the European Council (chair) </a:t>
            </a:r>
            <a:r>
              <a:rPr lang="en-GB" sz="2800" dirty="0">
                <a:solidFill>
                  <a:srgbClr val="FFFFFF"/>
                </a:solidFill>
                <a:latin typeface="Arial"/>
                <a:cs typeface="Arial"/>
              </a:rPr>
              <a:t>+ HR + President of the European Commission </a:t>
            </a:r>
          </a:p>
          <a:p>
            <a:pPr marL="528638" indent="-528638" algn="just">
              <a:spcBef>
                <a:spcPts val="52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“Shall </a:t>
            </a:r>
            <a:r>
              <a:rPr lang="en-GB" sz="2800" dirty="0">
                <a:solidFill>
                  <a:srgbClr val="FFFFFF"/>
                </a:solidFill>
                <a:latin typeface="Arial"/>
                <a:cs typeface="Arial"/>
              </a:rPr>
              <a:t>provide the Union with the necessary impetus for its development and shall define the general political directions and priorities thereof” (ART. 9B TEU(L))</a:t>
            </a:r>
          </a:p>
          <a:p>
            <a:pPr marL="528638" indent="-528638" algn="just">
              <a:spcBef>
                <a:spcPts val="52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a:t>
            </a:r>
            <a:r>
              <a:rPr lang="en-GB" sz="2800" dirty="0">
                <a:solidFill>
                  <a:srgbClr val="FFFFFF"/>
                </a:solidFill>
                <a:latin typeface="Arial"/>
                <a:cs typeface="Arial"/>
              </a:rPr>
              <a:t>S</a:t>
            </a:r>
            <a:r>
              <a:rPr lang="en-GB" sz="2800" dirty="0" smtClean="0">
                <a:solidFill>
                  <a:srgbClr val="FFFFFF"/>
                </a:solidFill>
                <a:latin typeface="Arial"/>
                <a:cs typeface="Arial"/>
              </a:rPr>
              <a:t>hall </a:t>
            </a:r>
            <a:r>
              <a:rPr lang="en-GB" sz="2800" dirty="0">
                <a:solidFill>
                  <a:srgbClr val="FFFFFF"/>
                </a:solidFill>
                <a:latin typeface="Arial"/>
                <a:cs typeface="Arial"/>
              </a:rPr>
              <a:t>identify the Union’s strategic interests, determine the objectives of and define general guidelines for the common foreign and security policy … It shall adopt the necessary decisions” (Art. 9B TEU(L)</a:t>
            </a:r>
            <a:r>
              <a:rPr lang="en-GB" sz="2800" dirty="0" smtClean="0">
                <a:solidFill>
                  <a:srgbClr val="FFFFFF"/>
                </a:solidFill>
                <a:latin typeface="Arial"/>
                <a:cs typeface="Arial"/>
              </a:rPr>
              <a:t>)</a:t>
            </a:r>
            <a:endParaRPr lang="en-GB" sz="2800" dirty="0">
              <a:solidFill>
                <a:srgbClr val="FFFFFF"/>
              </a:solidFill>
              <a:latin typeface="Arial"/>
              <a:cs typeface="Arial"/>
            </a:endParaRPr>
          </a:p>
        </p:txBody>
      </p:sp>
      <p:pic>
        <p:nvPicPr>
          <p:cNvPr id="4" name="Picture 3"/>
          <p:cNvPicPr>
            <a:picLocks noChangeAspect="1"/>
          </p:cNvPicPr>
          <p:nvPr/>
        </p:nvPicPr>
        <p:blipFill>
          <a:blip r:embed="rId2"/>
          <a:stretch>
            <a:fillRect/>
          </a:stretch>
        </p:blipFill>
        <p:spPr>
          <a:xfrm>
            <a:off x="126998" y="24693"/>
            <a:ext cx="1905001" cy="1562060"/>
          </a:xfrm>
          <a:prstGeom prst="rect">
            <a:avLst/>
          </a:prstGeom>
        </p:spPr>
      </p:pic>
      <p:pic>
        <p:nvPicPr>
          <p:cNvPr id="6" name="Picture 5"/>
          <p:cNvPicPr>
            <a:picLocks noChangeAspect="1"/>
          </p:cNvPicPr>
          <p:nvPr/>
        </p:nvPicPr>
        <p:blipFill>
          <a:blip r:embed="rId3"/>
          <a:stretch>
            <a:fillRect/>
          </a:stretch>
        </p:blipFill>
        <p:spPr>
          <a:xfrm>
            <a:off x="7159624" y="1"/>
            <a:ext cx="1984376" cy="1428750"/>
          </a:xfrm>
          <a:prstGeom prst="rect">
            <a:avLst/>
          </a:prstGeom>
        </p:spPr>
      </p:pic>
    </p:spTree>
    <p:extLst>
      <p:ext uri="{BB962C8B-B14F-4D97-AF65-F5344CB8AC3E}">
        <p14:creationId xmlns:p14="http://schemas.microsoft.com/office/powerpoint/2010/main" val="26502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85096" cy="1143000"/>
          </a:xfrm>
        </p:spPr>
        <p:txBody>
          <a:bodyPr>
            <a:normAutofit/>
          </a:bodyPr>
          <a:lstStyle/>
          <a:p>
            <a:r>
              <a:rPr lang="en-US" sz="5800" b="1" dirty="0" smtClean="0"/>
              <a:t>EU Council: Limitations</a:t>
            </a:r>
            <a:endParaRPr lang="en-US" sz="5800" b="1" dirty="0"/>
          </a:p>
        </p:txBody>
      </p:sp>
      <p:sp>
        <p:nvSpPr>
          <p:cNvPr id="3" name="Content Placeholder 2"/>
          <p:cNvSpPr>
            <a:spLocks noGrp="1"/>
          </p:cNvSpPr>
          <p:nvPr>
            <p:ph idx="1"/>
          </p:nvPr>
        </p:nvSpPr>
        <p:spPr>
          <a:xfrm>
            <a:off x="493952" y="1586753"/>
            <a:ext cx="8303105" cy="5271247"/>
          </a:xfrm>
        </p:spPr>
        <p:txBody>
          <a:bodyPr>
            <a:normAutofit/>
          </a:bodyPr>
          <a:lstStyle/>
          <a:p>
            <a:pPr algn="just">
              <a:spcBef>
                <a:spcPts val="575"/>
              </a:spcBef>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 Formally it meets </a:t>
            </a:r>
            <a:r>
              <a:rPr lang="en-GB" sz="2800" dirty="0">
                <a:solidFill>
                  <a:srgbClr val="FFFFFF"/>
                </a:solidFill>
                <a:latin typeface="Arial"/>
                <a:cs typeface="Arial"/>
              </a:rPr>
              <a:t>twice every </a:t>
            </a:r>
            <a:r>
              <a:rPr lang="en-GB" sz="2800" dirty="0" smtClean="0">
                <a:solidFill>
                  <a:srgbClr val="FFFFFF"/>
                </a:solidFill>
                <a:latin typeface="Arial"/>
                <a:cs typeface="Arial"/>
              </a:rPr>
              <a:t>6 months: </a:t>
            </a:r>
            <a:r>
              <a:rPr lang="en-GB" sz="2800" dirty="0">
                <a:solidFill>
                  <a:srgbClr val="FFFFFF"/>
                </a:solidFill>
                <a:latin typeface="Arial"/>
                <a:cs typeface="Arial"/>
              </a:rPr>
              <a:t>possibility of permanent strategic leadership?</a:t>
            </a:r>
          </a:p>
          <a:p>
            <a:pPr marL="528638" indent="-528638" algn="just">
              <a:spcBef>
                <a:spcPts val="57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It often confirms </a:t>
            </a:r>
            <a:r>
              <a:rPr lang="en-GB" sz="2800" dirty="0">
                <a:solidFill>
                  <a:srgbClr val="FFFFFF"/>
                </a:solidFill>
                <a:latin typeface="Arial"/>
                <a:cs typeface="Arial"/>
              </a:rPr>
              <a:t>or endorses decisions that have </a:t>
            </a:r>
            <a:r>
              <a:rPr lang="en-GB" sz="2800" dirty="0" smtClean="0">
                <a:solidFill>
                  <a:srgbClr val="FFFFFF"/>
                </a:solidFill>
                <a:latin typeface="Arial"/>
                <a:cs typeface="Arial"/>
              </a:rPr>
              <a:t>been </a:t>
            </a:r>
            <a:r>
              <a:rPr lang="en-GB" sz="2800" dirty="0">
                <a:solidFill>
                  <a:srgbClr val="FFFFFF"/>
                </a:solidFill>
                <a:latin typeface="Arial"/>
                <a:cs typeface="Arial"/>
              </a:rPr>
              <a:t>pre-decided by the Council, HR or </a:t>
            </a:r>
            <a:r>
              <a:rPr lang="en-GB" sz="2800" dirty="0" smtClean="0">
                <a:solidFill>
                  <a:srgbClr val="FFFFFF"/>
                </a:solidFill>
                <a:latin typeface="Arial"/>
                <a:cs typeface="Arial"/>
              </a:rPr>
              <a:t>Commission (</a:t>
            </a:r>
            <a:r>
              <a:rPr lang="en-GB" sz="2800" i="1" dirty="0" smtClean="0">
                <a:solidFill>
                  <a:srgbClr val="FFFFFF"/>
                </a:solidFill>
                <a:latin typeface="Arial"/>
                <a:cs typeface="Arial"/>
              </a:rPr>
              <a:t>changing after the crisis?</a:t>
            </a:r>
            <a:r>
              <a:rPr lang="en-GB" sz="2800" dirty="0" smtClean="0">
                <a:solidFill>
                  <a:srgbClr val="FFFFFF"/>
                </a:solidFill>
                <a:latin typeface="Arial"/>
                <a:cs typeface="Arial"/>
              </a:rPr>
              <a:t>);</a:t>
            </a:r>
            <a:endParaRPr lang="en-GB" sz="2800" dirty="0">
              <a:solidFill>
                <a:srgbClr val="FFFFFF"/>
              </a:solidFill>
              <a:latin typeface="Arial"/>
              <a:cs typeface="Arial"/>
            </a:endParaRPr>
          </a:p>
          <a:p>
            <a:pPr marL="528638" indent="-528638" algn="just">
              <a:spcBef>
                <a:spcPts val="57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Strategic </a:t>
            </a:r>
            <a:r>
              <a:rPr lang="en-GB" sz="2800" dirty="0">
                <a:solidFill>
                  <a:srgbClr val="FFFFFF"/>
                </a:solidFill>
                <a:latin typeface="Arial"/>
                <a:cs typeface="Arial"/>
              </a:rPr>
              <a:t>decisions require political </a:t>
            </a:r>
            <a:r>
              <a:rPr lang="en-GB" sz="2800" dirty="0" smtClean="0">
                <a:solidFill>
                  <a:srgbClr val="FFFFFF"/>
                </a:solidFill>
                <a:latin typeface="Arial"/>
                <a:cs typeface="Arial"/>
              </a:rPr>
              <a:t>implementation by other institutions.</a:t>
            </a:r>
            <a:endParaRPr lang="en-GB" sz="2800" dirty="0">
              <a:solidFill>
                <a:srgbClr val="FFFFFF"/>
              </a:solidFill>
              <a:latin typeface="Arial"/>
              <a:cs typeface="Arial"/>
            </a:endParaRPr>
          </a:p>
          <a:p>
            <a:pPr marL="528638" indent="-528638" algn="just">
              <a:spcBef>
                <a:spcPts val="575"/>
              </a:spcBef>
              <a:buClrTx/>
              <a:buSzTx/>
              <a:buFontTx/>
              <a:buNone/>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b="1" dirty="0">
                <a:solidFill>
                  <a:srgbClr val="FFFFFF"/>
                </a:solidFill>
                <a:latin typeface="Arial"/>
                <a:cs typeface="Arial"/>
              </a:rPr>
              <a:t>Additional Agenda-</a:t>
            </a:r>
            <a:r>
              <a:rPr lang="en-GB" sz="2800" b="1" dirty="0" smtClean="0">
                <a:solidFill>
                  <a:srgbClr val="FFFFFF"/>
                </a:solidFill>
                <a:latin typeface="Arial"/>
                <a:cs typeface="Arial"/>
              </a:rPr>
              <a:t>Impetus</a:t>
            </a:r>
            <a:endParaRPr lang="en-GB" sz="2800" dirty="0" smtClean="0">
              <a:solidFill>
                <a:srgbClr val="FFFFFF"/>
              </a:solidFill>
              <a:latin typeface="Arial"/>
              <a:cs typeface="Arial"/>
            </a:endParaRPr>
          </a:p>
          <a:p>
            <a:pPr marL="528638" indent="-528638" algn="just">
              <a:spcBef>
                <a:spcPts val="57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HR </a:t>
            </a:r>
            <a:r>
              <a:rPr lang="en-GB" sz="2800" dirty="0">
                <a:solidFill>
                  <a:srgbClr val="FFFFFF"/>
                </a:solidFill>
                <a:latin typeface="Arial"/>
                <a:cs typeface="Arial"/>
              </a:rPr>
              <a:t>shall “</a:t>
            </a:r>
            <a:r>
              <a:rPr lang="en-GB" sz="2800" dirty="0" smtClean="0">
                <a:solidFill>
                  <a:srgbClr val="FFFFFF"/>
                </a:solidFill>
                <a:latin typeface="Arial"/>
                <a:cs typeface="Arial"/>
              </a:rPr>
              <a:t>contribute” </a:t>
            </a:r>
            <a:r>
              <a:rPr lang="en-GB" sz="2800" dirty="0">
                <a:solidFill>
                  <a:srgbClr val="FFFFFF"/>
                </a:solidFill>
                <a:latin typeface="Arial"/>
                <a:cs typeface="Arial"/>
              </a:rPr>
              <a:t>(Art. 13A TEU(L)</a:t>
            </a:r>
            <a:r>
              <a:rPr lang="en-GB" sz="2800" dirty="0" smtClean="0">
                <a:solidFill>
                  <a:srgbClr val="FFFFFF"/>
                </a:solidFill>
                <a:latin typeface="Arial"/>
                <a:cs typeface="Arial"/>
              </a:rPr>
              <a:t>)’</a:t>
            </a:r>
            <a:endParaRPr lang="en-GB" sz="2800" dirty="0">
              <a:solidFill>
                <a:srgbClr val="FFFFFF"/>
              </a:solidFill>
              <a:latin typeface="Arial"/>
              <a:cs typeface="Arial"/>
            </a:endParaRPr>
          </a:p>
          <a:p>
            <a:pPr marL="528638" indent="-528638" algn="just">
              <a:spcBef>
                <a:spcPts val="57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Rotating </a:t>
            </a:r>
            <a:r>
              <a:rPr lang="en-GB" sz="2800" dirty="0">
                <a:solidFill>
                  <a:srgbClr val="FFFFFF"/>
                </a:solidFill>
                <a:latin typeface="Arial"/>
                <a:cs typeface="Arial"/>
              </a:rPr>
              <a:t>Presidency + individual </a:t>
            </a:r>
            <a:r>
              <a:rPr lang="en-GB" sz="2800" dirty="0" smtClean="0">
                <a:solidFill>
                  <a:srgbClr val="FFFFFF"/>
                </a:solidFill>
                <a:latin typeface="Arial"/>
                <a:cs typeface="Arial"/>
              </a:rPr>
              <a:t>MS;</a:t>
            </a:r>
            <a:endParaRPr lang="en-GB" sz="2800" dirty="0">
              <a:solidFill>
                <a:srgbClr val="FFFFFF"/>
              </a:solidFill>
              <a:latin typeface="Arial"/>
              <a:cs typeface="Arial"/>
            </a:endParaRPr>
          </a:p>
          <a:p>
            <a:pPr marL="528638" indent="-528638" algn="just">
              <a:spcBef>
                <a:spcPts val="575"/>
              </a:spcBef>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a:solidFill>
                  <a:srgbClr val="FFFFFF"/>
                </a:solidFill>
                <a:latin typeface="Arial"/>
                <a:cs typeface="Arial"/>
              </a:rPr>
              <a:t>European Commission in </a:t>
            </a:r>
            <a:r>
              <a:rPr lang="en-GB" sz="2800" dirty="0" smtClean="0">
                <a:solidFill>
                  <a:srgbClr val="FFFFFF"/>
                </a:solidFill>
                <a:latin typeface="Arial"/>
                <a:cs typeface="Arial"/>
              </a:rPr>
              <a:t>its policy remit. </a:t>
            </a:r>
            <a:endParaRPr lang="en-GB" sz="2800" dirty="0">
              <a:solidFill>
                <a:srgbClr val="FFFFFF"/>
              </a:solidFill>
              <a:latin typeface="Arial"/>
              <a:cs typeface="Arial"/>
            </a:endParaRPr>
          </a:p>
        </p:txBody>
      </p:sp>
    </p:spTree>
    <p:extLst>
      <p:ext uri="{BB962C8B-B14F-4D97-AF65-F5344CB8AC3E}">
        <p14:creationId xmlns:p14="http://schemas.microsoft.com/office/powerpoint/2010/main" val="32905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03" y="66853"/>
            <a:ext cx="8814698" cy="824520"/>
          </a:xfrm>
        </p:spPr>
        <p:txBody>
          <a:bodyPr>
            <a:noAutofit/>
          </a:bodyPr>
          <a:lstStyle/>
          <a:p>
            <a:r>
              <a:rPr lang="en-US" sz="6000" b="1" dirty="0" smtClean="0"/>
              <a:t>The Council of the EU</a:t>
            </a:r>
            <a:endParaRPr lang="en-US" sz="6000" b="1" dirty="0"/>
          </a:p>
        </p:txBody>
      </p:sp>
      <p:pic>
        <p:nvPicPr>
          <p:cNvPr id="4" name="Picture 3"/>
          <p:cNvPicPr>
            <a:picLocks noChangeAspect="1"/>
          </p:cNvPicPr>
          <p:nvPr/>
        </p:nvPicPr>
        <p:blipFill>
          <a:blip r:embed="rId2"/>
          <a:stretch>
            <a:fillRect/>
          </a:stretch>
        </p:blipFill>
        <p:spPr>
          <a:xfrm>
            <a:off x="329303" y="1143000"/>
            <a:ext cx="8324840" cy="5714999"/>
          </a:xfrm>
          <a:prstGeom prst="rect">
            <a:avLst/>
          </a:prstGeom>
        </p:spPr>
      </p:pic>
      <p:sp>
        <p:nvSpPr>
          <p:cNvPr id="5" name="Segnaposto contenuto 4"/>
          <p:cNvSpPr>
            <a:spLocks noGrp="1"/>
          </p:cNvSpPr>
          <p:nvPr>
            <p:ph idx="1"/>
          </p:nvPr>
        </p:nvSpPr>
        <p:spPr/>
        <p:txBody>
          <a:bodyPr/>
          <a:lstStyle/>
          <a:p>
            <a:endParaRPr lang="it-IT"/>
          </a:p>
        </p:txBody>
      </p:sp>
    </p:spTree>
    <p:extLst>
      <p:ext uri="{BB962C8B-B14F-4D97-AF65-F5344CB8AC3E}">
        <p14:creationId xmlns:p14="http://schemas.microsoft.com/office/powerpoint/2010/main" val="3061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5376" y="178977"/>
            <a:ext cx="8034224" cy="1154097"/>
          </a:xfrm>
        </p:spPr>
        <p:txBody>
          <a:bodyPr>
            <a:noAutofit/>
          </a:bodyPr>
          <a:lstStyle/>
          <a:p>
            <a:pPr algn="ctr"/>
            <a:r>
              <a:rPr lang="en-US" sz="6000" b="1" dirty="0" smtClean="0"/>
              <a:t>Syndicate discussion</a:t>
            </a:r>
            <a:endParaRPr lang="en-US" sz="6000" b="1" dirty="0"/>
          </a:p>
        </p:txBody>
      </p:sp>
      <p:sp>
        <p:nvSpPr>
          <p:cNvPr id="3" name="Content Placeholder 2"/>
          <p:cNvSpPr>
            <a:spLocks noGrp="1"/>
          </p:cNvSpPr>
          <p:nvPr>
            <p:ph idx="1"/>
          </p:nvPr>
        </p:nvSpPr>
        <p:spPr/>
        <p:txBody>
          <a:bodyPr>
            <a:normAutofit/>
          </a:bodyPr>
          <a:lstStyle/>
          <a:p>
            <a:pPr marL="45720" indent="0" algn="ctr">
              <a:buNone/>
            </a:pPr>
            <a:r>
              <a:rPr lang="en-US" sz="3000" i="1" dirty="0"/>
              <a:t>Is the current trend towards bilateral and sub-regional cooperation in Europe a threat or an opportunity for </a:t>
            </a:r>
            <a:r>
              <a:rPr lang="en-US" sz="3000" i="1" dirty="0" smtClean="0"/>
              <a:t>CSFP</a:t>
            </a:r>
            <a:r>
              <a:rPr lang="en-US" sz="3000" i="1" dirty="0"/>
              <a:t>?</a:t>
            </a:r>
          </a:p>
        </p:txBody>
      </p:sp>
    </p:spTree>
    <p:extLst>
      <p:ext uri="{BB962C8B-B14F-4D97-AF65-F5344CB8AC3E}">
        <p14:creationId xmlns:p14="http://schemas.microsoft.com/office/powerpoint/2010/main" val="147817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74" y="263307"/>
            <a:ext cx="8073626" cy="1154097"/>
          </a:xfrm>
        </p:spPr>
        <p:txBody>
          <a:bodyPr>
            <a:noAutofit/>
          </a:bodyPr>
          <a:lstStyle/>
          <a:p>
            <a:pPr algn="ctr"/>
            <a:r>
              <a:rPr lang="en-US" sz="7000" b="1" dirty="0" smtClean="0"/>
              <a:t>Outline</a:t>
            </a:r>
            <a:endParaRPr lang="en-US" sz="7000" b="1" dirty="0"/>
          </a:p>
        </p:txBody>
      </p:sp>
      <p:sp>
        <p:nvSpPr>
          <p:cNvPr id="3" name="Content Placeholder 2"/>
          <p:cNvSpPr>
            <a:spLocks noGrp="1"/>
          </p:cNvSpPr>
          <p:nvPr>
            <p:ph idx="1"/>
          </p:nvPr>
        </p:nvSpPr>
        <p:spPr>
          <a:xfrm>
            <a:off x="586128" y="1582112"/>
            <a:ext cx="8148438" cy="5275888"/>
          </a:xfrm>
        </p:spPr>
        <p:txBody>
          <a:bodyPr>
            <a:noAutofit/>
          </a:bodyPr>
          <a:lstStyle/>
          <a:p>
            <a:pPr>
              <a:spcBef>
                <a:spcPts val="1896"/>
              </a:spcBef>
            </a:pPr>
            <a:r>
              <a:rPr lang="en-US" sz="2800" i="1" dirty="0" smtClean="0"/>
              <a:t> Look </a:t>
            </a:r>
            <a:r>
              <a:rPr lang="en-US" sz="2800" i="1" dirty="0"/>
              <a:t>at some questions into more details: What is EU foreign policy? </a:t>
            </a:r>
            <a:r>
              <a:rPr lang="en-US" sz="2800" i="1" dirty="0" smtClean="0"/>
              <a:t>And Diplomacy? </a:t>
            </a:r>
          </a:p>
          <a:p>
            <a:pPr>
              <a:spcBef>
                <a:spcPts val="1896"/>
              </a:spcBef>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800" dirty="0" smtClean="0">
                <a:solidFill>
                  <a:srgbClr val="FFFFFF"/>
                </a:solidFill>
                <a:cs typeface="Arial"/>
              </a:rPr>
              <a:t> Glance into the EU Policy </a:t>
            </a:r>
            <a:r>
              <a:rPr lang="en-GB" sz="2800" dirty="0">
                <a:solidFill>
                  <a:srgbClr val="FFFFFF"/>
                </a:solidFill>
                <a:cs typeface="Arial"/>
              </a:rPr>
              <a:t>Making </a:t>
            </a:r>
            <a:r>
              <a:rPr lang="en-GB" sz="2800" dirty="0" smtClean="0">
                <a:solidFill>
                  <a:srgbClr val="FFFFFF"/>
                </a:solidFill>
                <a:cs typeface="Arial"/>
              </a:rPr>
              <a:t>machinery; </a:t>
            </a:r>
            <a:endParaRPr lang="en-GB" sz="2800" dirty="0">
              <a:solidFill>
                <a:srgbClr val="FFFFFF"/>
              </a:solidFill>
              <a:cs typeface="Arial"/>
            </a:endParaRPr>
          </a:p>
          <a:p>
            <a:pPr>
              <a:spcBef>
                <a:spcPts val="1896"/>
              </a:spcBef>
            </a:pPr>
            <a:r>
              <a:rPr lang="en-US" sz="2800" dirty="0" smtClean="0">
                <a:solidFill>
                  <a:srgbClr val="FFFFFF"/>
                </a:solidFill>
              </a:rPr>
              <a:t> Introduce </a:t>
            </a:r>
            <a:r>
              <a:rPr lang="en-US" sz="2800" dirty="0">
                <a:solidFill>
                  <a:srgbClr val="FFFFFF"/>
                </a:solidFill>
              </a:rPr>
              <a:t>the main </a:t>
            </a:r>
            <a:r>
              <a:rPr lang="en-US" sz="2800" dirty="0" smtClean="0">
                <a:solidFill>
                  <a:srgbClr val="FFFFFF"/>
                </a:solidFill>
              </a:rPr>
              <a:t>institutional (executive) actors and their role </a:t>
            </a:r>
            <a:r>
              <a:rPr lang="en-US" sz="2800" dirty="0">
                <a:solidFill>
                  <a:srgbClr val="FFFFFF"/>
                </a:solidFill>
              </a:rPr>
              <a:t>in the FP policy cycle; </a:t>
            </a:r>
          </a:p>
          <a:p>
            <a:pPr>
              <a:spcBef>
                <a:spcPts val="1896"/>
              </a:spcBef>
            </a:pPr>
            <a:r>
              <a:rPr lang="en-US" sz="2800" dirty="0" smtClean="0">
                <a:solidFill>
                  <a:srgbClr val="FFFFFF"/>
                </a:solidFill>
              </a:rPr>
              <a:t> Discuss </a:t>
            </a:r>
            <a:r>
              <a:rPr lang="en-US" sz="2800" dirty="0">
                <a:solidFill>
                  <a:srgbClr val="FFFFFF"/>
                </a:solidFill>
              </a:rPr>
              <a:t>the main institutional and organizational problems introduced by the Lisbon Treaty; </a:t>
            </a:r>
          </a:p>
          <a:p>
            <a:pPr>
              <a:spcBef>
                <a:spcPts val="1896"/>
              </a:spcBef>
            </a:pPr>
            <a:r>
              <a:rPr lang="en-GB" sz="2800" dirty="0" smtClean="0">
                <a:solidFill>
                  <a:srgbClr val="FFFFFF"/>
                </a:solidFill>
                <a:cs typeface="Arial"/>
              </a:rPr>
              <a:t> Define the EU FP as </a:t>
            </a:r>
            <a:r>
              <a:rPr lang="en-GB" sz="2800" dirty="0">
                <a:solidFill>
                  <a:srgbClr val="FFFFFF"/>
                </a:solidFill>
                <a:cs typeface="Arial"/>
              </a:rPr>
              <a:t>“Single in a name, dual in policy-making; multiple in nature” (</a:t>
            </a:r>
            <a:r>
              <a:rPr lang="en-GB" sz="2800" dirty="0" err="1">
                <a:solidFill>
                  <a:srgbClr val="FFFFFF"/>
                </a:solidFill>
                <a:cs typeface="Arial"/>
              </a:rPr>
              <a:t>Keukeleire</a:t>
            </a:r>
            <a:r>
              <a:rPr lang="en-GB" sz="2800" dirty="0">
                <a:solidFill>
                  <a:srgbClr val="FFFFFF"/>
                </a:solidFill>
                <a:cs typeface="Arial"/>
              </a:rPr>
              <a:t> and </a:t>
            </a:r>
            <a:r>
              <a:rPr lang="en-GB" sz="2800" dirty="0" err="1">
                <a:solidFill>
                  <a:srgbClr val="FFFFFF"/>
                </a:solidFill>
                <a:cs typeface="Arial"/>
              </a:rPr>
              <a:t>Delreux</a:t>
            </a:r>
            <a:r>
              <a:rPr lang="en-GB" sz="2800" dirty="0">
                <a:solidFill>
                  <a:srgbClr val="FFFFFF"/>
                </a:solidFill>
                <a:cs typeface="Arial"/>
              </a:rPr>
              <a:t>, 2014: 61). </a:t>
            </a:r>
          </a:p>
        </p:txBody>
      </p:sp>
    </p:spTree>
    <p:extLst>
      <p:ext uri="{BB962C8B-B14F-4D97-AF65-F5344CB8AC3E}">
        <p14:creationId xmlns:p14="http://schemas.microsoft.com/office/powerpoint/2010/main" val="2379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6297"/>
            <a:ext cx="7691719" cy="1143000"/>
          </a:xfrm>
        </p:spPr>
        <p:txBody>
          <a:bodyPr/>
          <a:lstStyle/>
          <a:p>
            <a:r>
              <a:rPr lang="en-US" sz="6000" b="1" dirty="0" smtClean="0"/>
              <a:t>The Commission</a:t>
            </a:r>
            <a:endParaRPr lang="en-US" sz="6000" b="1" dirty="0"/>
          </a:p>
        </p:txBody>
      </p:sp>
      <p:sp>
        <p:nvSpPr>
          <p:cNvPr id="3" name="Content Placeholder 2"/>
          <p:cNvSpPr>
            <a:spLocks noGrp="1"/>
          </p:cNvSpPr>
          <p:nvPr>
            <p:ph idx="1"/>
          </p:nvPr>
        </p:nvSpPr>
        <p:spPr>
          <a:xfrm>
            <a:off x="376345" y="1476375"/>
            <a:ext cx="7910405" cy="5381624"/>
          </a:xfrm>
        </p:spPr>
        <p:txBody>
          <a:bodyPr>
            <a:noAutofit/>
          </a:bodyPr>
          <a:lstStyle/>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Proposes </a:t>
            </a:r>
            <a:r>
              <a:rPr lang="en-GB" sz="3200" dirty="0">
                <a:solidFill>
                  <a:srgbClr val="FFFFFF"/>
                </a:solidFill>
                <a:latin typeface="Arial"/>
                <a:cs typeface="Arial"/>
              </a:rPr>
              <a:t>policy ideas for the medium-term development of the EU;</a:t>
            </a:r>
          </a:p>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Initiates </a:t>
            </a:r>
            <a:r>
              <a:rPr lang="en-GB" sz="3200" dirty="0">
                <a:solidFill>
                  <a:srgbClr val="FFFFFF"/>
                </a:solidFill>
                <a:latin typeface="Arial"/>
                <a:cs typeface="Arial"/>
              </a:rPr>
              <a:t>legislation and </a:t>
            </a:r>
            <a:r>
              <a:rPr lang="en-GB" sz="3200" dirty="0" smtClean="0">
                <a:solidFill>
                  <a:srgbClr val="FFFFFF"/>
                </a:solidFill>
                <a:latin typeface="Arial"/>
                <a:cs typeface="Arial"/>
              </a:rPr>
              <a:t>arbitrates </a:t>
            </a:r>
            <a:r>
              <a:rPr lang="en-GB" sz="3200" dirty="0">
                <a:solidFill>
                  <a:srgbClr val="FFFFFF"/>
                </a:solidFill>
                <a:latin typeface="Arial"/>
                <a:cs typeface="Arial"/>
              </a:rPr>
              <a:t>in the legislative process;</a:t>
            </a:r>
          </a:p>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a:t>
            </a:r>
            <a:r>
              <a:rPr lang="en-GB" sz="3200" dirty="0">
                <a:solidFill>
                  <a:srgbClr val="FFFFFF"/>
                </a:solidFill>
                <a:latin typeface="Arial"/>
                <a:cs typeface="Arial"/>
              </a:rPr>
              <a:t>R</a:t>
            </a:r>
            <a:r>
              <a:rPr lang="en-GB" sz="3200" dirty="0" smtClean="0">
                <a:solidFill>
                  <a:srgbClr val="FFFFFF"/>
                </a:solidFill>
                <a:latin typeface="Arial"/>
                <a:cs typeface="Arial"/>
              </a:rPr>
              <a:t>epresents </a:t>
            </a:r>
            <a:r>
              <a:rPr lang="en-GB" sz="3200" dirty="0">
                <a:solidFill>
                  <a:srgbClr val="FFFFFF"/>
                </a:solidFill>
                <a:latin typeface="Arial"/>
                <a:cs typeface="Arial"/>
              </a:rPr>
              <a:t>the EU in bilateral and multilateral trade negotiations;</a:t>
            </a:r>
          </a:p>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a:t>
            </a:r>
            <a:r>
              <a:rPr lang="en-GB" sz="3200" dirty="0">
                <a:solidFill>
                  <a:srgbClr val="FFFFFF"/>
                </a:solidFill>
                <a:latin typeface="Arial"/>
                <a:cs typeface="Arial"/>
              </a:rPr>
              <a:t>I</a:t>
            </a:r>
            <a:r>
              <a:rPr lang="en-GB" sz="3200" dirty="0" smtClean="0">
                <a:solidFill>
                  <a:srgbClr val="FFFFFF"/>
                </a:solidFill>
                <a:latin typeface="Arial"/>
                <a:cs typeface="Arial"/>
              </a:rPr>
              <a:t>ssues </a:t>
            </a:r>
            <a:r>
              <a:rPr lang="en-GB" sz="3200" dirty="0">
                <a:solidFill>
                  <a:srgbClr val="FFFFFF"/>
                </a:solidFill>
                <a:latin typeface="Arial"/>
                <a:cs typeface="Arial"/>
              </a:rPr>
              <a:t>rules and regulations;</a:t>
            </a:r>
          </a:p>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Manages </a:t>
            </a:r>
            <a:r>
              <a:rPr lang="en-GB" sz="3200" dirty="0">
                <a:solidFill>
                  <a:srgbClr val="FFFFFF"/>
                </a:solidFill>
                <a:latin typeface="Arial"/>
                <a:cs typeface="Arial"/>
              </a:rPr>
              <a:t>the EU budget; and</a:t>
            </a:r>
          </a:p>
          <a:p>
            <a:pPr>
              <a:tabLst>
                <a:tab pos="446088" algn="l"/>
                <a:tab pos="895350" algn="l"/>
                <a:tab pos="1344613" algn="l"/>
                <a:tab pos="1795463"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lang="en-GB" sz="3200" dirty="0" smtClean="0">
                <a:solidFill>
                  <a:srgbClr val="FFFFFF"/>
                </a:solidFill>
                <a:latin typeface="Arial"/>
                <a:cs typeface="Arial"/>
              </a:rPr>
              <a:t> Scrutinizes </a:t>
            </a:r>
            <a:r>
              <a:rPr lang="en-GB" sz="3200" dirty="0">
                <a:solidFill>
                  <a:srgbClr val="FFFFFF"/>
                </a:solidFill>
                <a:latin typeface="Arial"/>
                <a:cs typeface="Arial"/>
              </a:rPr>
              <a:t>the implementation of </a:t>
            </a:r>
            <a:r>
              <a:rPr lang="en-GB" sz="3200" dirty="0" smtClean="0">
                <a:solidFill>
                  <a:srgbClr val="FFFFFF"/>
                </a:solidFill>
                <a:latin typeface="Arial"/>
                <a:cs typeface="Arial"/>
              </a:rPr>
              <a:t>Treaty </a:t>
            </a:r>
            <a:r>
              <a:rPr lang="en-GB" sz="3200" dirty="0">
                <a:solidFill>
                  <a:srgbClr val="FFFFFF"/>
                </a:solidFill>
                <a:latin typeface="Arial"/>
                <a:cs typeface="Arial"/>
              </a:rPr>
              <a:t>articles and secondary legislation</a:t>
            </a:r>
            <a:r>
              <a:rPr lang="en-GB" sz="3200" dirty="0" smtClean="0">
                <a:solidFill>
                  <a:srgbClr val="FFFFFF"/>
                </a:solidFill>
                <a:latin typeface="Arial"/>
                <a:cs typeface="Arial"/>
              </a:rPr>
              <a:t>.</a:t>
            </a:r>
            <a:endParaRPr lang="en-GB" sz="3200" dirty="0">
              <a:solidFill>
                <a:srgbClr val="FFFFFF"/>
              </a:solidFill>
              <a:latin typeface="Arial"/>
              <a:cs typeface="Arial"/>
            </a:endParaRPr>
          </a:p>
        </p:txBody>
      </p:sp>
    </p:spTree>
    <p:extLst>
      <p:ext uri="{BB962C8B-B14F-4D97-AF65-F5344CB8AC3E}">
        <p14:creationId xmlns:p14="http://schemas.microsoft.com/office/powerpoint/2010/main" val="26991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24693"/>
            <a:ext cx="7691719" cy="1143000"/>
          </a:xfrm>
        </p:spPr>
        <p:txBody>
          <a:bodyPr/>
          <a:lstStyle/>
          <a:p>
            <a:pPr algn="ctr"/>
            <a:r>
              <a:rPr lang="en-US" sz="6000" b="1" dirty="0" smtClean="0"/>
              <a:t>HR/VP	</a:t>
            </a:r>
            <a:endParaRPr lang="en-US" sz="6000" b="1" dirty="0"/>
          </a:p>
        </p:txBody>
      </p:sp>
      <p:sp>
        <p:nvSpPr>
          <p:cNvPr id="3" name="Content Placeholder 2"/>
          <p:cNvSpPr>
            <a:spLocks noGrp="1"/>
          </p:cNvSpPr>
          <p:nvPr>
            <p:ph idx="1"/>
          </p:nvPr>
        </p:nvSpPr>
        <p:spPr>
          <a:xfrm>
            <a:off x="390798" y="1571626"/>
            <a:ext cx="8255001" cy="5286374"/>
          </a:xfrm>
        </p:spPr>
        <p:txBody>
          <a:bodyPr>
            <a:noAutofit/>
          </a:bodyPr>
          <a:lstStyle/>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a:solidFill>
                  <a:srgbClr val="FFFFFF"/>
                </a:solidFill>
                <a:latin typeface="Arial"/>
                <a:cs typeface="Arial"/>
              </a:rPr>
              <a:t>1999-2009: </a:t>
            </a:r>
            <a:r>
              <a:rPr lang="en-GB" sz="2800" dirty="0" smtClean="0">
                <a:solidFill>
                  <a:srgbClr val="FFFFFF"/>
                </a:solidFill>
                <a:latin typeface="Arial"/>
                <a:cs typeface="Arial"/>
              </a:rPr>
              <a:t>HR: J</a:t>
            </a:r>
            <a:r>
              <a:rPr lang="en-GB" sz="2800" dirty="0">
                <a:solidFill>
                  <a:srgbClr val="FFFFFF"/>
                </a:solidFill>
                <a:latin typeface="Arial"/>
                <a:cs typeface="Arial"/>
              </a:rPr>
              <a:t>. Solana; Commissioner for External </a:t>
            </a:r>
            <a:r>
              <a:rPr lang="en-GB" sz="2800" dirty="0" smtClean="0">
                <a:solidFill>
                  <a:srgbClr val="FFFFFF"/>
                </a:solidFill>
                <a:latin typeface="Arial"/>
                <a:cs typeface="Arial"/>
              </a:rPr>
              <a:t>Relations: Patten</a:t>
            </a:r>
            <a:r>
              <a:rPr lang="en-GB" sz="2800" dirty="0">
                <a:solidFill>
                  <a:srgbClr val="FFFFFF"/>
                </a:solidFill>
                <a:latin typeface="Arial"/>
                <a:cs typeface="Arial"/>
              </a:rPr>
              <a:t>; Ferrero-</a:t>
            </a:r>
            <a:r>
              <a:rPr lang="en-GB" sz="2800" dirty="0" err="1" smtClean="0">
                <a:solidFill>
                  <a:srgbClr val="FFFFFF"/>
                </a:solidFill>
                <a:latin typeface="Arial"/>
                <a:cs typeface="Arial"/>
              </a:rPr>
              <a:t>Waldner</a:t>
            </a:r>
            <a:r>
              <a:rPr lang="en-GB" sz="2800" dirty="0" smtClean="0">
                <a:solidFill>
                  <a:srgbClr val="FFFFFF"/>
                </a:solidFill>
                <a:latin typeface="Arial"/>
                <a:cs typeface="Arial"/>
              </a:rPr>
              <a:t>; </a:t>
            </a:r>
            <a:endParaRPr lang="en-GB" sz="2800" dirty="0">
              <a:solidFill>
                <a:srgbClr val="FFFFFF"/>
              </a:solidFill>
              <a:latin typeface="Arial"/>
              <a:cs typeface="Arial"/>
            </a:endParaRPr>
          </a:p>
          <a:p>
            <a:pPr marL="528638" indent="-528638" algn="ctr">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b="1" dirty="0">
                <a:solidFill>
                  <a:srgbClr val="FFFFFF"/>
                </a:solidFill>
                <a:latin typeface="Arial"/>
                <a:cs typeface="Arial"/>
              </a:rPr>
              <a:t>Lisbon treaty: merger of the two </a:t>
            </a:r>
            <a:r>
              <a:rPr lang="en-GB" sz="2800" b="1" dirty="0" smtClean="0">
                <a:solidFill>
                  <a:srgbClr val="FFFFFF"/>
                </a:solidFill>
                <a:latin typeface="Arial"/>
                <a:cs typeface="Arial"/>
              </a:rPr>
              <a:t>roles</a:t>
            </a:r>
            <a:r>
              <a:rPr lang="en-GB" sz="2800" dirty="0" smtClean="0">
                <a:solidFill>
                  <a:srgbClr val="FFFFFF"/>
                </a:solidFill>
                <a:latin typeface="Arial"/>
                <a:cs typeface="Arial"/>
              </a:rPr>
              <a:t>. </a:t>
            </a:r>
            <a:endParaRPr lang="en-GB" sz="2800" dirty="0">
              <a:solidFill>
                <a:srgbClr val="FFFFFF"/>
              </a:solidFill>
              <a:latin typeface="Arial"/>
              <a:cs typeface="Arial"/>
            </a:endParaRPr>
          </a:p>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a:solidFill>
                  <a:srgbClr val="FFFFFF"/>
                </a:solidFill>
                <a:latin typeface="Arial"/>
                <a:cs typeface="Arial"/>
              </a:rPr>
              <a:t>Several roles: </a:t>
            </a:r>
            <a:r>
              <a:rPr lang="en-GB" sz="2800" dirty="0" smtClean="0">
                <a:solidFill>
                  <a:srgbClr val="FFFFFF"/>
                </a:solidFill>
                <a:latin typeface="Arial"/>
                <a:cs typeface="Arial"/>
              </a:rPr>
              <a:t>Commission VP;</a:t>
            </a:r>
          </a:p>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President </a:t>
            </a:r>
            <a:r>
              <a:rPr lang="en-GB" sz="2800" dirty="0">
                <a:solidFill>
                  <a:srgbClr val="FFFFFF"/>
                </a:solidFill>
                <a:latin typeface="Arial"/>
                <a:cs typeface="Arial"/>
              </a:rPr>
              <a:t>of the </a:t>
            </a:r>
            <a:r>
              <a:rPr lang="en-GB" sz="2800" dirty="0" smtClean="0">
                <a:solidFill>
                  <a:srgbClr val="FFFFFF"/>
                </a:solidFill>
                <a:latin typeface="Arial"/>
                <a:cs typeface="Arial"/>
              </a:rPr>
              <a:t>FAC: (Chairing of the meetings</a:t>
            </a:r>
            <a:r>
              <a:rPr lang="en-GB" sz="2800" dirty="0">
                <a:solidFill>
                  <a:srgbClr val="FFFFFF"/>
                </a:solidFill>
                <a:latin typeface="Arial"/>
                <a:cs typeface="Arial"/>
              </a:rPr>
              <a:t>, </a:t>
            </a:r>
            <a:r>
              <a:rPr lang="en-GB" sz="2800" dirty="0" smtClean="0">
                <a:solidFill>
                  <a:srgbClr val="FFFFFF"/>
                </a:solidFill>
                <a:latin typeface="Arial"/>
                <a:cs typeface="Arial"/>
              </a:rPr>
              <a:t>Preparing drafts </a:t>
            </a:r>
            <a:r>
              <a:rPr lang="en-GB" sz="2800" dirty="0">
                <a:solidFill>
                  <a:srgbClr val="FFFFFF"/>
                </a:solidFill>
                <a:latin typeface="Arial"/>
                <a:cs typeface="Arial"/>
              </a:rPr>
              <a:t>of </a:t>
            </a:r>
            <a:r>
              <a:rPr lang="en-GB" sz="2800" dirty="0" smtClean="0">
                <a:solidFill>
                  <a:srgbClr val="FFFFFF"/>
                </a:solidFill>
                <a:latin typeface="Arial"/>
                <a:cs typeface="Arial"/>
              </a:rPr>
              <a:t>decisions);</a:t>
            </a:r>
            <a:endParaRPr lang="en-GB" sz="2800" dirty="0">
              <a:solidFill>
                <a:srgbClr val="FFFFFF"/>
              </a:solidFill>
              <a:latin typeface="Arial"/>
              <a:cs typeface="Arial"/>
            </a:endParaRPr>
          </a:p>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a:solidFill>
                  <a:srgbClr val="FFFFFF"/>
                </a:solidFill>
                <a:latin typeface="Arial"/>
                <a:cs typeface="Arial"/>
              </a:rPr>
              <a:t>Head of </a:t>
            </a:r>
            <a:r>
              <a:rPr lang="en-GB" sz="2800" dirty="0" err="1" smtClean="0">
                <a:solidFill>
                  <a:srgbClr val="FFFFFF"/>
                </a:solidFill>
                <a:latin typeface="Arial"/>
                <a:cs typeface="Arial"/>
              </a:rPr>
              <a:t>theEEAS</a:t>
            </a:r>
            <a:r>
              <a:rPr lang="en-GB" sz="2800" dirty="0" smtClean="0">
                <a:solidFill>
                  <a:srgbClr val="FFFFFF"/>
                </a:solidFill>
                <a:latin typeface="Arial"/>
                <a:cs typeface="Arial"/>
              </a:rPr>
              <a:t>; </a:t>
            </a:r>
            <a:endParaRPr lang="en-GB" sz="2800" dirty="0">
              <a:solidFill>
                <a:srgbClr val="FFFFFF"/>
              </a:solidFill>
              <a:latin typeface="Arial"/>
              <a:cs typeface="Arial"/>
            </a:endParaRPr>
          </a:p>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2800" dirty="0" smtClean="0">
                <a:solidFill>
                  <a:srgbClr val="FFFFFF"/>
                </a:solidFill>
                <a:latin typeface="Arial"/>
                <a:cs typeface="Arial"/>
              </a:rPr>
              <a:t>Head </a:t>
            </a:r>
            <a:r>
              <a:rPr lang="en-GB" sz="2800" dirty="0">
                <a:solidFill>
                  <a:srgbClr val="FFFFFF"/>
                </a:solidFill>
                <a:latin typeface="Arial"/>
                <a:cs typeface="Arial"/>
              </a:rPr>
              <a:t>of the EU </a:t>
            </a:r>
            <a:r>
              <a:rPr lang="en-GB" sz="2800" dirty="0" smtClean="0">
                <a:solidFill>
                  <a:srgbClr val="FFFFFF"/>
                </a:solidFill>
                <a:latin typeface="Arial"/>
                <a:cs typeface="Arial"/>
              </a:rPr>
              <a:t>Delegations;</a:t>
            </a:r>
            <a:endParaRPr lang="en-GB" sz="2800" dirty="0">
              <a:solidFill>
                <a:srgbClr val="FFFFFF"/>
              </a:solidFill>
              <a:latin typeface="Arial"/>
              <a:cs typeface="Arial"/>
            </a:endParaRPr>
          </a:p>
          <a:p>
            <a:pPr marL="528638" indent="-528638" algn="just">
              <a:spcBef>
                <a:spcPts val="600"/>
              </a:spcBef>
              <a:spcAft>
                <a:spcPts val="600"/>
              </a:spcAft>
              <a:buFont typeface="Times New Roman" charset="0"/>
              <a:buChar char="•"/>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US" sz="2800" dirty="0">
                <a:solidFill>
                  <a:srgbClr val="FFFFFF"/>
                </a:solidFill>
                <a:latin typeface="Arial"/>
                <a:cs typeface="Arial"/>
              </a:rPr>
              <a:t>Responsible of the </a:t>
            </a:r>
            <a:r>
              <a:rPr lang="en-US" sz="2800" dirty="0" smtClean="0">
                <a:solidFill>
                  <a:srgbClr val="FFFFFF"/>
                </a:solidFill>
                <a:latin typeface="Arial"/>
                <a:cs typeface="Arial"/>
              </a:rPr>
              <a:t>EU Special </a:t>
            </a:r>
            <a:r>
              <a:rPr lang="en-US" sz="2800" dirty="0">
                <a:solidFill>
                  <a:srgbClr val="FFFFFF"/>
                </a:solidFill>
                <a:latin typeface="Arial"/>
                <a:cs typeface="Arial"/>
              </a:rPr>
              <a:t>Representatives – coordination and </a:t>
            </a:r>
            <a:r>
              <a:rPr lang="en-US" sz="2800" dirty="0" smtClean="0">
                <a:solidFill>
                  <a:srgbClr val="FFFFFF"/>
                </a:solidFill>
                <a:latin typeface="Arial"/>
                <a:cs typeface="Arial"/>
              </a:rPr>
              <a:t>funding.</a:t>
            </a:r>
            <a:endParaRPr lang="en-US" sz="2800" dirty="0">
              <a:solidFill>
                <a:srgbClr val="FFFFFF"/>
              </a:solidFill>
              <a:latin typeface="Arial"/>
              <a:cs typeface="Arial"/>
            </a:endParaRPr>
          </a:p>
        </p:txBody>
      </p:sp>
      <p:pic>
        <p:nvPicPr>
          <p:cNvPr id="4" name="Picture 3"/>
          <p:cNvPicPr>
            <a:picLocks noChangeAspect="1"/>
          </p:cNvPicPr>
          <p:nvPr/>
        </p:nvPicPr>
        <p:blipFill>
          <a:blip r:embed="rId3"/>
          <a:stretch>
            <a:fillRect/>
          </a:stretch>
        </p:blipFill>
        <p:spPr>
          <a:xfrm>
            <a:off x="1" y="0"/>
            <a:ext cx="2190750" cy="1397000"/>
          </a:xfrm>
          <a:prstGeom prst="rect">
            <a:avLst/>
          </a:prstGeom>
        </p:spPr>
      </p:pic>
      <p:pic>
        <p:nvPicPr>
          <p:cNvPr id="5" name="Picture 4"/>
          <p:cNvPicPr>
            <a:picLocks noChangeAspect="1"/>
          </p:cNvPicPr>
          <p:nvPr/>
        </p:nvPicPr>
        <p:blipFill>
          <a:blip r:embed="rId4"/>
          <a:stretch>
            <a:fillRect/>
          </a:stretch>
        </p:blipFill>
        <p:spPr>
          <a:xfrm>
            <a:off x="7105650" y="-38807"/>
            <a:ext cx="2038350" cy="1610433"/>
          </a:xfrm>
          <a:prstGeom prst="rect">
            <a:avLst/>
          </a:prstGeom>
        </p:spPr>
      </p:pic>
    </p:spTree>
    <p:extLst>
      <p:ext uri="{BB962C8B-B14F-4D97-AF65-F5344CB8AC3E}">
        <p14:creationId xmlns:p14="http://schemas.microsoft.com/office/powerpoint/2010/main" val="32549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22250" y="142876"/>
            <a:ext cx="8928099" cy="6715124"/>
            <a:chOff x="222250" y="142876"/>
            <a:chExt cx="8928099" cy="6715124"/>
          </a:xfrm>
        </p:grpSpPr>
        <p:sp>
          <p:nvSpPr>
            <p:cNvPr id="4" name="TextBox 3"/>
            <p:cNvSpPr txBox="1"/>
            <p:nvPr/>
          </p:nvSpPr>
          <p:spPr>
            <a:xfrm>
              <a:off x="508002" y="142876"/>
              <a:ext cx="7032624" cy="16927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Bef>
                  <a:spcPts val="1200"/>
                </a:spcBef>
              </a:pPr>
              <a:r>
                <a:rPr lang="en-US" sz="2800" dirty="0" smtClean="0"/>
                <a:t>High Representative/Vice President</a:t>
              </a:r>
              <a:endParaRPr lang="en-US" sz="2800" i="1" dirty="0" smtClean="0"/>
            </a:p>
            <a:p>
              <a:pPr>
                <a:spcBef>
                  <a:spcPts val="1200"/>
                </a:spcBef>
              </a:pPr>
              <a:r>
                <a:rPr lang="en-US" sz="2800" i="1" dirty="0" smtClean="0"/>
                <a:t>Chair				Vice-President</a:t>
              </a:r>
            </a:p>
            <a:p>
              <a:pPr>
                <a:spcBef>
                  <a:spcPts val="1200"/>
                </a:spcBef>
              </a:pPr>
              <a:r>
                <a:rPr lang="en-US" sz="2800" dirty="0" smtClean="0"/>
                <a:t>FAC			COMM External Action</a:t>
              </a:r>
              <a:endParaRPr lang="en-US" sz="2800" dirty="0"/>
            </a:p>
          </p:txBody>
        </p:sp>
        <p:sp>
          <p:nvSpPr>
            <p:cNvPr id="5" name="TextBox 4"/>
            <p:cNvSpPr txBox="1"/>
            <p:nvPr/>
          </p:nvSpPr>
          <p:spPr>
            <a:xfrm>
              <a:off x="222250" y="2222500"/>
              <a:ext cx="3905250" cy="830997"/>
            </a:xfrm>
            <a:prstGeom prst="rect">
              <a:avLst/>
            </a:prstGeom>
            <a:solidFill>
              <a:srgbClr val="FFFF00"/>
            </a:solidFill>
          </p:spPr>
          <p:txBody>
            <a:bodyPr wrap="square" rtlCol="0">
              <a:spAutoFit/>
            </a:bodyPr>
            <a:lstStyle/>
            <a:p>
              <a:r>
                <a:rPr lang="en-US" sz="2400" dirty="0" smtClean="0">
                  <a:solidFill>
                    <a:srgbClr val="FF8600"/>
                  </a:solidFill>
                </a:rPr>
                <a:t>Shall Conduct the CFSP/CSDP </a:t>
              </a:r>
              <a:endParaRPr lang="en-US" sz="2400" dirty="0">
                <a:solidFill>
                  <a:srgbClr val="FF8600"/>
                </a:solidFill>
              </a:endParaRPr>
            </a:p>
          </p:txBody>
        </p:sp>
        <p:sp>
          <p:nvSpPr>
            <p:cNvPr id="6" name="TextBox 5"/>
            <p:cNvSpPr txBox="1"/>
            <p:nvPr/>
          </p:nvSpPr>
          <p:spPr>
            <a:xfrm>
              <a:off x="222250" y="3232150"/>
              <a:ext cx="3905250" cy="1569660"/>
            </a:xfrm>
            <a:prstGeom prst="rect">
              <a:avLst/>
            </a:prstGeom>
            <a:solidFill>
              <a:srgbClr val="FFFF00"/>
            </a:solidFill>
          </p:spPr>
          <p:txBody>
            <a:bodyPr wrap="square" rtlCol="0">
              <a:spAutoFit/>
            </a:bodyPr>
            <a:lstStyle/>
            <a:p>
              <a:r>
                <a:rPr lang="en-US" sz="2400" dirty="0" smtClean="0">
                  <a:solidFill>
                    <a:srgbClr val="FF8600"/>
                  </a:solidFill>
                </a:rPr>
                <a:t>conduct political dialogue with third parties and express the EU’s position in Int.  Conferences</a:t>
              </a:r>
              <a:endParaRPr lang="en-US" sz="2400" dirty="0">
                <a:solidFill>
                  <a:srgbClr val="FF8600"/>
                </a:solidFill>
              </a:endParaRPr>
            </a:p>
          </p:txBody>
        </p:sp>
        <p:sp>
          <p:nvSpPr>
            <p:cNvPr id="7" name="TextBox 6"/>
            <p:cNvSpPr txBox="1"/>
            <p:nvPr/>
          </p:nvSpPr>
          <p:spPr>
            <a:xfrm>
              <a:off x="222250" y="5048250"/>
              <a:ext cx="3667125" cy="830997"/>
            </a:xfrm>
            <a:prstGeom prst="rect">
              <a:avLst/>
            </a:prstGeom>
            <a:solidFill>
              <a:srgbClr val="FFFF00"/>
            </a:solidFill>
          </p:spPr>
          <p:txBody>
            <a:bodyPr wrap="square" rtlCol="0">
              <a:spAutoFit/>
            </a:bodyPr>
            <a:lstStyle/>
            <a:p>
              <a:r>
                <a:rPr lang="en-US" sz="2400" dirty="0" smtClean="0">
                  <a:solidFill>
                    <a:srgbClr val="FF8600"/>
                  </a:solidFill>
                </a:rPr>
                <a:t>Coordinate action in IGOs </a:t>
              </a:r>
              <a:r>
                <a:rPr lang="en-US" sz="2400" dirty="0">
                  <a:solidFill>
                    <a:srgbClr val="FF8600"/>
                  </a:solidFill>
                </a:rPr>
                <a:t> </a:t>
              </a:r>
              <a:r>
                <a:rPr lang="en-US" sz="2400" dirty="0" smtClean="0">
                  <a:solidFill>
                    <a:srgbClr val="FF8600"/>
                  </a:solidFill>
                </a:rPr>
                <a:t>&amp; Int. Conferences</a:t>
              </a:r>
              <a:endParaRPr lang="en-US" sz="2400" dirty="0">
                <a:solidFill>
                  <a:srgbClr val="FF8600"/>
                </a:solidFill>
              </a:endParaRPr>
            </a:p>
          </p:txBody>
        </p:sp>
        <p:sp>
          <p:nvSpPr>
            <p:cNvPr id="8" name="TextBox 7"/>
            <p:cNvSpPr txBox="1"/>
            <p:nvPr/>
          </p:nvSpPr>
          <p:spPr>
            <a:xfrm>
              <a:off x="222250" y="6011128"/>
              <a:ext cx="3667125" cy="830997"/>
            </a:xfrm>
            <a:prstGeom prst="rect">
              <a:avLst/>
            </a:prstGeom>
            <a:solidFill>
              <a:srgbClr val="FFFF00"/>
            </a:solidFill>
          </p:spPr>
          <p:txBody>
            <a:bodyPr wrap="square" rtlCol="0">
              <a:spAutoFit/>
            </a:bodyPr>
            <a:lstStyle/>
            <a:p>
              <a:r>
                <a:rPr lang="en-US" sz="2400" dirty="0" smtClean="0">
                  <a:solidFill>
                    <a:srgbClr val="FF8600"/>
                  </a:solidFill>
                </a:rPr>
                <a:t>Coordinate civ./mil aspects of CSDP</a:t>
              </a:r>
              <a:endParaRPr lang="en-US" sz="2400" dirty="0">
                <a:solidFill>
                  <a:srgbClr val="FF8600"/>
                </a:solidFill>
              </a:endParaRPr>
            </a:p>
          </p:txBody>
        </p:sp>
        <p:sp>
          <p:nvSpPr>
            <p:cNvPr id="9" name="TextBox 8"/>
            <p:cNvSpPr txBox="1"/>
            <p:nvPr/>
          </p:nvSpPr>
          <p:spPr>
            <a:xfrm>
              <a:off x="4391024" y="2222500"/>
              <a:ext cx="4752975" cy="1569660"/>
            </a:xfrm>
            <a:prstGeom prst="rect">
              <a:avLst/>
            </a:prstGeom>
            <a:solidFill>
              <a:srgbClr val="FFFF00"/>
            </a:solidFill>
          </p:spPr>
          <p:txBody>
            <a:bodyPr wrap="square" rtlCol="0">
              <a:spAutoFit/>
            </a:bodyPr>
            <a:lstStyle/>
            <a:p>
              <a:r>
                <a:rPr lang="en-US" sz="2400" dirty="0" smtClean="0">
                  <a:solidFill>
                    <a:srgbClr val="FF8600"/>
                  </a:solidFill>
                </a:rPr>
                <a:t>Shall ensure the consistency of the EU’s external action, be responsible within the COMM for responsibilities incumbent in EA</a:t>
              </a:r>
              <a:endParaRPr lang="en-US" sz="2400" dirty="0">
                <a:solidFill>
                  <a:srgbClr val="FF8600"/>
                </a:solidFill>
              </a:endParaRPr>
            </a:p>
          </p:txBody>
        </p:sp>
        <p:sp>
          <p:nvSpPr>
            <p:cNvPr id="10" name="Rectangle 9"/>
            <p:cNvSpPr/>
            <p:nvPr/>
          </p:nvSpPr>
          <p:spPr>
            <a:xfrm>
              <a:off x="4397374" y="5039935"/>
              <a:ext cx="4752975" cy="830997"/>
            </a:xfrm>
            <a:prstGeom prst="rect">
              <a:avLst/>
            </a:prstGeom>
            <a:solidFill>
              <a:srgbClr val="FFFF00"/>
            </a:solidFill>
          </p:spPr>
          <p:txBody>
            <a:bodyPr wrap="square">
              <a:spAutoFit/>
            </a:bodyPr>
            <a:lstStyle/>
            <a:p>
              <a:r>
                <a:rPr lang="en-US" sz="2400" dirty="0" smtClean="0">
                  <a:solidFill>
                    <a:srgbClr val="FF8600"/>
                  </a:solidFill>
                </a:rPr>
                <a:t>Joint proposal COMM/HP for economic sanctions</a:t>
              </a:r>
              <a:endParaRPr lang="en-US" sz="2400" dirty="0">
                <a:solidFill>
                  <a:srgbClr val="FF8600"/>
                </a:solidFill>
              </a:endParaRPr>
            </a:p>
          </p:txBody>
        </p:sp>
        <p:sp>
          <p:nvSpPr>
            <p:cNvPr id="12" name="Rectangle 11"/>
            <p:cNvSpPr/>
            <p:nvPr/>
          </p:nvSpPr>
          <p:spPr>
            <a:xfrm>
              <a:off x="4391025" y="6027003"/>
              <a:ext cx="4752975" cy="830997"/>
            </a:xfrm>
            <a:prstGeom prst="rect">
              <a:avLst/>
            </a:prstGeom>
            <a:solidFill>
              <a:srgbClr val="FFFF00"/>
            </a:solidFill>
          </p:spPr>
          <p:txBody>
            <a:bodyPr wrap="square">
              <a:spAutoFit/>
            </a:bodyPr>
            <a:lstStyle/>
            <a:p>
              <a:r>
                <a:rPr lang="en-US" sz="2400" dirty="0" smtClean="0">
                  <a:solidFill>
                    <a:srgbClr val="FF8600"/>
                  </a:solidFill>
                </a:rPr>
                <a:t>Direct and Coordinate the “Union Delegations”</a:t>
              </a:r>
              <a:endParaRPr lang="en-US" sz="2400" dirty="0">
                <a:solidFill>
                  <a:srgbClr val="FF8600"/>
                </a:solidFill>
              </a:endParaRPr>
            </a:p>
          </p:txBody>
        </p:sp>
        <p:sp>
          <p:nvSpPr>
            <p:cNvPr id="13" name="TextBox 12"/>
            <p:cNvSpPr txBox="1"/>
            <p:nvPr/>
          </p:nvSpPr>
          <p:spPr>
            <a:xfrm>
              <a:off x="7754937" y="142876"/>
              <a:ext cx="1381123" cy="1107996"/>
            </a:xfrm>
            <a:prstGeom prst="rect">
              <a:avLst/>
            </a:prstGeom>
            <a:solidFill>
              <a:schemeClr val="tx2"/>
            </a:solidFill>
          </p:spPr>
          <p:txBody>
            <a:bodyPr wrap="square" rtlCol="0">
              <a:spAutoFit/>
            </a:bodyPr>
            <a:lstStyle/>
            <a:p>
              <a:r>
                <a:rPr lang="en-US" sz="2200" dirty="0" smtClean="0"/>
                <a:t>Assisted by the EEAS</a:t>
              </a:r>
              <a:endParaRPr lang="en-US" sz="2200" dirty="0"/>
            </a:p>
          </p:txBody>
        </p:sp>
        <p:sp>
          <p:nvSpPr>
            <p:cNvPr id="15" name="TextBox 14"/>
            <p:cNvSpPr txBox="1"/>
            <p:nvPr/>
          </p:nvSpPr>
          <p:spPr>
            <a:xfrm>
              <a:off x="4397374" y="4001095"/>
              <a:ext cx="1218255" cy="646331"/>
            </a:xfrm>
            <a:prstGeom prst="rect">
              <a:avLst/>
            </a:prstGeom>
            <a:solidFill>
              <a:schemeClr val="tx2"/>
            </a:solidFill>
          </p:spPr>
          <p:txBody>
            <a:bodyPr wrap="square" rtlCol="0">
              <a:spAutoFit/>
            </a:bodyPr>
            <a:lstStyle/>
            <a:p>
              <a:pPr algn="ctr"/>
              <a:r>
                <a:rPr lang="en-US" dirty="0" smtClean="0"/>
                <a:t>DG DEVCO</a:t>
              </a:r>
              <a:endParaRPr lang="en-US" dirty="0"/>
            </a:p>
          </p:txBody>
        </p:sp>
        <p:sp>
          <p:nvSpPr>
            <p:cNvPr id="16" name="TextBox 15"/>
            <p:cNvSpPr txBox="1"/>
            <p:nvPr/>
          </p:nvSpPr>
          <p:spPr>
            <a:xfrm>
              <a:off x="5839694" y="4017129"/>
              <a:ext cx="927102" cy="646331"/>
            </a:xfrm>
            <a:prstGeom prst="rect">
              <a:avLst/>
            </a:prstGeom>
            <a:solidFill>
              <a:schemeClr val="tx2"/>
            </a:solidFill>
          </p:spPr>
          <p:txBody>
            <a:bodyPr wrap="square" rtlCol="0">
              <a:spAutoFit/>
            </a:bodyPr>
            <a:lstStyle/>
            <a:p>
              <a:pPr algn="ctr"/>
              <a:r>
                <a:rPr lang="en-US" dirty="0" smtClean="0"/>
                <a:t>DG Trade</a:t>
              </a:r>
              <a:endParaRPr lang="en-US" dirty="0"/>
            </a:p>
          </p:txBody>
        </p:sp>
        <p:sp>
          <p:nvSpPr>
            <p:cNvPr id="17" name="TextBox 16"/>
            <p:cNvSpPr txBox="1"/>
            <p:nvPr/>
          </p:nvSpPr>
          <p:spPr>
            <a:xfrm>
              <a:off x="6994523" y="4001095"/>
              <a:ext cx="904875" cy="646331"/>
            </a:xfrm>
            <a:prstGeom prst="rect">
              <a:avLst/>
            </a:prstGeom>
            <a:solidFill>
              <a:schemeClr val="tx2"/>
            </a:solidFill>
          </p:spPr>
          <p:txBody>
            <a:bodyPr wrap="square" rtlCol="0">
              <a:spAutoFit/>
            </a:bodyPr>
            <a:lstStyle/>
            <a:p>
              <a:pPr algn="ctr"/>
              <a:r>
                <a:rPr lang="en-US" dirty="0" smtClean="0"/>
                <a:t>DG NEAR</a:t>
              </a:r>
              <a:endParaRPr lang="en-US" dirty="0"/>
            </a:p>
          </p:txBody>
        </p:sp>
        <p:sp>
          <p:nvSpPr>
            <p:cNvPr id="20" name="TextBox 19"/>
            <p:cNvSpPr txBox="1"/>
            <p:nvPr/>
          </p:nvSpPr>
          <p:spPr>
            <a:xfrm>
              <a:off x="8051798" y="4001095"/>
              <a:ext cx="904875" cy="646331"/>
            </a:xfrm>
            <a:prstGeom prst="rect">
              <a:avLst/>
            </a:prstGeom>
            <a:solidFill>
              <a:schemeClr val="tx2"/>
            </a:solidFill>
          </p:spPr>
          <p:txBody>
            <a:bodyPr wrap="square" rtlCol="0">
              <a:spAutoFit/>
            </a:bodyPr>
            <a:lstStyle/>
            <a:p>
              <a:pPr algn="ctr"/>
              <a:r>
                <a:rPr lang="en-US" dirty="0" smtClean="0"/>
                <a:t>DG ECHO</a:t>
              </a:r>
              <a:endParaRPr lang="en-US" dirty="0"/>
            </a:p>
          </p:txBody>
        </p:sp>
      </p:grpSp>
    </p:spTree>
    <p:extLst>
      <p:ext uri="{BB962C8B-B14F-4D97-AF65-F5344CB8AC3E}">
        <p14:creationId xmlns:p14="http://schemas.microsoft.com/office/powerpoint/2010/main" val="260969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78593" cy="1143000"/>
          </a:xfrm>
        </p:spPr>
        <p:txBody>
          <a:bodyPr>
            <a:noAutofit/>
          </a:bodyPr>
          <a:lstStyle/>
          <a:p>
            <a:pPr algn="ctr"/>
            <a:r>
              <a:rPr lang="en-US" sz="5000" b="1" dirty="0" smtClean="0"/>
              <a:t>The EEAS (</a:t>
            </a:r>
            <a:r>
              <a:rPr lang="cs-CZ" sz="5000" b="1" dirty="0" smtClean="0"/>
              <a:t>Art</a:t>
            </a:r>
            <a:r>
              <a:rPr lang="cs-CZ" sz="5000" b="1" dirty="0"/>
              <a:t>. 27.3 </a:t>
            </a:r>
            <a:r>
              <a:rPr lang="cs-CZ" sz="5000" b="1" dirty="0" smtClean="0"/>
              <a:t>TEU)</a:t>
            </a:r>
            <a:endParaRPr lang="en-US" sz="5000" b="1" dirty="0"/>
          </a:p>
        </p:txBody>
      </p:sp>
      <p:sp>
        <p:nvSpPr>
          <p:cNvPr id="3" name="Content Placeholder 2"/>
          <p:cNvSpPr>
            <a:spLocks noGrp="1"/>
          </p:cNvSpPr>
          <p:nvPr>
            <p:ph idx="1"/>
          </p:nvPr>
        </p:nvSpPr>
        <p:spPr>
          <a:xfrm>
            <a:off x="348581" y="1611732"/>
            <a:ext cx="8230012" cy="5246268"/>
          </a:xfrm>
        </p:spPr>
        <p:txBody>
          <a:bodyPr>
            <a:noAutofit/>
          </a:bodyPr>
          <a:lstStyle/>
          <a:p>
            <a:pPr>
              <a:spcBef>
                <a:spcPts val="2520"/>
              </a:spcBef>
            </a:pPr>
            <a:r>
              <a:rPr lang="en-US" sz="3000" dirty="0" smtClean="0">
                <a:solidFill>
                  <a:srgbClr val="FFFFFF"/>
                </a:solidFill>
                <a:latin typeface="Arial"/>
                <a:cs typeface="Arial"/>
              </a:rPr>
              <a:t> Supports </a:t>
            </a:r>
            <a:r>
              <a:rPr lang="en-US" sz="3000" dirty="0">
                <a:solidFill>
                  <a:srgbClr val="FFFFFF"/>
                </a:solidFill>
                <a:latin typeface="Arial"/>
                <a:cs typeface="Arial"/>
              </a:rPr>
              <a:t>the </a:t>
            </a:r>
            <a:r>
              <a:rPr lang="en-US" sz="3000" dirty="0" smtClean="0">
                <a:solidFill>
                  <a:srgbClr val="FFFFFF"/>
                </a:solidFill>
                <a:latin typeface="Arial"/>
                <a:cs typeface="Arial"/>
              </a:rPr>
              <a:t>HR in </a:t>
            </a:r>
            <a:r>
              <a:rPr lang="en-US" sz="3000" dirty="0">
                <a:solidFill>
                  <a:srgbClr val="FFFFFF"/>
                </a:solidFill>
                <a:latin typeface="Arial"/>
                <a:cs typeface="Arial"/>
              </a:rPr>
              <a:t>fulfilling her mandate to conduct the </a:t>
            </a:r>
            <a:r>
              <a:rPr lang="en-US" sz="3000" dirty="0" smtClean="0">
                <a:solidFill>
                  <a:srgbClr val="FFFFFF"/>
                </a:solidFill>
                <a:latin typeface="Arial"/>
                <a:cs typeface="Arial"/>
              </a:rPr>
              <a:t>"CFSP” and ensures </a:t>
            </a:r>
            <a:r>
              <a:rPr lang="en-US" sz="3000" dirty="0">
                <a:solidFill>
                  <a:srgbClr val="FFFFFF"/>
                </a:solidFill>
                <a:latin typeface="Arial"/>
                <a:cs typeface="Arial"/>
              </a:rPr>
              <a:t>the consistency of the EU's external action</a:t>
            </a:r>
            <a:r>
              <a:rPr lang="en-US" sz="3000" dirty="0" smtClean="0">
                <a:solidFill>
                  <a:srgbClr val="FFFFFF"/>
                </a:solidFill>
                <a:latin typeface="Arial"/>
                <a:cs typeface="Arial"/>
              </a:rPr>
              <a:t>.</a:t>
            </a:r>
          </a:p>
          <a:p>
            <a:pPr>
              <a:spcBef>
                <a:spcPts val="2520"/>
              </a:spcBef>
            </a:pPr>
            <a:r>
              <a:rPr lang="en-US" sz="3000" dirty="0" smtClean="0">
                <a:solidFill>
                  <a:srgbClr val="FFFFFF"/>
                </a:solidFill>
                <a:latin typeface="Arial"/>
                <a:cs typeface="Arial"/>
              </a:rPr>
              <a:t> </a:t>
            </a:r>
            <a:r>
              <a:rPr lang="en-US" sz="3000" dirty="0">
                <a:solidFill>
                  <a:srgbClr val="FFFFFF"/>
                </a:solidFill>
                <a:latin typeface="Arial"/>
                <a:cs typeface="Arial"/>
              </a:rPr>
              <a:t>S</a:t>
            </a:r>
            <a:r>
              <a:rPr lang="en-US" sz="3000" dirty="0" smtClean="0">
                <a:solidFill>
                  <a:srgbClr val="FFFFFF"/>
                </a:solidFill>
                <a:latin typeface="Arial"/>
                <a:cs typeface="Arial"/>
              </a:rPr>
              <a:t>upports </a:t>
            </a:r>
            <a:r>
              <a:rPr lang="en-US" sz="3000" dirty="0">
                <a:solidFill>
                  <a:srgbClr val="FFFFFF"/>
                </a:solidFill>
                <a:latin typeface="Arial"/>
                <a:cs typeface="Arial"/>
              </a:rPr>
              <a:t>the </a:t>
            </a:r>
            <a:r>
              <a:rPr lang="en-US" sz="3000" dirty="0" smtClean="0">
                <a:solidFill>
                  <a:srgbClr val="FFFFFF"/>
                </a:solidFill>
                <a:latin typeface="Arial"/>
                <a:cs typeface="Arial"/>
              </a:rPr>
              <a:t>HR in </a:t>
            </a:r>
            <a:r>
              <a:rPr lang="en-US" sz="3000" dirty="0">
                <a:solidFill>
                  <a:srgbClr val="FFFFFF"/>
                </a:solidFill>
                <a:latin typeface="Arial"/>
                <a:cs typeface="Arial"/>
              </a:rPr>
              <a:t>her capacity as President of the </a:t>
            </a:r>
            <a:r>
              <a:rPr lang="en-US" sz="3000" dirty="0" smtClean="0">
                <a:solidFill>
                  <a:srgbClr val="FFFFFF"/>
                </a:solidFill>
                <a:latin typeface="Arial"/>
                <a:cs typeface="Arial"/>
              </a:rPr>
              <a:t>FAC.</a:t>
            </a:r>
          </a:p>
          <a:p>
            <a:pPr>
              <a:spcBef>
                <a:spcPts val="2520"/>
              </a:spcBef>
            </a:pPr>
            <a:r>
              <a:rPr lang="en-US" sz="3000" dirty="0" smtClean="0">
                <a:solidFill>
                  <a:srgbClr val="FFFFFF"/>
                </a:solidFill>
                <a:latin typeface="Arial"/>
                <a:cs typeface="Arial"/>
              </a:rPr>
              <a:t> Supports the HR in </a:t>
            </a:r>
            <a:r>
              <a:rPr lang="en-US" sz="3000" dirty="0">
                <a:solidFill>
                  <a:srgbClr val="FFFFFF"/>
                </a:solidFill>
                <a:latin typeface="Arial"/>
                <a:cs typeface="Arial"/>
              </a:rPr>
              <a:t>her capacity as </a:t>
            </a:r>
            <a:r>
              <a:rPr lang="en-US" sz="3000" dirty="0" smtClean="0">
                <a:solidFill>
                  <a:srgbClr val="FFFFFF"/>
                </a:solidFill>
                <a:latin typeface="Arial"/>
                <a:cs typeface="Arial"/>
              </a:rPr>
              <a:t>VP of </a:t>
            </a:r>
            <a:r>
              <a:rPr lang="en-US" sz="3000" dirty="0">
                <a:solidFill>
                  <a:srgbClr val="FFFFFF"/>
                </a:solidFill>
                <a:latin typeface="Arial"/>
                <a:cs typeface="Arial"/>
              </a:rPr>
              <a:t>the Commission, </a:t>
            </a:r>
            <a:r>
              <a:rPr lang="en-US" sz="3000" dirty="0" smtClean="0">
                <a:solidFill>
                  <a:srgbClr val="FFFFFF"/>
                </a:solidFill>
                <a:latin typeface="Arial"/>
                <a:cs typeface="Arial"/>
              </a:rPr>
              <a:t>for </a:t>
            </a:r>
            <a:r>
              <a:rPr lang="en-US" sz="3000" dirty="0">
                <a:solidFill>
                  <a:srgbClr val="FFFFFF"/>
                </a:solidFill>
                <a:latin typeface="Arial"/>
                <a:cs typeface="Arial"/>
              </a:rPr>
              <a:t>responsibilities incumbent on </a:t>
            </a:r>
            <a:r>
              <a:rPr lang="en-US" sz="3000" dirty="0" smtClean="0">
                <a:solidFill>
                  <a:srgbClr val="FFFFFF"/>
                </a:solidFill>
                <a:latin typeface="Arial"/>
                <a:cs typeface="Arial"/>
              </a:rPr>
              <a:t>the Commission </a:t>
            </a:r>
            <a:r>
              <a:rPr lang="en-US" sz="3000" dirty="0">
                <a:solidFill>
                  <a:srgbClr val="FFFFFF"/>
                </a:solidFill>
                <a:latin typeface="Arial"/>
                <a:cs typeface="Arial"/>
              </a:rPr>
              <a:t>in external relations and </a:t>
            </a:r>
            <a:r>
              <a:rPr lang="en-US" sz="3000" dirty="0" smtClean="0">
                <a:solidFill>
                  <a:srgbClr val="FFFFFF"/>
                </a:solidFill>
                <a:latin typeface="Arial"/>
                <a:cs typeface="Arial"/>
              </a:rPr>
              <a:t>for coordinating other </a:t>
            </a:r>
            <a:r>
              <a:rPr lang="en-US" sz="3000" dirty="0">
                <a:solidFill>
                  <a:srgbClr val="FFFFFF"/>
                </a:solidFill>
                <a:latin typeface="Arial"/>
                <a:cs typeface="Arial"/>
              </a:rPr>
              <a:t>aspects of the Union's external </a:t>
            </a:r>
            <a:r>
              <a:rPr lang="en-US" sz="3000" dirty="0" smtClean="0">
                <a:solidFill>
                  <a:srgbClr val="FFFFFF"/>
                </a:solidFill>
                <a:latin typeface="Arial"/>
                <a:cs typeface="Arial"/>
              </a:rPr>
              <a:t>action.</a:t>
            </a:r>
            <a:endParaRPr lang="en-US" sz="3000" dirty="0">
              <a:solidFill>
                <a:srgbClr val="FFFFFF"/>
              </a:solidFill>
              <a:latin typeface="Arial"/>
              <a:cs typeface="Arial"/>
            </a:endParaRPr>
          </a:p>
        </p:txBody>
      </p:sp>
    </p:spTree>
    <p:extLst>
      <p:ext uri="{BB962C8B-B14F-4D97-AF65-F5344CB8AC3E}">
        <p14:creationId xmlns:p14="http://schemas.microsoft.com/office/powerpoint/2010/main" val="29395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250611"/>
            <a:ext cx="8084478" cy="921558"/>
          </a:xfrm>
        </p:spPr>
        <p:txBody>
          <a:bodyPr>
            <a:noAutofit/>
          </a:bodyPr>
          <a:lstStyle/>
          <a:p>
            <a:r>
              <a:rPr lang="en-US" sz="5000" b="1" dirty="0" smtClean="0">
                <a:latin typeface="Arial"/>
                <a:cs typeface="Arial"/>
              </a:rPr>
              <a:t>Composition of the EEAS</a:t>
            </a:r>
            <a:endParaRPr lang="en-US" sz="5000" b="1" dirty="0">
              <a:latin typeface="Arial"/>
              <a:cs typeface="Arial"/>
            </a:endParaRPr>
          </a:p>
        </p:txBody>
      </p:sp>
      <p:sp>
        <p:nvSpPr>
          <p:cNvPr id="3" name="Content Placeholder 2"/>
          <p:cNvSpPr>
            <a:spLocks noGrp="1"/>
          </p:cNvSpPr>
          <p:nvPr>
            <p:ph idx="1"/>
          </p:nvPr>
        </p:nvSpPr>
        <p:spPr>
          <a:xfrm>
            <a:off x="349249" y="1333500"/>
            <a:ext cx="8445501" cy="5552876"/>
          </a:xfrm>
        </p:spPr>
        <p:txBody>
          <a:bodyPr>
            <a:noAutofit/>
          </a:bodyPr>
          <a:lstStyle/>
          <a:p>
            <a:pPr>
              <a:lnSpc>
                <a:spcPct val="100000"/>
              </a:lnSpc>
              <a:spcBef>
                <a:spcPts val="1200"/>
              </a:spcBef>
            </a:pPr>
            <a:r>
              <a:rPr lang="en-US" sz="3000" dirty="0" smtClean="0">
                <a:solidFill>
                  <a:srgbClr val="FFFFFF"/>
                </a:solidFill>
                <a:latin typeface="Arial"/>
                <a:cs typeface="Arial"/>
              </a:rPr>
              <a:t> The staff </a:t>
            </a:r>
            <a:r>
              <a:rPr lang="en-US" sz="3000" dirty="0">
                <a:solidFill>
                  <a:srgbClr val="FFFFFF"/>
                </a:solidFill>
                <a:latin typeface="Arial"/>
                <a:cs typeface="Arial"/>
              </a:rPr>
              <a:t>of the EEAS </a:t>
            </a:r>
            <a:r>
              <a:rPr lang="en-US" sz="3000" dirty="0" smtClean="0">
                <a:solidFill>
                  <a:srgbClr val="FFFFFF"/>
                </a:solidFill>
                <a:latin typeface="Arial"/>
                <a:cs typeface="Arial"/>
              </a:rPr>
              <a:t>comprises </a:t>
            </a:r>
            <a:r>
              <a:rPr lang="en-US" sz="3000" dirty="0">
                <a:solidFill>
                  <a:srgbClr val="FFFFFF"/>
                </a:solidFill>
                <a:latin typeface="Arial"/>
                <a:cs typeface="Arial"/>
              </a:rPr>
              <a:t>officials </a:t>
            </a:r>
            <a:r>
              <a:rPr lang="en-US" sz="3000" dirty="0" smtClean="0">
                <a:solidFill>
                  <a:srgbClr val="FFFFFF"/>
                </a:solidFill>
                <a:latin typeface="Arial"/>
                <a:cs typeface="Arial"/>
              </a:rPr>
              <a:t>of </a:t>
            </a:r>
            <a:r>
              <a:rPr lang="en-US" sz="3000" dirty="0">
                <a:solidFill>
                  <a:srgbClr val="FFFFFF"/>
                </a:solidFill>
                <a:latin typeface="Arial"/>
                <a:cs typeface="Arial"/>
              </a:rPr>
              <a:t>the </a:t>
            </a:r>
            <a:r>
              <a:rPr lang="en-US" sz="3000" dirty="0" smtClean="0">
                <a:solidFill>
                  <a:srgbClr val="FFFFFF"/>
                </a:solidFill>
                <a:latin typeface="Arial"/>
                <a:cs typeface="Arial"/>
              </a:rPr>
              <a:t>Commission &amp; Council Secretariat and </a:t>
            </a:r>
            <a:r>
              <a:rPr lang="en-US" sz="3000" dirty="0" err="1" smtClean="0">
                <a:solidFill>
                  <a:srgbClr val="FFFFFF"/>
                </a:solidFill>
                <a:cs typeface="Arial"/>
              </a:rPr>
              <a:t>MSs’</a:t>
            </a:r>
            <a:r>
              <a:rPr lang="en-US" sz="3000" dirty="0" smtClean="0">
                <a:solidFill>
                  <a:srgbClr val="FFFFFF"/>
                </a:solidFill>
                <a:cs typeface="Arial"/>
              </a:rPr>
              <a:t> diplomats </a:t>
            </a:r>
            <a:r>
              <a:rPr lang="en-US" sz="3000" dirty="0">
                <a:solidFill>
                  <a:srgbClr val="FFFFFF"/>
                </a:solidFill>
                <a:cs typeface="Arial"/>
              </a:rPr>
              <a:t>appointed </a:t>
            </a:r>
            <a:r>
              <a:rPr lang="en-US" sz="3000" dirty="0">
                <a:solidFill>
                  <a:srgbClr val="FFFFFF"/>
                </a:solidFill>
                <a:latin typeface="Arial"/>
                <a:cs typeface="Arial"/>
              </a:rPr>
              <a:t>as temporary </a:t>
            </a:r>
            <a:r>
              <a:rPr lang="en-US" sz="3000" dirty="0" smtClean="0">
                <a:solidFill>
                  <a:srgbClr val="FFFFFF"/>
                </a:solidFill>
                <a:latin typeface="Arial"/>
                <a:cs typeface="Arial"/>
              </a:rPr>
              <a:t>agents &amp; SNEs. </a:t>
            </a:r>
          </a:p>
          <a:p>
            <a:pPr>
              <a:lnSpc>
                <a:spcPct val="100000"/>
              </a:lnSpc>
              <a:spcBef>
                <a:spcPts val="1200"/>
              </a:spcBef>
            </a:pPr>
            <a:r>
              <a:rPr lang="en-US" sz="3000" dirty="0" smtClean="0">
                <a:solidFill>
                  <a:srgbClr val="FFFFFF"/>
                </a:solidFill>
                <a:latin typeface="Arial"/>
                <a:cs typeface="Arial"/>
              </a:rPr>
              <a:t> The </a:t>
            </a:r>
            <a:r>
              <a:rPr lang="en-US" sz="3000" dirty="0">
                <a:solidFill>
                  <a:srgbClr val="FFFFFF"/>
                </a:solidFill>
                <a:latin typeface="Arial"/>
                <a:cs typeface="Arial"/>
              </a:rPr>
              <a:t>EEAS staff </a:t>
            </a:r>
            <a:r>
              <a:rPr lang="en-US" sz="3000" dirty="0" smtClean="0">
                <a:solidFill>
                  <a:srgbClr val="FFFFFF"/>
                </a:solidFill>
                <a:latin typeface="Arial"/>
                <a:cs typeface="Arial"/>
              </a:rPr>
              <a:t>comprises </a:t>
            </a:r>
            <a:r>
              <a:rPr lang="en-US" sz="3000" dirty="0">
                <a:solidFill>
                  <a:srgbClr val="FFFFFF"/>
                </a:solidFill>
                <a:latin typeface="Arial"/>
                <a:cs typeface="Arial"/>
              </a:rPr>
              <a:t>a meaningful presence of nationals from all the </a:t>
            </a:r>
            <a:r>
              <a:rPr lang="en-US" sz="3000" dirty="0" err="1" smtClean="0">
                <a:solidFill>
                  <a:srgbClr val="FFFFFF"/>
                </a:solidFill>
                <a:latin typeface="Arial"/>
                <a:cs typeface="Arial"/>
              </a:rPr>
              <a:t>MSs</a:t>
            </a:r>
            <a:r>
              <a:rPr lang="en-US" sz="3000" dirty="0" err="1">
                <a:solidFill>
                  <a:srgbClr val="FFFFFF"/>
                </a:solidFill>
                <a:latin typeface="Arial"/>
                <a:cs typeface="Arial"/>
              </a:rPr>
              <a:t>.</a:t>
            </a:r>
            <a:r>
              <a:rPr lang="en-US" sz="3000" dirty="0">
                <a:solidFill>
                  <a:srgbClr val="FFFFFF"/>
                </a:solidFill>
                <a:latin typeface="Arial"/>
                <a:cs typeface="Arial"/>
              </a:rPr>
              <a:t> </a:t>
            </a:r>
            <a:r>
              <a:rPr lang="en-US" sz="3000" dirty="0" smtClean="0">
                <a:solidFill>
                  <a:srgbClr val="FFFFFF"/>
                </a:solidFill>
                <a:latin typeface="Arial"/>
                <a:cs typeface="Arial"/>
              </a:rPr>
              <a:t>[…] </a:t>
            </a:r>
          </a:p>
          <a:p>
            <a:pPr>
              <a:lnSpc>
                <a:spcPct val="100000"/>
              </a:lnSpc>
              <a:spcBef>
                <a:spcPts val="1200"/>
              </a:spcBef>
            </a:pPr>
            <a:r>
              <a:rPr lang="en-US" sz="3000" dirty="0" smtClean="0">
                <a:solidFill>
                  <a:srgbClr val="FFFFFF"/>
                </a:solidFill>
                <a:latin typeface="Arial"/>
                <a:cs typeface="Arial"/>
              </a:rPr>
              <a:t> The </a:t>
            </a:r>
            <a:r>
              <a:rPr lang="en-US" sz="3000" dirty="0">
                <a:solidFill>
                  <a:srgbClr val="FFFFFF"/>
                </a:solidFill>
                <a:latin typeface="Arial"/>
                <a:cs typeface="Arial"/>
              </a:rPr>
              <a:t>staff of the EEAS shall carry out their duties and conduct themselves solely with the interests of the </a:t>
            </a:r>
            <a:r>
              <a:rPr lang="en-US" sz="3000" dirty="0" smtClean="0">
                <a:solidFill>
                  <a:srgbClr val="FFFFFF"/>
                </a:solidFill>
                <a:latin typeface="Arial"/>
                <a:cs typeface="Arial"/>
              </a:rPr>
              <a:t>EU </a:t>
            </a:r>
            <a:r>
              <a:rPr lang="en-US" sz="3000" dirty="0">
                <a:solidFill>
                  <a:srgbClr val="FFFFFF"/>
                </a:solidFill>
                <a:latin typeface="Arial"/>
                <a:cs typeface="Arial"/>
              </a:rPr>
              <a:t>in </a:t>
            </a:r>
            <a:r>
              <a:rPr lang="en-US" sz="3000" dirty="0" smtClean="0">
                <a:solidFill>
                  <a:srgbClr val="FFFFFF"/>
                </a:solidFill>
                <a:latin typeface="Arial"/>
                <a:cs typeface="Arial"/>
              </a:rPr>
              <a:t>mind. </a:t>
            </a:r>
          </a:p>
          <a:p>
            <a:pPr>
              <a:lnSpc>
                <a:spcPct val="100000"/>
              </a:lnSpc>
              <a:spcBef>
                <a:spcPts val="1200"/>
              </a:spcBef>
            </a:pPr>
            <a:r>
              <a:rPr lang="en-US" sz="3000" b="1" dirty="0" smtClean="0">
                <a:solidFill>
                  <a:srgbClr val="FFFFFF"/>
                </a:solidFill>
                <a:latin typeface="Arial"/>
                <a:cs typeface="Arial"/>
              </a:rPr>
              <a:t> A step back or a step forward towards the creation of an </a:t>
            </a:r>
            <a:r>
              <a:rPr lang="en-US" sz="3000" b="1" i="1" dirty="0" smtClean="0">
                <a:solidFill>
                  <a:srgbClr val="FFFFFF"/>
                </a:solidFill>
                <a:latin typeface="Arial"/>
                <a:cs typeface="Arial"/>
              </a:rPr>
              <a:t>esprit de corps?</a:t>
            </a:r>
            <a:endParaRPr lang="en-US" sz="3000" b="1" dirty="0">
              <a:solidFill>
                <a:srgbClr val="FFFFFF"/>
              </a:solidFill>
              <a:latin typeface="Arial"/>
              <a:cs typeface="Arial"/>
            </a:endParaRPr>
          </a:p>
        </p:txBody>
      </p:sp>
    </p:spTree>
    <p:extLst>
      <p:ext uri="{BB962C8B-B14F-4D97-AF65-F5344CB8AC3E}">
        <p14:creationId xmlns:p14="http://schemas.microsoft.com/office/powerpoint/2010/main" val="229074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a:stCxn id="23" idx="0"/>
          </p:cNvCxnSpPr>
          <p:nvPr/>
        </p:nvCxnSpPr>
        <p:spPr>
          <a:xfrm flipV="1">
            <a:off x="2424664" y="4731666"/>
            <a:ext cx="33816" cy="820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9" idx="2"/>
          </p:cNvCxnSpPr>
          <p:nvPr/>
        </p:nvCxnSpPr>
        <p:spPr>
          <a:xfrm flipV="1">
            <a:off x="2767826" y="3325753"/>
            <a:ext cx="25254" cy="390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1" idx="1"/>
          </p:cNvCxnSpPr>
          <p:nvPr/>
        </p:nvCxnSpPr>
        <p:spPr>
          <a:xfrm flipH="1" flipV="1">
            <a:off x="4239014" y="4330512"/>
            <a:ext cx="1672124" cy="31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6" idx="1"/>
          </p:cNvCxnSpPr>
          <p:nvPr/>
        </p:nvCxnSpPr>
        <p:spPr>
          <a:xfrm flipH="1">
            <a:off x="3842393" y="1806545"/>
            <a:ext cx="6285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144493" y="520964"/>
            <a:ext cx="8768209" cy="6109172"/>
            <a:chOff x="144493" y="520964"/>
            <a:chExt cx="8768209" cy="6109172"/>
          </a:xfrm>
        </p:grpSpPr>
        <p:sp>
          <p:nvSpPr>
            <p:cNvPr id="7" name="TextBox 6"/>
            <p:cNvSpPr txBox="1"/>
            <p:nvPr/>
          </p:nvSpPr>
          <p:spPr>
            <a:xfrm>
              <a:off x="5356875" y="1221010"/>
              <a:ext cx="2035166" cy="4154983"/>
            </a:xfrm>
            <a:prstGeom prst="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EEAS </a:t>
              </a:r>
              <a:endParaRPr lang="en-US" sz="2400" dirty="0"/>
            </a:p>
          </p:txBody>
        </p:sp>
        <p:sp>
          <p:nvSpPr>
            <p:cNvPr id="4" name="TextBox 3"/>
            <p:cNvSpPr txBox="1"/>
            <p:nvPr/>
          </p:nvSpPr>
          <p:spPr>
            <a:xfrm>
              <a:off x="2282133" y="520965"/>
              <a:ext cx="227938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Commission</a:t>
              </a:r>
              <a:endParaRPr lang="en-US" sz="2400" dirty="0"/>
            </a:p>
          </p:txBody>
        </p:sp>
        <p:sp>
          <p:nvSpPr>
            <p:cNvPr id="5" name="TextBox 4"/>
            <p:cNvSpPr txBox="1"/>
            <p:nvPr/>
          </p:nvSpPr>
          <p:spPr>
            <a:xfrm>
              <a:off x="5356875" y="520964"/>
              <a:ext cx="290848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European Council </a:t>
              </a:r>
              <a:endParaRPr lang="en-US" sz="2400" dirty="0"/>
            </a:p>
          </p:txBody>
        </p:sp>
        <p:sp>
          <p:nvSpPr>
            <p:cNvPr id="6" name="TextBox 5"/>
            <p:cNvSpPr txBox="1"/>
            <p:nvPr/>
          </p:nvSpPr>
          <p:spPr>
            <a:xfrm>
              <a:off x="4470902" y="1391046"/>
              <a:ext cx="2708567"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HR/VP for foreign and security policy </a:t>
              </a:r>
              <a:endParaRPr lang="en-US" sz="2400" dirty="0"/>
            </a:p>
          </p:txBody>
        </p:sp>
        <p:sp>
          <p:nvSpPr>
            <p:cNvPr id="8" name="TextBox 7"/>
            <p:cNvSpPr txBox="1"/>
            <p:nvPr/>
          </p:nvSpPr>
          <p:spPr>
            <a:xfrm>
              <a:off x="5825186" y="2444739"/>
              <a:ext cx="2761959"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Foreign Affairs Council</a:t>
              </a:r>
            </a:p>
            <a:p>
              <a:pPr algn="ctr"/>
              <a:r>
                <a:rPr lang="en-US" dirty="0"/>
                <a:t>Chair: </a:t>
              </a:r>
              <a:r>
                <a:rPr lang="en-US" dirty="0" smtClean="0"/>
                <a:t>HR/VP</a:t>
              </a:r>
              <a:endParaRPr lang="en-US" dirty="0"/>
            </a:p>
          </p:txBody>
        </p:sp>
        <p:sp>
          <p:nvSpPr>
            <p:cNvPr id="9" name="TextBox 8"/>
            <p:cNvSpPr txBox="1"/>
            <p:nvPr/>
          </p:nvSpPr>
          <p:spPr>
            <a:xfrm>
              <a:off x="1455076" y="2248535"/>
              <a:ext cx="267600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General Affairs Council</a:t>
              </a:r>
              <a:endParaRPr lang="en-US" dirty="0" smtClean="0"/>
            </a:p>
            <a:p>
              <a:pPr algn="ctr"/>
              <a:r>
                <a:rPr lang="en-US" sz="1600" dirty="0" smtClean="0"/>
                <a:t>Chair: Rotating Presidency </a:t>
              </a:r>
              <a:endParaRPr lang="en-US" sz="1600" dirty="0"/>
            </a:p>
          </p:txBody>
        </p:sp>
        <p:sp>
          <p:nvSpPr>
            <p:cNvPr id="10" name="TextBox 9"/>
            <p:cNvSpPr txBox="1"/>
            <p:nvPr/>
          </p:nvSpPr>
          <p:spPr>
            <a:xfrm>
              <a:off x="1715407" y="3716003"/>
              <a:ext cx="2523607"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COREPER</a:t>
              </a:r>
            </a:p>
            <a:p>
              <a:pPr algn="ctr"/>
              <a:r>
                <a:rPr lang="en-US" dirty="0"/>
                <a:t>Chair: Rotating Presidency </a:t>
              </a:r>
            </a:p>
          </p:txBody>
        </p:sp>
        <p:sp>
          <p:nvSpPr>
            <p:cNvPr id="11" name="TextBox 10"/>
            <p:cNvSpPr txBox="1"/>
            <p:nvPr/>
          </p:nvSpPr>
          <p:spPr>
            <a:xfrm>
              <a:off x="5911138" y="3993002"/>
              <a:ext cx="2676007"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COPS/CSP</a:t>
              </a:r>
            </a:p>
            <a:p>
              <a:pPr algn="ctr"/>
              <a:r>
                <a:rPr lang="en-US" dirty="0" smtClean="0"/>
                <a:t>Chair EEAS</a:t>
              </a:r>
              <a:endParaRPr lang="en-US" dirty="0"/>
            </a:p>
          </p:txBody>
        </p:sp>
        <p:sp>
          <p:nvSpPr>
            <p:cNvPr id="12" name="Rectangle 11"/>
            <p:cNvSpPr/>
            <p:nvPr/>
          </p:nvSpPr>
          <p:spPr>
            <a:xfrm>
              <a:off x="144493" y="5530060"/>
              <a:ext cx="1418514"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t>WG</a:t>
              </a:r>
            </a:p>
            <a:p>
              <a:pPr algn="ctr"/>
              <a:r>
                <a:rPr lang="en-US" dirty="0" smtClean="0"/>
                <a:t>Trade</a:t>
              </a:r>
            </a:p>
            <a:p>
              <a:pPr algn="ctr"/>
              <a:r>
                <a:rPr lang="en-US" sz="1400" dirty="0" smtClean="0"/>
                <a:t>Chair: Presidency</a:t>
              </a:r>
              <a:endParaRPr lang="en-US" sz="1400" dirty="0"/>
            </a:p>
          </p:txBody>
        </p:sp>
        <p:sp>
          <p:nvSpPr>
            <p:cNvPr id="14" name="Rectangle 13"/>
            <p:cNvSpPr/>
            <p:nvPr/>
          </p:nvSpPr>
          <p:spPr>
            <a:xfrm>
              <a:off x="5185736" y="5745504"/>
              <a:ext cx="1142573" cy="8617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dirty="0" smtClean="0"/>
                <a:t>WG </a:t>
              </a:r>
            </a:p>
            <a:p>
              <a:pPr algn="ctr"/>
              <a:r>
                <a:rPr lang="en-US" dirty="0" smtClean="0"/>
                <a:t>CFSP</a:t>
              </a:r>
            </a:p>
            <a:p>
              <a:pPr algn="ctr"/>
              <a:r>
                <a:rPr lang="en-US" sz="1400" dirty="0" smtClean="0"/>
                <a:t>Chair EEAS</a:t>
              </a:r>
              <a:endParaRPr lang="en-US" sz="1400" dirty="0"/>
            </a:p>
          </p:txBody>
        </p:sp>
        <p:sp>
          <p:nvSpPr>
            <p:cNvPr id="19" name="Rectangle 18"/>
            <p:cNvSpPr/>
            <p:nvPr/>
          </p:nvSpPr>
          <p:spPr>
            <a:xfrm>
              <a:off x="144493" y="2603624"/>
              <a:ext cx="95473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t>COM</a:t>
              </a:r>
            </a:p>
            <a:p>
              <a:pPr algn="ctr"/>
              <a:r>
                <a:rPr lang="en-US" dirty="0" smtClean="0"/>
                <a:t>DGs</a:t>
              </a:r>
              <a:endParaRPr lang="en-US" dirty="0"/>
            </a:p>
          </p:txBody>
        </p:sp>
        <p:sp>
          <p:nvSpPr>
            <p:cNvPr id="20" name="Rectangle 19"/>
            <p:cNvSpPr/>
            <p:nvPr/>
          </p:nvSpPr>
          <p:spPr>
            <a:xfrm>
              <a:off x="144493" y="3818344"/>
              <a:ext cx="112544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t>Other Councils</a:t>
              </a:r>
              <a:endParaRPr lang="en-US" dirty="0"/>
            </a:p>
          </p:txBody>
        </p:sp>
        <p:sp>
          <p:nvSpPr>
            <p:cNvPr id="21" name="Rectangle 20"/>
            <p:cNvSpPr/>
            <p:nvPr/>
          </p:nvSpPr>
          <p:spPr>
            <a:xfrm>
              <a:off x="6480709" y="5767663"/>
              <a:ext cx="1142573" cy="8617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dirty="0" smtClean="0"/>
                <a:t>WG </a:t>
              </a:r>
            </a:p>
            <a:p>
              <a:pPr algn="ctr"/>
              <a:r>
                <a:rPr lang="en-US" dirty="0" smtClean="0"/>
                <a:t>CFSP</a:t>
              </a:r>
            </a:p>
            <a:p>
              <a:pPr algn="ctr"/>
              <a:r>
                <a:rPr lang="en-US" sz="1400" dirty="0" smtClean="0"/>
                <a:t>Chair EEAS</a:t>
              </a:r>
              <a:endParaRPr lang="en-US" sz="1400" dirty="0"/>
            </a:p>
          </p:txBody>
        </p:sp>
        <p:sp>
          <p:nvSpPr>
            <p:cNvPr id="22" name="Rectangle 21"/>
            <p:cNvSpPr/>
            <p:nvPr/>
          </p:nvSpPr>
          <p:spPr>
            <a:xfrm>
              <a:off x="7770129" y="5768362"/>
              <a:ext cx="1142573" cy="8617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dirty="0" smtClean="0"/>
                <a:t>WG </a:t>
              </a:r>
            </a:p>
            <a:p>
              <a:pPr algn="ctr"/>
              <a:r>
                <a:rPr lang="en-US" dirty="0" smtClean="0"/>
                <a:t>CSDP</a:t>
              </a:r>
            </a:p>
            <a:p>
              <a:pPr algn="ctr"/>
              <a:r>
                <a:rPr lang="en-US" sz="1400" dirty="0" smtClean="0"/>
                <a:t>Chair EEAS</a:t>
              </a:r>
              <a:endParaRPr lang="en-US" sz="1400" dirty="0"/>
            </a:p>
          </p:txBody>
        </p:sp>
        <p:sp>
          <p:nvSpPr>
            <p:cNvPr id="23" name="Rectangle 22"/>
            <p:cNvSpPr/>
            <p:nvPr/>
          </p:nvSpPr>
          <p:spPr>
            <a:xfrm>
              <a:off x="1715407" y="5552219"/>
              <a:ext cx="1418514"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t>WG</a:t>
              </a:r>
            </a:p>
            <a:p>
              <a:pPr algn="ctr"/>
              <a:r>
                <a:rPr lang="en-US" dirty="0" smtClean="0"/>
                <a:t>DEV</a:t>
              </a:r>
            </a:p>
            <a:p>
              <a:pPr algn="ctr"/>
              <a:r>
                <a:rPr lang="en-US" sz="1400" dirty="0" smtClean="0"/>
                <a:t>Chair: Presidency</a:t>
              </a:r>
              <a:endParaRPr lang="en-US" sz="1400" dirty="0"/>
            </a:p>
          </p:txBody>
        </p:sp>
        <p:sp>
          <p:nvSpPr>
            <p:cNvPr id="24" name="Rectangle 23"/>
            <p:cNvSpPr/>
            <p:nvPr/>
          </p:nvSpPr>
          <p:spPr>
            <a:xfrm>
              <a:off x="3421826" y="5536637"/>
              <a:ext cx="1418514"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dirty="0" smtClean="0"/>
                <a:t>WG</a:t>
              </a:r>
            </a:p>
            <a:p>
              <a:pPr algn="ctr"/>
              <a:r>
                <a:rPr lang="en-US" dirty="0" smtClean="0"/>
                <a:t>Horizontal</a:t>
              </a:r>
            </a:p>
            <a:p>
              <a:pPr algn="ctr"/>
              <a:r>
                <a:rPr lang="en-US" sz="1400" dirty="0" smtClean="0"/>
                <a:t>Chair: Presidency</a:t>
              </a:r>
              <a:endParaRPr lang="en-US" sz="1400" dirty="0"/>
            </a:p>
          </p:txBody>
        </p:sp>
        <p:cxnSp>
          <p:nvCxnSpPr>
            <p:cNvPr id="26" name="Straight Arrow Connector 25"/>
            <p:cNvCxnSpPr/>
            <p:nvPr/>
          </p:nvCxnSpPr>
          <p:spPr>
            <a:xfrm flipV="1">
              <a:off x="2282133" y="982630"/>
              <a:ext cx="990414" cy="1239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1269941" y="4082679"/>
              <a:ext cx="44546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9" idx="3"/>
            </p:cNvCxnSpPr>
            <p:nvPr/>
          </p:nvCxnSpPr>
          <p:spPr>
            <a:xfrm>
              <a:off x="1099224" y="2926790"/>
              <a:ext cx="355852" cy="36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2" idx="0"/>
            </p:cNvCxnSpPr>
            <p:nvPr/>
          </p:nvCxnSpPr>
          <p:spPr>
            <a:xfrm flipV="1">
              <a:off x="853750" y="4731666"/>
              <a:ext cx="1132572" cy="798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4" idx="0"/>
            </p:cNvCxnSpPr>
            <p:nvPr/>
          </p:nvCxnSpPr>
          <p:spPr>
            <a:xfrm flipH="1" flipV="1">
              <a:off x="3272547" y="4731666"/>
              <a:ext cx="858536" cy="804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7726836" y="982630"/>
              <a:ext cx="0" cy="1462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flipV="1">
              <a:off x="7179469" y="1725693"/>
              <a:ext cx="54736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2" idx="0"/>
            </p:cNvCxnSpPr>
            <p:nvPr/>
          </p:nvCxnSpPr>
          <p:spPr>
            <a:xfrm flipH="1" flipV="1">
              <a:off x="7623282" y="4731666"/>
              <a:ext cx="718134" cy="1036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138060" y="4731666"/>
              <a:ext cx="634972" cy="1013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1" idx="0"/>
            </p:cNvCxnSpPr>
            <p:nvPr/>
          </p:nvCxnSpPr>
          <p:spPr>
            <a:xfrm flipH="1" flipV="1">
              <a:off x="7049814" y="4731666"/>
              <a:ext cx="2182" cy="1035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3842393" y="982630"/>
              <a:ext cx="0" cy="823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78404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r>
              <a:rPr lang="en-GB" sz="3000" i="1" dirty="0" smtClean="0">
                <a:solidFill>
                  <a:srgbClr val="FFFFFF"/>
                </a:solidFill>
                <a:cs typeface="Arial"/>
              </a:rPr>
              <a:t>Define/Unpack the idea of EU </a:t>
            </a:r>
            <a:r>
              <a:rPr lang="en-GB" sz="3000" i="1" dirty="0">
                <a:solidFill>
                  <a:srgbClr val="FFFFFF"/>
                </a:solidFill>
                <a:cs typeface="Arial"/>
              </a:rPr>
              <a:t>FP as “Single in a name, dual in policy-making; multiple in nature” </a:t>
            </a:r>
            <a:endParaRPr lang="en-GB" sz="3000" i="1" dirty="0" smtClean="0">
              <a:solidFill>
                <a:srgbClr val="FFFFFF"/>
              </a:solidFill>
              <a:cs typeface="Arial"/>
            </a:endParaRPr>
          </a:p>
          <a:p>
            <a:pPr marL="45720" indent="0" algn="ctr">
              <a:buNone/>
            </a:pPr>
            <a:r>
              <a:rPr lang="en-GB" sz="3000" i="1" dirty="0" smtClean="0">
                <a:solidFill>
                  <a:srgbClr val="FFFFFF"/>
                </a:solidFill>
                <a:cs typeface="Arial"/>
              </a:rPr>
              <a:t>(</a:t>
            </a:r>
            <a:r>
              <a:rPr lang="en-GB" sz="3000" i="1" dirty="0" err="1">
                <a:solidFill>
                  <a:srgbClr val="FFFFFF"/>
                </a:solidFill>
                <a:cs typeface="Arial"/>
              </a:rPr>
              <a:t>Keukeleire</a:t>
            </a:r>
            <a:r>
              <a:rPr lang="en-GB" sz="3000" i="1" dirty="0">
                <a:solidFill>
                  <a:srgbClr val="FFFFFF"/>
                </a:solidFill>
                <a:cs typeface="Arial"/>
              </a:rPr>
              <a:t> and </a:t>
            </a:r>
            <a:r>
              <a:rPr lang="en-GB" sz="3000" i="1" dirty="0" err="1">
                <a:solidFill>
                  <a:srgbClr val="FFFFFF"/>
                </a:solidFill>
                <a:cs typeface="Arial"/>
              </a:rPr>
              <a:t>Delreux</a:t>
            </a:r>
            <a:r>
              <a:rPr lang="en-GB" sz="3000" i="1" dirty="0">
                <a:solidFill>
                  <a:srgbClr val="FFFFFF"/>
                </a:solidFill>
                <a:cs typeface="Arial"/>
              </a:rPr>
              <a:t>, 2014: 61)</a:t>
            </a:r>
            <a:endParaRPr lang="en-US" sz="3000" i="1" dirty="0"/>
          </a:p>
        </p:txBody>
      </p:sp>
      <p:sp>
        <p:nvSpPr>
          <p:cNvPr id="4" name="Title 1"/>
          <p:cNvSpPr>
            <a:spLocks noGrp="1"/>
          </p:cNvSpPr>
          <p:nvPr>
            <p:ph type="title"/>
          </p:nvPr>
        </p:nvSpPr>
        <p:spPr>
          <a:xfrm>
            <a:off x="553565" y="242306"/>
            <a:ext cx="7676035" cy="1154097"/>
          </a:xfrm>
        </p:spPr>
        <p:txBody>
          <a:bodyPr>
            <a:normAutofit fontScale="90000"/>
          </a:bodyPr>
          <a:lstStyle/>
          <a:p>
            <a:r>
              <a:rPr lang="en-US" sz="6000" b="1" dirty="0" smtClean="0"/>
              <a:t>Syndicate discussion</a:t>
            </a:r>
            <a:endParaRPr lang="en-US" sz="6000" b="1" dirty="0"/>
          </a:p>
        </p:txBody>
      </p:sp>
    </p:spTree>
    <p:extLst>
      <p:ext uri="{BB962C8B-B14F-4D97-AF65-F5344CB8AC3E}">
        <p14:creationId xmlns:p14="http://schemas.microsoft.com/office/powerpoint/2010/main" val="2680820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13"/>
            <a:ext cx="8950502" cy="1143000"/>
          </a:xfrm>
        </p:spPr>
        <p:txBody>
          <a:bodyPr>
            <a:noAutofit/>
          </a:bodyPr>
          <a:lstStyle/>
          <a:p>
            <a:r>
              <a:rPr lang="en-US" sz="5500" b="1" dirty="0" smtClean="0"/>
              <a:t>Additional complications</a:t>
            </a:r>
            <a:endParaRPr lang="en-US" sz="5500" b="1" dirty="0"/>
          </a:p>
        </p:txBody>
      </p:sp>
      <p:sp>
        <p:nvSpPr>
          <p:cNvPr id="3" name="Content Placeholder 2"/>
          <p:cNvSpPr>
            <a:spLocks noGrp="1"/>
          </p:cNvSpPr>
          <p:nvPr>
            <p:ph idx="1"/>
          </p:nvPr>
        </p:nvSpPr>
        <p:spPr>
          <a:xfrm>
            <a:off x="436611" y="1460582"/>
            <a:ext cx="8255896" cy="5397418"/>
          </a:xfrm>
        </p:spPr>
        <p:txBody>
          <a:bodyPr>
            <a:normAutofit/>
          </a:bodyPr>
          <a:lstStyle/>
          <a:p>
            <a:pPr>
              <a:spcBef>
                <a:spcPts val="1920"/>
              </a:spcBef>
            </a:pPr>
            <a:r>
              <a:rPr lang="en-US" sz="3000" dirty="0" smtClean="0">
                <a:solidFill>
                  <a:srgbClr val="FFFFFF"/>
                </a:solidFill>
              </a:rPr>
              <a:t>Agreements can have several legal bases (e.g. trade and environment); </a:t>
            </a:r>
          </a:p>
          <a:p>
            <a:pPr>
              <a:spcBef>
                <a:spcPts val="1920"/>
              </a:spcBef>
            </a:pPr>
            <a:r>
              <a:rPr lang="en-US" sz="3000" dirty="0" smtClean="0">
                <a:solidFill>
                  <a:srgbClr val="FFFFFF"/>
                </a:solidFill>
              </a:rPr>
              <a:t>Most agreements are “mixed agreements”: agreements also subject to national ratification processes. </a:t>
            </a:r>
          </a:p>
          <a:p>
            <a:pPr>
              <a:spcBef>
                <a:spcPts val="1920"/>
              </a:spcBef>
            </a:pPr>
            <a:r>
              <a:rPr lang="en-US" sz="3000" dirty="0" smtClean="0">
                <a:solidFill>
                  <a:srgbClr val="FFFFFF"/>
                </a:solidFill>
              </a:rPr>
              <a:t>Dual representation: who represents the EU in international fora? </a:t>
            </a:r>
          </a:p>
          <a:p>
            <a:pPr>
              <a:spcBef>
                <a:spcPts val="1920"/>
              </a:spcBef>
            </a:pPr>
            <a:r>
              <a:rPr lang="en-US" sz="3000" dirty="0" smtClean="0">
                <a:solidFill>
                  <a:srgbClr val="FFFFFF"/>
                </a:solidFill>
              </a:rPr>
              <a:t>For former ‘first pillar’ competences, the Commission and the MS’ representative holding the rotating presidency. </a:t>
            </a:r>
            <a:endParaRPr lang="en-US" sz="3000" dirty="0">
              <a:solidFill>
                <a:srgbClr val="FFFFFF"/>
              </a:solidFill>
            </a:endParaRPr>
          </a:p>
        </p:txBody>
      </p:sp>
    </p:spTree>
    <p:extLst>
      <p:ext uri="{BB962C8B-B14F-4D97-AF65-F5344CB8AC3E}">
        <p14:creationId xmlns:p14="http://schemas.microsoft.com/office/powerpoint/2010/main" val="7690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689" y="0"/>
            <a:ext cx="8120171" cy="1143000"/>
          </a:xfrm>
        </p:spPr>
        <p:txBody>
          <a:bodyPr/>
          <a:lstStyle/>
          <a:p>
            <a:pPr algn="ctr"/>
            <a:r>
              <a:rPr lang="en-US" sz="6000" b="1" dirty="0" smtClean="0"/>
              <a:t>Consistency</a:t>
            </a:r>
            <a:endParaRPr lang="en-US" sz="6000" b="1" dirty="0"/>
          </a:p>
        </p:txBody>
      </p:sp>
      <p:sp>
        <p:nvSpPr>
          <p:cNvPr id="7" name="Content Placeholder 6"/>
          <p:cNvSpPr>
            <a:spLocks noGrp="1"/>
          </p:cNvSpPr>
          <p:nvPr>
            <p:ph idx="1"/>
          </p:nvPr>
        </p:nvSpPr>
        <p:spPr>
          <a:xfrm>
            <a:off x="297689" y="1201894"/>
            <a:ext cx="8513892" cy="5656105"/>
          </a:xfrm>
        </p:spPr>
        <p:txBody>
          <a:bodyPr>
            <a:noAutofit/>
          </a:bodyPr>
          <a:lstStyle/>
          <a:p>
            <a:pPr>
              <a:spcBef>
                <a:spcPts val="1896"/>
              </a:spcBef>
            </a:pPr>
            <a:r>
              <a:rPr lang="en-US" sz="2900" b="1" dirty="0" smtClean="0">
                <a:solidFill>
                  <a:srgbClr val="FFFFFF"/>
                </a:solidFill>
              </a:rPr>
              <a:t> Horizontal inconsistency </a:t>
            </a:r>
            <a:r>
              <a:rPr lang="en-US" sz="2900" dirty="0" smtClean="0">
                <a:solidFill>
                  <a:srgbClr val="FFFFFF"/>
                </a:solidFill>
              </a:rPr>
              <a:t>– lack of consistency between policies formulated across the EU’s policy making machinery (e.g. energy policy and HR); </a:t>
            </a:r>
          </a:p>
          <a:p>
            <a:pPr>
              <a:spcBef>
                <a:spcPts val="1896"/>
              </a:spcBef>
            </a:pPr>
            <a:r>
              <a:rPr lang="en-US" sz="2900" b="1" dirty="0" smtClean="0">
                <a:solidFill>
                  <a:srgbClr val="FFFFFF"/>
                </a:solidFill>
              </a:rPr>
              <a:t> Institutional inconsistency </a:t>
            </a:r>
            <a:r>
              <a:rPr lang="en-US" sz="2900" dirty="0" smtClean="0">
                <a:solidFill>
                  <a:srgbClr val="FFFFFF"/>
                </a:solidFill>
              </a:rPr>
              <a:t>–among different sites of elaboration of external policy (e.g. EEAS and the Commission); </a:t>
            </a:r>
          </a:p>
          <a:p>
            <a:pPr>
              <a:spcBef>
                <a:spcPts val="1896"/>
              </a:spcBef>
            </a:pPr>
            <a:r>
              <a:rPr lang="en-US" sz="2900" b="1" dirty="0" smtClean="0">
                <a:solidFill>
                  <a:srgbClr val="FFFFFF"/>
                </a:solidFill>
              </a:rPr>
              <a:t> Vertical Inconsistency </a:t>
            </a:r>
            <a:r>
              <a:rPr lang="en-US" sz="2900" dirty="0" smtClean="0">
                <a:solidFill>
                  <a:srgbClr val="FFFFFF"/>
                </a:solidFill>
              </a:rPr>
              <a:t>– between policies agreed at the EU level and pursued by the </a:t>
            </a:r>
            <a:r>
              <a:rPr lang="en-US" sz="2900" dirty="0" err="1" smtClean="0">
                <a:solidFill>
                  <a:srgbClr val="FFFFFF"/>
                </a:solidFill>
              </a:rPr>
              <a:t>MSs.</a:t>
            </a:r>
            <a:r>
              <a:rPr lang="en-US" sz="2900" dirty="0" smtClean="0">
                <a:solidFill>
                  <a:srgbClr val="FFFFFF"/>
                </a:solidFill>
              </a:rPr>
              <a:t> </a:t>
            </a:r>
          </a:p>
          <a:p>
            <a:pPr>
              <a:spcBef>
                <a:spcPts val="1896"/>
              </a:spcBef>
            </a:pPr>
            <a:r>
              <a:rPr lang="en-US" sz="2900" b="1" dirty="0" smtClean="0">
                <a:solidFill>
                  <a:srgbClr val="FFFFFF"/>
                </a:solidFill>
              </a:rPr>
              <a:t> Interstate inconsistency </a:t>
            </a:r>
            <a:r>
              <a:rPr lang="en-US" sz="2900" dirty="0" smtClean="0">
                <a:solidFill>
                  <a:srgbClr val="FFFFFF"/>
                </a:solidFill>
              </a:rPr>
              <a:t>– among the </a:t>
            </a:r>
            <a:r>
              <a:rPr lang="en-US" sz="2900" dirty="0" err="1" smtClean="0">
                <a:solidFill>
                  <a:srgbClr val="FFFFFF"/>
                </a:solidFill>
              </a:rPr>
              <a:t>MSs’</a:t>
            </a:r>
            <a:r>
              <a:rPr lang="en-US" sz="2900" dirty="0" smtClean="0">
                <a:solidFill>
                  <a:srgbClr val="FFFFFF"/>
                </a:solidFill>
              </a:rPr>
              <a:t> national foreign policies. </a:t>
            </a:r>
            <a:endParaRPr lang="en-US" sz="2900" dirty="0">
              <a:solidFill>
                <a:srgbClr val="FFFFFF"/>
              </a:solidFill>
            </a:endParaRPr>
          </a:p>
        </p:txBody>
      </p:sp>
    </p:spTree>
    <p:extLst>
      <p:ext uri="{BB962C8B-B14F-4D97-AF65-F5344CB8AC3E}">
        <p14:creationId xmlns:p14="http://schemas.microsoft.com/office/powerpoint/2010/main" val="20276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65" y="242306"/>
            <a:ext cx="7676035" cy="1154097"/>
          </a:xfrm>
        </p:spPr>
        <p:txBody>
          <a:bodyPr>
            <a:normAutofit fontScale="90000"/>
          </a:bodyPr>
          <a:lstStyle/>
          <a:p>
            <a:r>
              <a:rPr lang="en-US" sz="6000" b="1" dirty="0" smtClean="0"/>
              <a:t>Syndicate discussion</a:t>
            </a:r>
            <a:endParaRPr lang="en-US" sz="6000" b="1" dirty="0"/>
          </a:p>
        </p:txBody>
      </p:sp>
      <p:sp>
        <p:nvSpPr>
          <p:cNvPr id="3" name="Content Placeholder 2"/>
          <p:cNvSpPr>
            <a:spLocks noGrp="1"/>
          </p:cNvSpPr>
          <p:nvPr>
            <p:ph idx="1"/>
          </p:nvPr>
        </p:nvSpPr>
        <p:spPr>
          <a:xfrm>
            <a:off x="914400" y="2230377"/>
            <a:ext cx="7315200" cy="4078984"/>
          </a:xfrm>
        </p:spPr>
        <p:txBody>
          <a:bodyPr/>
          <a:lstStyle/>
          <a:p>
            <a:endParaRPr lang="en-US" dirty="0"/>
          </a:p>
          <a:p>
            <a:endParaRPr lang="en-US" dirty="0"/>
          </a:p>
          <a:p>
            <a:pPr marL="45720" indent="0" algn="ctr">
              <a:buNone/>
            </a:pPr>
            <a:r>
              <a:rPr lang="en-US" sz="3000" i="1" dirty="0" smtClean="0"/>
              <a:t>Has </a:t>
            </a:r>
            <a:r>
              <a:rPr lang="en-US" sz="3000" i="1" dirty="0"/>
              <a:t>European foreign policy been a success or a failure so far? </a:t>
            </a:r>
          </a:p>
        </p:txBody>
      </p:sp>
    </p:spTree>
    <p:extLst>
      <p:ext uri="{BB962C8B-B14F-4D97-AF65-F5344CB8AC3E}">
        <p14:creationId xmlns:p14="http://schemas.microsoft.com/office/powerpoint/2010/main" val="1394981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413"/>
          </a:xfrm>
        </p:spPr>
        <p:txBody>
          <a:bodyPr/>
          <a:lstStyle/>
          <a:p>
            <a:pPr algn="ctr">
              <a:defRPr/>
            </a:pPr>
            <a:r>
              <a:rPr lang="en-US" sz="6000" dirty="0" smtClean="0">
                <a:latin typeface="Arial Black"/>
                <a:cs typeface="Arial Black"/>
              </a:rPr>
              <a:t>Let’s warm up!</a:t>
            </a:r>
            <a:endParaRPr lang="en-US" sz="6000" dirty="0">
              <a:latin typeface="Arial Black"/>
              <a:cs typeface="Arial Black"/>
            </a:endParaRPr>
          </a:p>
        </p:txBody>
      </p:sp>
      <p:pic>
        <p:nvPicPr>
          <p:cNvPr id="7" name="Content Placeholder 6"/>
          <p:cNvPicPr>
            <a:picLocks noGrp="1" noChangeAspect="1"/>
          </p:cNvPicPr>
          <p:nvPr>
            <p:ph sz="half" idx="4294967295"/>
          </p:nvPr>
        </p:nvPicPr>
        <p:blipFill>
          <a:blip r:embed="rId3"/>
          <a:srcRect t="15706" b="15706"/>
          <a:stretch>
            <a:fillRect/>
          </a:stretch>
        </p:blipFill>
        <p:spPr>
          <a:xfrm>
            <a:off x="323850" y="1341438"/>
            <a:ext cx="2376488" cy="1295400"/>
          </a:xfrm>
          <a:prstGeom prst="rect">
            <a:avLst/>
          </a:prstGeom>
        </p:spPr>
      </p:pic>
      <p:pic>
        <p:nvPicPr>
          <p:cNvPr id="9" name="Content Placeholder 8"/>
          <p:cNvPicPr>
            <a:picLocks noGrp="1" noChangeAspect="1"/>
          </p:cNvPicPr>
          <p:nvPr>
            <p:ph sz="half" idx="4294967295"/>
          </p:nvPr>
        </p:nvPicPr>
        <p:blipFill>
          <a:blip r:embed="rId4"/>
          <a:srcRect l="6355" r="6355"/>
          <a:stretch>
            <a:fillRect/>
          </a:stretch>
        </p:blipFill>
        <p:spPr>
          <a:xfrm>
            <a:off x="5508625" y="1268413"/>
            <a:ext cx="2808288" cy="122396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387975"/>
            <a:ext cx="190817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27538" y="5270500"/>
            <a:ext cx="2520950"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0825" y="2997200"/>
            <a:ext cx="16573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24075" y="5345113"/>
            <a:ext cx="1871663" cy="151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59563" y="5254625"/>
            <a:ext cx="2484437"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10"/>
          <a:stretch>
            <a:fillRect/>
          </a:stretch>
        </p:blipFill>
        <p:spPr>
          <a:xfrm>
            <a:off x="1944626" y="2996952"/>
            <a:ext cx="2482912" cy="2133848"/>
          </a:xfrm>
          <a:prstGeom prst="rect">
            <a:avLst/>
          </a:prstGeom>
        </p:spPr>
      </p:pic>
      <p:pic>
        <p:nvPicPr>
          <p:cNvPr id="13" name="Picture 12"/>
          <p:cNvPicPr>
            <a:picLocks noChangeAspect="1"/>
          </p:cNvPicPr>
          <p:nvPr/>
        </p:nvPicPr>
        <p:blipFill>
          <a:blip r:embed="rId11"/>
          <a:stretch>
            <a:fillRect/>
          </a:stretch>
        </p:blipFill>
        <p:spPr>
          <a:xfrm>
            <a:off x="5407161" y="3164788"/>
            <a:ext cx="2570203" cy="1757990"/>
          </a:xfrm>
          <a:prstGeom prst="rect">
            <a:avLst/>
          </a:prstGeom>
        </p:spPr>
      </p:pic>
      <p:sp>
        <p:nvSpPr>
          <p:cNvPr id="20" name="TextBox 19"/>
          <p:cNvSpPr txBox="1"/>
          <p:nvPr/>
        </p:nvSpPr>
        <p:spPr>
          <a:xfrm>
            <a:off x="4842508" y="2676009"/>
            <a:ext cx="4211960" cy="2246769"/>
          </a:xfrm>
          <a:prstGeom prst="rect">
            <a:avLst/>
          </a:prstGeom>
          <a:solidFill>
            <a:srgbClr val="0000FF"/>
          </a:solidFill>
          <a:scene3d>
            <a:camera prst="isometricOffAxis1Right"/>
            <a:lightRig rig="threePt" dir="t"/>
          </a:scene3d>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800" dirty="0">
                <a:latin typeface="Arial Black"/>
                <a:cs typeface="Arial Black"/>
              </a:rPr>
              <a:t>Succeeded the </a:t>
            </a:r>
            <a:r>
              <a:rPr lang="en-US" sz="2800" dirty="0" smtClean="0">
                <a:latin typeface="Arial Black"/>
                <a:cs typeface="Arial Black"/>
              </a:rPr>
              <a:t>Slovakian </a:t>
            </a:r>
            <a:r>
              <a:rPr lang="en-US" sz="2800" dirty="0">
                <a:latin typeface="Arial Black"/>
                <a:cs typeface="Arial Black"/>
              </a:rPr>
              <a:t>Presidency, precedes the </a:t>
            </a:r>
            <a:r>
              <a:rPr lang="en-US" sz="2800" dirty="0" smtClean="0">
                <a:latin typeface="Arial Black"/>
                <a:cs typeface="Arial Black"/>
              </a:rPr>
              <a:t>Estonian</a:t>
            </a:r>
            <a:endParaRPr lang="en-US" sz="2800" dirty="0">
              <a:latin typeface="Arial Black"/>
              <a:cs typeface="Arial Black"/>
            </a:endParaRPr>
          </a:p>
        </p:txBody>
      </p:sp>
    </p:spTree>
    <p:extLst>
      <p:ext uri="{BB962C8B-B14F-4D97-AF65-F5344CB8AC3E}">
        <p14:creationId xmlns:p14="http://schemas.microsoft.com/office/powerpoint/2010/main" val="51936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4093"/>
            <a:ext cx="7583487" cy="864211"/>
          </a:xfrm>
        </p:spPr>
        <p:txBody>
          <a:bodyPr>
            <a:noAutofit/>
          </a:bodyPr>
          <a:lstStyle/>
          <a:p>
            <a:pPr algn="ctr"/>
            <a:r>
              <a:rPr lang="en-US" sz="6000" b="1" dirty="0" smtClean="0">
                <a:latin typeface="Arial"/>
                <a:cs typeface="Arial"/>
              </a:rPr>
              <a:t>Conclusions</a:t>
            </a:r>
            <a:r>
              <a:rPr lang="en-US" sz="6000" dirty="0" smtClean="0">
                <a:latin typeface="Arial"/>
                <a:cs typeface="Arial"/>
              </a:rPr>
              <a:t>	</a:t>
            </a:r>
            <a:endParaRPr lang="en-US" sz="6000" dirty="0">
              <a:latin typeface="Arial"/>
              <a:cs typeface="Arial"/>
            </a:endParaRPr>
          </a:p>
        </p:txBody>
      </p:sp>
      <p:sp>
        <p:nvSpPr>
          <p:cNvPr id="3" name="Content Placeholder 2"/>
          <p:cNvSpPr>
            <a:spLocks noGrp="1"/>
          </p:cNvSpPr>
          <p:nvPr>
            <p:ph idx="1"/>
          </p:nvPr>
        </p:nvSpPr>
        <p:spPr>
          <a:xfrm>
            <a:off x="651253" y="1237289"/>
            <a:ext cx="8140664" cy="5620711"/>
          </a:xfrm>
        </p:spPr>
        <p:txBody>
          <a:bodyPr>
            <a:noAutofit/>
          </a:bodyPr>
          <a:lstStyle/>
          <a:p>
            <a:pPr>
              <a:lnSpc>
                <a:spcPct val="100000"/>
              </a:lnSpc>
              <a:spcBef>
                <a:spcPts val="1200"/>
              </a:spcBef>
              <a:spcAft>
                <a:spcPts val="1200"/>
              </a:spcAft>
            </a:pPr>
            <a:r>
              <a:rPr lang="en-US" sz="3000" dirty="0" smtClean="0">
                <a:solidFill>
                  <a:srgbClr val="FFFFFF"/>
                </a:solidFill>
                <a:latin typeface="Arial"/>
                <a:cs typeface="Arial"/>
              </a:rPr>
              <a:t>Constant “politics of reforming”; </a:t>
            </a:r>
          </a:p>
          <a:p>
            <a:pPr>
              <a:lnSpc>
                <a:spcPct val="100000"/>
              </a:lnSpc>
              <a:spcBef>
                <a:spcPts val="1200"/>
              </a:spcBef>
              <a:spcAft>
                <a:spcPts val="1200"/>
              </a:spcAft>
            </a:pPr>
            <a:r>
              <a:rPr lang="en-US" sz="3000" dirty="0" smtClean="0">
                <a:solidFill>
                  <a:srgbClr val="FFFFFF"/>
                </a:solidFill>
                <a:latin typeface="Arial"/>
                <a:cs typeface="Arial"/>
              </a:rPr>
              <a:t> Institutional and organizational uncertainty: possibility of overlapping competences; inter-institutional rivalries; policy misfits; contested leadership… </a:t>
            </a:r>
          </a:p>
          <a:p>
            <a:pPr>
              <a:lnSpc>
                <a:spcPct val="100000"/>
              </a:lnSpc>
              <a:spcBef>
                <a:spcPts val="1200"/>
              </a:spcBef>
              <a:spcAft>
                <a:spcPts val="1200"/>
              </a:spcAft>
            </a:pPr>
            <a:r>
              <a:rPr lang="en-US" sz="3000" dirty="0" smtClean="0">
                <a:solidFill>
                  <a:srgbClr val="FFFFFF"/>
                </a:solidFill>
                <a:latin typeface="Arial"/>
                <a:cs typeface="Arial"/>
              </a:rPr>
              <a:t> … But room for a stronger foreign policy orientation; </a:t>
            </a:r>
          </a:p>
          <a:p>
            <a:pPr>
              <a:lnSpc>
                <a:spcPct val="100000"/>
              </a:lnSpc>
              <a:spcBef>
                <a:spcPts val="1200"/>
              </a:spcBef>
              <a:spcAft>
                <a:spcPts val="1200"/>
              </a:spcAft>
            </a:pPr>
            <a:r>
              <a:rPr lang="en-US" sz="3000" dirty="0" smtClean="0">
                <a:solidFill>
                  <a:srgbClr val="FFFFFF"/>
                </a:solidFill>
                <a:latin typeface="Arial"/>
                <a:cs typeface="Arial"/>
              </a:rPr>
              <a:t> Food for thoughts: can institutional reorganization compensate for the lack of </a:t>
            </a:r>
            <a:r>
              <a:rPr lang="en-US" sz="3000" smtClean="0">
                <a:solidFill>
                  <a:srgbClr val="FFFFFF"/>
                </a:solidFill>
                <a:latin typeface="Arial"/>
                <a:cs typeface="Arial"/>
              </a:rPr>
              <a:t>agreements among </a:t>
            </a:r>
            <a:r>
              <a:rPr lang="en-US" sz="3000" dirty="0" smtClean="0">
                <a:solidFill>
                  <a:srgbClr val="FFFFFF"/>
                </a:solidFill>
                <a:latin typeface="Arial"/>
                <a:cs typeface="Arial"/>
              </a:rPr>
              <a:t>the Member States? </a:t>
            </a:r>
          </a:p>
        </p:txBody>
      </p:sp>
    </p:spTree>
    <p:extLst>
      <p:ext uri="{BB962C8B-B14F-4D97-AF65-F5344CB8AC3E}">
        <p14:creationId xmlns:p14="http://schemas.microsoft.com/office/powerpoint/2010/main" val="308774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 y="210959"/>
            <a:ext cx="7691719" cy="936878"/>
          </a:xfrm>
        </p:spPr>
        <p:txBody>
          <a:bodyPr>
            <a:noAutofit/>
          </a:bodyPr>
          <a:lstStyle/>
          <a:p>
            <a:pPr algn="ctr"/>
            <a:r>
              <a:rPr lang="en-US" sz="6000" b="1" dirty="0" smtClean="0"/>
              <a:t>Agency in FP</a:t>
            </a:r>
            <a:endParaRPr lang="en-US" sz="6000" b="1" dirty="0"/>
          </a:p>
        </p:txBody>
      </p:sp>
      <p:sp>
        <p:nvSpPr>
          <p:cNvPr id="3" name="Content Placeholder 2"/>
          <p:cNvSpPr>
            <a:spLocks noGrp="1"/>
          </p:cNvSpPr>
          <p:nvPr>
            <p:ph idx="1"/>
          </p:nvPr>
        </p:nvSpPr>
        <p:spPr>
          <a:xfrm>
            <a:off x="914401" y="1313542"/>
            <a:ext cx="7909860" cy="5416083"/>
          </a:xfrm>
        </p:spPr>
        <p:txBody>
          <a:bodyPr>
            <a:noAutofit/>
          </a:bodyPr>
          <a:lstStyle/>
          <a:p>
            <a:pPr marL="1588" indent="0">
              <a:spcBef>
                <a:spcPts val="1200"/>
              </a:spcBef>
              <a:buSzPct val="45000"/>
              <a:buNone/>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a:solidFill>
                  <a:srgbClr val="FFFFFF"/>
                </a:solidFill>
                <a:cs typeface="Arial"/>
              </a:rPr>
              <a:t>Presence and </a:t>
            </a:r>
            <a:r>
              <a:rPr lang="en-GB" sz="3000" dirty="0" err="1">
                <a:solidFill>
                  <a:srgbClr val="FFFFFF"/>
                </a:solidFill>
                <a:cs typeface="Arial"/>
              </a:rPr>
              <a:t>Actorness</a:t>
            </a:r>
            <a:r>
              <a:rPr lang="en-GB" sz="3000" dirty="0">
                <a:solidFill>
                  <a:srgbClr val="FFFFFF"/>
                </a:solidFill>
                <a:cs typeface="Arial"/>
              </a:rPr>
              <a:t> (</a:t>
            </a:r>
            <a:r>
              <a:rPr lang="en-GB" sz="3000" dirty="0" err="1">
                <a:solidFill>
                  <a:srgbClr val="FFFFFF"/>
                </a:solidFill>
                <a:cs typeface="Arial"/>
              </a:rPr>
              <a:t>Sjösted</a:t>
            </a:r>
            <a:r>
              <a:rPr lang="en-GB" sz="3000" dirty="0" smtClean="0">
                <a:solidFill>
                  <a:srgbClr val="FFFFFF"/>
                </a:solidFill>
                <a:cs typeface="Arial"/>
              </a:rPr>
              <a:t>)</a:t>
            </a:r>
          </a:p>
          <a:p>
            <a:pPr marL="1588" indent="0">
              <a:spcBef>
                <a:spcPts val="1200"/>
              </a:spcBef>
              <a:buSzPct val="45000"/>
              <a:buNone/>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Agency</a:t>
            </a:r>
            <a:r>
              <a:rPr lang="en-GB" sz="3000" dirty="0">
                <a:solidFill>
                  <a:srgbClr val="FFFFFF"/>
                </a:solidFill>
                <a:latin typeface="Arial"/>
                <a:cs typeface="Arial"/>
              </a:rPr>
              <a:t>: “</a:t>
            </a:r>
            <a:r>
              <a:rPr lang="en-GB" sz="3000" dirty="0" smtClean="0">
                <a:solidFill>
                  <a:srgbClr val="FFFFFF"/>
                </a:solidFill>
                <a:latin typeface="Arial"/>
                <a:cs typeface="Arial"/>
              </a:rPr>
              <a:t>individuals </a:t>
            </a:r>
            <a:r>
              <a:rPr lang="en-GB" sz="3000" dirty="0">
                <a:solidFill>
                  <a:srgbClr val="FFFFFF"/>
                </a:solidFill>
                <a:latin typeface="Arial"/>
                <a:cs typeface="Arial"/>
              </a:rPr>
              <a:t>taking decisions and implementing them on behalf of entities which possess varying degrees of coherence, organization and power” (</a:t>
            </a:r>
            <a:r>
              <a:rPr lang="en-GB" sz="3000" dirty="0" smtClean="0">
                <a:solidFill>
                  <a:srgbClr val="FFFFFF"/>
                </a:solidFill>
                <a:latin typeface="Arial"/>
                <a:cs typeface="Arial"/>
              </a:rPr>
              <a:t>Hill, 2003)</a:t>
            </a:r>
            <a:endParaRPr lang="en-GB" sz="3000" dirty="0">
              <a:solidFill>
                <a:srgbClr val="FFFFFF"/>
              </a:solidFill>
              <a:latin typeface="Arial"/>
              <a:cs typeface="Arial"/>
            </a:endParaRPr>
          </a:p>
          <a:p>
            <a:pPr marL="1588" indent="0" algn="just">
              <a:spcBef>
                <a:spcPts val="1200"/>
              </a:spcBef>
              <a:buNone/>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Challenges: </a:t>
            </a:r>
          </a:p>
          <a:p>
            <a:pPr marL="573088" indent="-571500" algn="just">
              <a:spcBef>
                <a:spcPts val="1200"/>
              </a:spcBef>
              <a:buAutoNum type="romanLcParenBoth"/>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Individual actors</a:t>
            </a:r>
            <a:r>
              <a:rPr lang="en-GB" sz="3000" dirty="0">
                <a:solidFill>
                  <a:srgbClr val="FFFFFF"/>
                </a:solidFill>
                <a:latin typeface="Arial"/>
                <a:cs typeface="Arial"/>
              </a:rPr>
              <a:t>; </a:t>
            </a:r>
            <a:endParaRPr lang="en-GB" sz="3000" dirty="0" smtClean="0">
              <a:solidFill>
                <a:srgbClr val="FFFFFF"/>
              </a:solidFill>
              <a:latin typeface="Arial"/>
              <a:cs typeface="Arial"/>
            </a:endParaRPr>
          </a:p>
          <a:p>
            <a:pPr marL="573088" indent="-571500" algn="just">
              <a:spcBef>
                <a:spcPts val="1200"/>
              </a:spcBef>
              <a:buAutoNum type="romanLcParenBoth"/>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Decision</a:t>
            </a:r>
            <a:r>
              <a:rPr lang="en-GB" sz="3000" dirty="0">
                <a:solidFill>
                  <a:srgbClr val="FFFFFF"/>
                </a:solidFill>
                <a:latin typeface="Arial"/>
                <a:cs typeface="Arial"/>
              </a:rPr>
              <a:t>-making; </a:t>
            </a:r>
          </a:p>
          <a:p>
            <a:pPr marL="573088" indent="-571500" algn="just">
              <a:spcBef>
                <a:spcPts val="1200"/>
              </a:spcBef>
              <a:buAutoNum type="romanLcParenBoth"/>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Implementation; </a:t>
            </a:r>
          </a:p>
          <a:p>
            <a:pPr marL="573088" indent="-571500" algn="just">
              <a:spcBef>
                <a:spcPts val="1200"/>
              </a:spcBef>
              <a:buAutoNum type="romanLcParenBoth"/>
              <a:tabLst>
                <a:tab pos="530225" algn="l"/>
                <a:tab pos="635000" algn="l"/>
                <a:tab pos="1084263" algn="l"/>
                <a:tab pos="1533525" algn="l"/>
                <a:tab pos="1982788" algn="l"/>
                <a:tab pos="2432050" algn="l"/>
                <a:tab pos="2881313" algn="l"/>
                <a:tab pos="3330575" algn="l"/>
                <a:tab pos="3779838" algn="l"/>
                <a:tab pos="4229100" algn="l"/>
                <a:tab pos="4678363" algn="l"/>
                <a:tab pos="5127625" algn="l"/>
                <a:tab pos="5576888" algn="l"/>
                <a:tab pos="6026150" algn="l"/>
                <a:tab pos="6475413" algn="l"/>
                <a:tab pos="6924675" algn="l"/>
                <a:tab pos="7373938" algn="l"/>
                <a:tab pos="7823200" algn="l"/>
                <a:tab pos="8272463" algn="l"/>
                <a:tab pos="8721725" algn="l"/>
                <a:tab pos="9170988" algn="l"/>
              </a:tabLst>
            </a:pPr>
            <a:r>
              <a:rPr lang="en-GB" sz="3000" dirty="0" smtClean="0">
                <a:solidFill>
                  <a:srgbClr val="FFFFFF"/>
                </a:solidFill>
                <a:latin typeface="Arial"/>
                <a:cs typeface="Arial"/>
              </a:rPr>
              <a:t>Coherence — at </a:t>
            </a:r>
            <a:r>
              <a:rPr lang="en-GB" sz="3000" dirty="0">
                <a:solidFill>
                  <a:srgbClr val="FFFFFF"/>
                </a:solidFill>
                <a:latin typeface="Arial"/>
                <a:cs typeface="Arial"/>
              </a:rPr>
              <a:t>the EU </a:t>
            </a:r>
            <a:r>
              <a:rPr lang="en-GB" sz="3000" dirty="0" smtClean="0">
                <a:solidFill>
                  <a:srgbClr val="FFFFFF"/>
                </a:solidFill>
                <a:latin typeface="Arial"/>
                <a:cs typeface="Arial"/>
              </a:rPr>
              <a:t>level.</a:t>
            </a:r>
            <a:endParaRPr lang="en-GB" sz="3000" dirty="0">
              <a:solidFill>
                <a:srgbClr val="FFFFFF"/>
              </a:solidFill>
              <a:latin typeface="Arial"/>
              <a:cs typeface="Arial"/>
            </a:endParaRPr>
          </a:p>
        </p:txBody>
      </p:sp>
    </p:spTree>
    <p:extLst>
      <p:ext uri="{BB962C8B-B14F-4D97-AF65-F5344CB8AC3E}">
        <p14:creationId xmlns:p14="http://schemas.microsoft.com/office/powerpoint/2010/main" val="30421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798" y="6276317"/>
            <a:ext cx="1055561" cy="430887"/>
          </a:xfrm>
          <a:prstGeom prst="rect">
            <a:avLst/>
          </a:prstGeom>
          <a:solidFill>
            <a:schemeClr val="bg1">
              <a:lumMod val="50000"/>
              <a:lumOff val="50000"/>
            </a:schemeClr>
          </a:solidFill>
          <a:scene3d>
            <a:camera prst="isometricOffAxis1Right"/>
            <a:lightRig rig="threePt" dir="t"/>
          </a:scene3d>
        </p:spPr>
        <p:txBody>
          <a:bodyPr wrap="square" rtlCol="0">
            <a:spAutoFit/>
          </a:bodyPr>
          <a:lstStyle/>
          <a:p>
            <a:r>
              <a:rPr lang="en-US" sz="2200" dirty="0" smtClean="0"/>
              <a:t>CEPS</a:t>
            </a:r>
          </a:p>
        </p:txBody>
      </p:sp>
      <p:pic>
        <p:nvPicPr>
          <p:cNvPr id="4" name="Picture 6" descr="C:\Users\hkostany\Desktop\chart-page-001.jpg"/>
          <p:cNvPicPr>
            <a:picLocks noChangeAspect="1" noChangeArrowheads="1"/>
          </p:cNvPicPr>
          <p:nvPr/>
        </p:nvPicPr>
        <p:blipFill>
          <a:blip r:embed="rId3" cstate="email">
            <a:extLst>
              <a:ext uri="{28A0092B-C50C-407E-A947-70E740481C1C}">
                <a14:useLocalDpi xmlns:a14="http://schemas.microsoft.com/office/drawing/2010/main" val="0"/>
              </a:ext>
            </a:extLst>
          </a:blip>
          <a:srcRect l="5591" t="7541" r="20457" b="55739"/>
          <a:stretch>
            <a:fillRect/>
          </a:stretch>
        </p:blipFill>
        <p:spPr bwMode="auto">
          <a:xfrm>
            <a:off x="1957823" y="1870682"/>
            <a:ext cx="5810250"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205193"/>
            <a:ext cx="8366125" cy="1154097"/>
          </a:xfrm>
        </p:spPr>
        <p:txBody>
          <a:bodyPr>
            <a:normAutofit/>
          </a:bodyPr>
          <a:lstStyle/>
          <a:p>
            <a:pPr algn="ctr"/>
            <a:r>
              <a:rPr lang="en-US" sz="6000" b="1" dirty="0" smtClean="0"/>
              <a:t>Institutional Actors</a:t>
            </a:r>
            <a:endParaRPr lang="en-US" sz="6000" b="1" dirty="0"/>
          </a:p>
        </p:txBody>
      </p:sp>
      <p:sp>
        <p:nvSpPr>
          <p:cNvPr id="3" name="Content Placeholder 2"/>
          <p:cNvSpPr>
            <a:spLocks noGrp="1"/>
          </p:cNvSpPr>
          <p:nvPr>
            <p:ph idx="1"/>
          </p:nvPr>
        </p:nvSpPr>
        <p:spPr>
          <a:xfrm>
            <a:off x="726105" y="1690704"/>
            <a:ext cx="7640020" cy="5016500"/>
          </a:xfrm>
        </p:spPr>
        <p:style>
          <a:lnRef idx="2">
            <a:schemeClr val="dk1">
              <a:shade val="50000"/>
            </a:schemeClr>
          </a:lnRef>
          <a:fillRef idx="1">
            <a:schemeClr val="dk1"/>
          </a:fillRef>
          <a:effectRef idx="0">
            <a:schemeClr val="dk1"/>
          </a:effectRef>
          <a:fontRef idx="minor">
            <a:schemeClr val="lt1"/>
          </a:fontRef>
        </p:style>
        <p:txBody>
          <a:bodyPr>
            <a:noAutofit/>
          </a:bodyPr>
          <a:lstStyle/>
          <a:p>
            <a:pPr>
              <a:spcBef>
                <a:spcPts val="1968"/>
              </a:spcBef>
            </a:pPr>
            <a:r>
              <a:rPr lang="en-US" sz="3200" dirty="0">
                <a:solidFill>
                  <a:srgbClr val="FFFFFF"/>
                </a:solidFill>
                <a:latin typeface="Arial" charset="0"/>
              </a:rPr>
              <a:t>The European Council and its President</a:t>
            </a:r>
          </a:p>
          <a:p>
            <a:pPr>
              <a:spcBef>
                <a:spcPts val="1968"/>
              </a:spcBef>
            </a:pPr>
            <a:r>
              <a:rPr lang="en-US" sz="3200" dirty="0">
                <a:solidFill>
                  <a:srgbClr val="FFFFFF"/>
                </a:solidFill>
                <a:latin typeface="Arial" charset="0"/>
              </a:rPr>
              <a:t>Council of the EU</a:t>
            </a:r>
          </a:p>
          <a:p>
            <a:pPr>
              <a:spcBef>
                <a:spcPts val="1968"/>
              </a:spcBef>
            </a:pPr>
            <a:r>
              <a:rPr lang="en-GB" sz="3200" dirty="0">
                <a:solidFill>
                  <a:srgbClr val="FFFFFF"/>
                </a:solidFill>
                <a:latin typeface="Arial" charset="0"/>
              </a:rPr>
              <a:t>Presidency of the Council of the EU </a:t>
            </a:r>
          </a:p>
          <a:p>
            <a:pPr>
              <a:spcBef>
                <a:spcPts val="1968"/>
              </a:spcBef>
            </a:pPr>
            <a:r>
              <a:rPr lang="en-GB" sz="3200" dirty="0" smtClean="0">
                <a:solidFill>
                  <a:srgbClr val="FFFFFF"/>
                </a:solidFill>
                <a:latin typeface="Arial" charset="0"/>
              </a:rPr>
              <a:t>High </a:t>
            </a:r>
            <a:r>
              <a:rPr lang="en-GB" sz="3200" dirty="0">
                <a:solidFill>
                  <a:srgbClr val="FFFFFF"/>
                </a:solidFill>
                <a:latin typeface="Arial" charset="0"/>
              </a:rPr>
              <a:t>Rep/EEAS/Delegations</a:t>
            </a:r>
            <a:endParaRPr lang="en-US" sz="3200" dirty="0">
              <a:solidFill>
                <a:srgbClr val="FFFFFF"/>
              </a:solidFill>
              <a:latin typeface="Arial" charset="0"/>
            </a:endParaRPr>
          </a:p>
          <a:p>
            <a:pPr>
              <a:spcBef>
                <a:spcPts val="1968"/>
              </a:spcBef>
            </a:pPr>
            <a:r>
              <a:rPr lang="en-GB" sz="3200" dirty="0">
                <a:solidFill>
                  <a:srgbClr val="FFFFFF"/>
                </a:solidFill>
                <a:latin typeface="Arial" charset="0"/>
              </a:rPr>
              <a:t>European Commission </a:t>
            </a:r>
          </a:p>
          <a:p>
            <a:pPr>
              <a:spcBef>
                <a:spcPts val="1968"/>
              </a:spcBef>
            </a:pPr>
            <a:r>
              <a:rPr lang="en-GB" sz="3200" dirty="0">
                <a:solidFill>
                  <a:srgbClr val="FFFFFF"/>
                </a:solidFill>
                <a:latin typeface="Arial" charset="0"/>
              </a:rPr>
              <a:t>EP</a:t>
            </a:r>
          </a:p>
          <a:p>
            <a:pPr>
              <a:spcBef>
                <a:spcPts val="1968"/>
              </a:spcBef>
            </a:pPr>
            <a:r>
              <a:rPr lang="en-GB" sz="3200" dirty="0" smtClean="0">
                <a:solidFill>
                  <a:srgbClr val="FFFFFF"/>
                </a:solidFill>
                <a:latin typeface="Arial" charset="0"/>
              </a:rPr>
              <a:t>ECJ</a:t>
            </a:r>
            <a:endParaRPr lang="en-US" sz="3200" dirty="0">
              <a:solidFill>
                <a:srgbClr val="FFFFFF"/>
              </a:solidFill>
              <a:latin typeface="Arial" charset="0"/>
            </a:endParaRPr>
          </a:p>
        </p:txBody>
      </p:sp>
    </p:spTree>
    <p:extLst>
      <p:ext uri="{BB962C8B-B14F-4D97-AF65-F5344CB8AC3E}">
        <p14:creationId xmlns:p14="http://schemas.microsoft.com/office/powerpoint/2010/main" val="29292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3">
                                            <p:txEl>
                                              <p:pRg st="1" end="1"/>
                                            </p:txEl>
                                          </p:spTgt>
                                        </p:tgtEl>
                                      </p:cBhvr>
                                    </p:animEffect>
                                    <p:set>
                                      <p:cBhvr>
                                        <p:cTn id="4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3">
                                            <p:txEl>
                                              <p:pRg st="2" end="2"/>
                                            </p:txEl>
                                          </p:spTgt>
                                        </p:tgtEl>
                                      </p:cBhvr>
                                    </p:animEffect>
                                    <p:set>
                                      <p:cBhvr>
                                        <p:cTn id="5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3">
                                            <p:txEl>
                                              <p:pRg st="3" end="3"/>
                                            </p:txEl>
                                          </p:spTgt>
                                        </p:tgtEl>
                                      </p:cBhvr>
                                    </p:animEffect>
                                    <p:set>
                                      <p:cBhvr>
                                        <p:cTn id="5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1" nodeType="clickEffect">
                                  <p:stCondLst>
                                    <p:cond delay="0"/>
                                  </p:stCondLst>
                                  <p:childTnLst>
                                    <p:animEffect transition="out" filter="dissolve">
                                      <p:cBhvr>
                                        <p:cTn id="62" dur="500"/>
                                        <p:tgtEl>
                                          <p:spTgt spid="3">
                                            <p:txEl>
                                              <p:pRg st="4" end="4"/>
                                            </p:txEl>
                                          </p:spTgt>
                                        </p:tgtEl>
                                      </p:cBhvr>
                                    </p:animEffect>
                                    <p:set>
                                      <p:cBhvr>
                                        <p:cTn id="6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grpId="1" nodeType="clickEffect">
                                  <p:stCondLst>
                                    <p:cond delay="0"/>
                                  </p:stCondLst>
                                  <p:childTnLst>
                                    <p:animEffect transition="out" filter="dissolve">
                                      <p:cBhvr>
                                        <p:cTn id="67" dur="500"/>
                                        <p:tgtEl>
                                          <p:spTgt spid="3">
                                            <p:txEl>
                                              <p:pRg st="5" end="5"/>
                                            </p:txEl>
                                          </p:spTgt>
                                        </p:tgtEl>
                                      </p:cBhvr>
                                    </p:animEffect>
                                    <p:set>
                                      <p:cBhvr>
                                        <p:cTn id="6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500"/>
                                        <p:tgtEl>
                                          <p:spTgt spid="3">
                                            <p:txEl>
                                              <p:pRg st="6" end="6"/>
                                            </p:txEl>
                                          </p:spTgt>
                                        </p:tgtEl>
                                      </p:cBhvr>
                                    </p:animEffect>
                                    <p:set>
                                      <p:cBhvr>
                                        <p:cTn id="73"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grpId="1" nodeType="clickEffect">
                                  <p:stCondLst>
                                    <p:cond delay="0"/>
                                  </p:stCondLst>
                                  <p:childTnLst>
                                    <p:animEffect transition="out" filter="dissolve">
                                      <p:cBhvr>
                                        <p:cTn id="77" dur="500"/>
                                        <p:tgtEl>
                                          <p:spTgt spid="3">
                                            <p:bg/>
                                          </p:spTgt>
                                        </p:tgtEl>
                                      </p:cBhvr>
                                    </p:animEffect>
                                    <p:set>
                                      <p:cBhvr>
                                        <p:cTn id="78" dur="1" fill="hold">
                                          <p:stCondLst>
                                            <p:cond delay="499"/>
                                          </p:stCondLst>
                                        </p:cTn>
                                        <p:tgtEl>
                                          <p:spTgt spid="3">
                                            <p:bg/>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animBg="1"/>
      <p:bldP spid="3" grpI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1" y="57150"/>
            <a:ext cx="8407400" cy="1006475"/>
          </a:xfrm>
        </p:spPr>
        <p:txBody>
          <a:bodyPr>
            <a:normAutofit/>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5800" b="1" dirty="0" smtClean="0">
                <a:latin typeface="Arial" charset="0"/>
              </a:rPr>
              <a:t>What is foreign policy? </a:t>
            </a:r>
          </a:p>
        </p:txBody>
      </p:sp>
      <p:sp>
        <p:nvSpPr>
          <p:cNvPr id="30722" name="Text Box 2"/>
          <p:cNvSpPr txBox="1">
            <a:spLocks noChangeArrowheads="1"/>
          </p:cNvSpPr>
          <p:nvPr/>
        </p:nvSpPr>
        <p:spPr bwMode="auto">
          <a:xfrm>
            <a:off x="188912" y="1444625"/>
            <a:ext cx="8748713" cy="5270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457200" indent="-4556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9pPr>
          </a:lstStyle>
          <a:p>
            <a:pPr marL="458787" indent="-457200">
              <a:spcBef>
                <a:spcPts val="1200"/>
              </a:spcBef>
              <a:spcAft>
                <a:spcPts val="225"/>
              </a:spcAft>
              <a:buSzPct val="90000"/>
              <a:buFont typeface="Arial"/>
              <a:buChar char="•"/>
              <a:defRPr/>
            </a:pPr>
            <a:r>
              <a:rPr lang="en-US" sz="3000" dirty="0" smtClean="0">
                <a:solidFill>
                  <a:schemeClr val="tx1"/>
                </a:solidFill>
              </a:rPr>
              <a:t>A “goal</a:t>
            </a:r>
            <a:r>
              <a:rPr lang="en-US" sz="3000" dirty="0">
                <a:solidFill>
                  <a:schemeClr val="tx1"/>
                </a:solidFill>
              </a:rPr>
              <a:t>- or </a:t>
            </a:r>
            <a:r>
              <a:rPr lang="en-US" sz="3000" dirty="0" smtClean="0">
                <a:solidFill>
                  <a:schemeClr val="tx1"/>
                </a:solidFill>
              </a:rPr>
              <a:t>problem</a:t>
            </a:r>
            <a:r>
              <a:rPr lang="en-US" sz="3000" dirty="0">
                <a:solidFill>
                  <a:schemeClr val="tx1"/>
                </a:solidFill>
              </a:rPr>
              <a:t>-oriented </a:t>
            </a:r>
            <a:r>
              <a:rPr lang="en-US" sz="3000" dirty="0" smtClean="0">
                <a:solidFill>
                  <a:schemeClr val="tx1"/>
                </a:solidFill>
              </a:rPr>
              <a:t>program by authoritative policymakers directed toward entities outside the policymakers' political jurisdiction” (Hermann, 1990). </a:t>
            </a:r>
          </a:p>
          <a:p>
            <a:pPr marL="458787" indent="-457200" hangingPunct="1">
              <a:lnSpc>
                <a:spcPct val="100000"/>
              </a:lnSpc>
              <a:spcBef>
                <a:spcPts val="1200"/>
              </a:spcBef>
              <a:spcAft>
                <a:spcPts val="225"/>
              </a:spcAft>
              <a:buSzPct val="90000"/>
              <a:buFont typeface="Arial"/>
              <a:buChar char="•"/>
              <a:defRPr/>
            </a:pPr>
            <a:r>
              <a:rPr lang="en-US" sz="3000" dirty="0" smtClean="0">
                <a:solidFill>
                  <a:schemeClr val="tx1"/>
                </a:solidFill>
              </a:rPr>
              <a:t>“The sum of official external relations conducted by an independent actor (usually a state) in international relations” (Hill, 2003). </a:t>
            </a:r>
          </a:p>
          <a:p>
            <a:pPr marL="1587" indent="0" algn="ctr" hangingPunct="1">
              <a:lnSpc>
                <a:spcPct val="100000"/>
              </a:lnSpc>
              <a:spcBef>
                <a:spcPts val="1800"/>
              </a:spcBef>
              <a:spcAft>
                <a:spcPts val="225"/>
              </a:spcAft>
              <a:buSzPct val="90000"/>
              <a:defRPr/>
            </a:pPr>
            <a:r>
              <a:rPr lang="en-US" sz="3000" b="1" i="1" dirty="0" smtClean="0">
                <a:solidFill>
                  <a:schemeClr val="tx1"/>
                </a:solidFill>
              </a:rPr>
              <a:t>So, how many policy-fields? </a:t>
            </a:r>
          </a:p>
          <a:p>
            <a:pPr marL="1587" indent="0" algn="ctr" hangingPunct="1">
              <a:lnSpc>
                <a:spcPct val="100000"/>
              </a:lnSpc>
              <a:spcBef>
                <a:spcPts val="1800"/>
              </a:spcBef>
              <a:spcAft>
                <a:spcPts val="225"/>
              </a:spcAft>
              <a:buSzPct val="90000"/>
              <a:defRPr/>
            </a:pPr>
            <a:r>
              <a:rPr lang="en-US" sz="3000" b="1" i="1" dirty="0" smtClean="0">
                <a:solidFill>
                  <a:schemeClr val="tx1"/>
                </a:solidFill>
              </a:rPr>
              <a:t>How many Ministries involved in the making of “programs directed towards foreign entities? </a:t>
            </a:r>
          </a:p>
        </p:txBody>
      </p:sp>
    </p:spTree>
    <p:extLst>
      <p:ext uri="{BB962C8B-B14F-4D97-AF65-F5344CB8AC3E}">
        <p14:creationId xmlns:p14="http://schemas.microsoft.com/office/powerpoint/2010/main" val="3376397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503238" y="34925"/>
            <a:ext cx="7691437"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defRPr/>
            </a:pPr>
            <a:r>
              <a:rPr lang="en-US" sz="6000" b="1" dirty="0" smtClean="0">
                <a:solidFill>
                  <a:srgbClr val="FF8600"/>
                </a:solidFill>
                <a:latin typeface="Arial" charset="0"/>
              </a:rPr>
              <a:t>What is EU FP?</a:t>
            </a:r>
          </a:p>
        </p:txBody>
      </p:sp>
      <p:sp>
        <p:nvSpPr>
          <p:cNvPr id="31746" name="Text Box 2"/>
          <p:cNvSpPr txBox="1">
            <a:spLocks noChangeArrowheads="1"/>
          </p:cNvSpPr>
          <p:nvPr/>
        </p:nvSpPr>
        <p:spPr bwMode="auto">
          <a:xfrm>
            <a:off x="285749" y="1422400"/>
            <a:ext cx="8652699" cy="543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457200" indent="-4556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Arial Unicode MS" charset="0"/>
              </a:defRPr>
            </a:lvl9pPr>
          </a:lstStyle>
          <a:p>
            <a:pPr marL="458787" indent="-457200" hangingPunct="1">
              <a:lnSpc>
                <a:spcPct val="100000"/>
              </a:lnSpc>
              <a:spcBef>
                <a:spcPts val="2400"/>
              </a:spcBef>
              <a:spcAft>
                <a:spcPts val="1425"/>
              </a:spcAft>
              <a:buSzPct val="90000"/>
              <a:buFont typeface="Arial"/>
              <a:buChar char="•"/>
              <a:defRPr/>
            </a:pPr>
            <a:r>
              <a:rPr lang="en-US" sz="3200" dirty="0" smtClean="0">
                <a:solidFill>
                  <a:schemeClr val="tx1"/>
                </a:solidFill>
              </a:rPr>
              <a:t>The EU  foreign policy is part of a political system (Jørgensen, 1993)</a:t>
            </a:r>
          </a:p>
          <a:p>
            <a:pPr marL="458787" indent="-457200" hangingPunct="1">
              <a:lnSpc>
                <a:spcPct val="100000"/>
              </a:lnSpc>
              <a:spcBef>
                <a:spcPts val="2400"/>
              </a:spcBef>
              <a:spcAft>
                <a:spcPts val="1425"/>
              </a:spcAft>
              <a:buSzPct val="90000"/>
              <a:buFont typeface="Arial"/>
              <a:buChar char="•"/>
              <a:defRPr/>
            </a:pPr>
            <a:r>
              <a:rPr lang="en-US" sz="3200" dirty="0" smtClean="0">
                <a:solidFill>
                  <a:schemeClr val="tx1"/>
                </a:solidFill>
              </a:rPr>
              <a:t> With inputs from national actors and from external sources; and with the outputs or foreign policy actions and positions” (Ginsberg, 2001).</a:t>
            </a:r>
          </a:p>
          <a:p>
            <a:pPr marL="458787" indent="-457200" hangingPunct="1">
              <a:lnSpc>
                <a:spcPct val="100000"/>
              </a:lnSpc>
              <a:spcBef>
                <a:spcPts val="2400"/>
              </a:spcBef>
              <a:spcAft>
                <a:spcPts val="1425"/>
              </a:spcAft>
              <a:buSzPct val="90000"/>
              <a:buFont typeface="Arial"/>
              <a:buChar char="•"/>
              <a:defRPr/>
            </a:pPr>
            <a:r>
              <a:rPr lang="en-US" sz="3200" dirty="0" smtClean="0">
                <a:solidFill>
                  <a:schemeClr val="tx1"/>
                </a:solidFill>
              </a:rPr>
              <a:t>“A collective enterprise which allows its members to pursue partly common partly separated international actions” (Hill, 1996). </a:t>
            </a:r>
          </a:p>
          <a:p>
            <a:pPr hangingPunct="1">
              <a:lnSpc>
                <a:spcPct val="100000"/>
              </a:lnSpc>
              <a:spcBef>
                <a:spcPts val="2400"/>
              </a:spcBef>
              <a:spcAft>
                <a:spcPts val="1425"/>
              </a:spcAft>
              <a:buClrTx/>
              <a:buSzTx/>
              <a:buFontTx/>
              <a:buNone/>
              <a:defRPr/>
            </a:pPr>
            <a:endParaRPr lang="en-US" sz="3200" dirty="0" smtClean="0">
              <a:solidFill>
                <a:schemeClr val="tx1"/>
              </a:solidFill>
              <a:latin typeface="Times New Roman" charset="0"/>
            </a:endParaRPr>
          </a:p>
        </p:txBody>
      </p:sp>
    </p:spTree>
    <p:extLst>
      <p:ext uri="{BB962C8B-B14F-4D97-AF65-F5344CB8AC3E}">
        <p14:creationId xmlns:p14="http://schemas.microsoft.com/office/powerpoint/2010/main" val="39592975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44" y="179081"/>
            <a:ext cx="6626500" cy="976807"/>
          </a:xfrm>
        </p:spPr>
        <p:txBody>
          <a:bodyPr>
            <a:noAutofit/>
          </a:bodyPr>
          <a:lstStyle/>
          <a:p>
            <a:pPr algn="ctr"/>
            <a:r>
              <a:rPr lang="en-US" sz="6000" b="1" dirty="0" smtClean="0"/>
              <a:t>(EU) Diplomacy </a:t>
            </a:r>
            <a:endParaRPr lang="en-US" sz="6000" b="1" dirty="0"/>
          </a:p>
        </p:txBody>
      </p:sp>
      <p:sp>
        <p:nvSpPr>
          <p:cNvPr id="3" name="Content Placeholder 2"/>
          <p:cNvSpPr>
            <a:spLocks noGrp="1"/>
          </p:cNvSpPr>
          <p:nvPr>
            <p:ph idx="1"/>
          </p:nvPr>
        </p:nvSpPr>
        <p:spPr>
          <a:xfrm>
            <a:off x="244220" y="1302410"/>
            <a:ext cx="8612821" cy="5555590"/>
          </a:xfrm>
        </p:spPr>
        <p:txBody>
          <a:bodyPr>
            <a:noAutofit/>
          </a:bodyPr>
          <a:lstStyle/>
          <a:p>
            <a:pPr>
              <a:spcBef>
                <a:spcPts val="1920"/>
              </a:spcBef>
            </a:pPr>
            <a:r>
              <a:rPr lang="en-GB" sz="3000" dirty="0" smtClean="0">
                <a:cs typeface="Arial"/>
              </a:rPr>
              <a:t> A method </a:t>
            </a:r>
            <a:r>
              <a:rPr lang="en-GB" sz="3000" dirty="0">
                <a:cs typeface="Arial"/>
              </a:rPr>
              <a:t>of </a:t>
            </a:r>
            <a:r>
              <a:rPr lang="en-GB" sz="3000" dirty="0" smtClean="0">
                <a:cs typeface="Arial"/>
              </a:rPr>
              <a:t>international interaction and </a:t>
            </a:r>
            <a:r>
              <a:rPr lang="en-GB" sz="3000" dirty="0">
                <a:cs typeface="Arial"/>
              </a:rPr>
              <a:t>the techniques used to carry out political relations across international </a:t>
            </a:r>
            <a:r>
              <a:rPr lang="en-GB" sz="3000" dirty="0" smtClean="0">
                <a:cs typeface="Arial"/>
              </a:rPr>
              <a:t>boundaries </a:t>
            </a:r>
            <a:r>
              <a:rPr lang="en-GB" sz="3000" dirty="0">
                <a:cs typeface="Arial"/>
              </a:rPr>
              <a:t>(</a:t>
            </a:r>
            <a:r>
              <a:rPr lang="en-GB" sz="3000" dirty="0" err="1">
                <a:cs typeface="Arial"/>
              </a:rPr>
              <a:t>Plischke</a:t>
            </a:r>
            <a:r>
              <a:rPr lang="en-GB" sz="3000" dirty="0">
                <a:cs typeface="Arial"/>
              </a:rPr>
              <a:t>, 1979). </a:t>
            </a:r>
          </a:p>
          <a:p>
            <a:pPr>
              <a:spcBef>
                <a:spcPts val="1920"/>
              </a:spcBef>
            </a:pPr>
            <a:r>
              <a:rPr lang="en-US" sz="3000" dirty="0" smtClean="0"/>
              <a:t> PD: The </a:t>
            </a:r>
            <a:r>
              <a:rPr lang="en-US" sz="3000" dirty="0"/>
              <a:t>way in which government and private individuals influence public attitudes which bear on another government’s FP </a:t>
            </a:r>
            <a:r>
              <a:rPr lang="en-US" sz="3000" dirty="0" smtClean="0"/>
              <a:t>decisions </a:t>
            </a:r>
            <a:r>
              <a:rPr lang="en-US" sz="3000" dirty="0"/>
              <a:t>(</a:t>
            </a:r>
            <a:r>
              <a:rPr lang="en-US" sz="3000" dirty="0" err="1"/>
              <a:t>Signitzer</a:t>
            </a:r>
            <a:r>
              <a:rPr lang="en-US" sz="3000" dirty="0"/>
              <a:t> &amp; Coombs, 1992)</a:t>
            </a:r>
            <a:r>
              <a:rPr lang="en-US" sz="3000" dirty="0" smtClean="0"/>
              <a:t>.</a:t>
            </a:r>
          </a:p>
          <a:p>
            <a:pPr>
              <a:spcBef>
                <a:spcPts val="1920"/>
              </a:spcBef>
            </a:pPr>
            <a:r>
              <a:rPr lang="en-US" sz="3000" dirty="0"/>
              <a:t>The EU’s PD is complicated by the imprecise nature of its </a:t>
            </a:r>
            <a:r>
              <a:rPr lang="en-US" sz="3000" i="1" dirty="0" err="1" smtClean="0"/>
              <a:t>actorness</a:t>
            </a:r>
            <a:r>
              <a:rPr lang="en-US" sz="3000" i="1" dirty="0"/>
              <a:t>:</a:t>
            </a:r>
            <a:r>
              <a:rPr lang="en-US" sz="3000" i="1" dirty="0" smtClean="0"/>
              <a:t> </a:t>
            </a:r>
            <a:r>
              <a:rPr lang="en-US" sz="3000" dirty="0" smtClean="0"/>
              <a:t>the </a:t>
            </a:r>
            <a:r>
              <a:rPr lang="en-US" sz="3000" dirty="0"/>
              <a:t>EU </a:t>
            </a:r>
            <a:r>
              <a:rPr lang="en-US" sz="3000" dirty="0" smtClean="0"/>
              <a:t>as an </a:t>
            </a:r>
            <a:r>
              <a:rPr lang="en-US" sz="3000" dirty="0"/>
              <a:t>ongoing </a:t>
            </a:r>
            <a:r>
              <a:rPr lang="en-US" sz="3000" dirty="0" smtClean="0"/>
              <a:t>project and the EU in existential </a:t>
            </a:r>
            <a:r>
              <a:rPr lang="en-US" sz="3000" dirty="0"/>
              <a:t>crisis (</a:t>
            </a:r>
            <a:r>
              <a:rPr lang="en-US" sz="3000" dirty="0" smtClean="0"/>
              <a:t>Duke16).</a:t>
            </a:r>
            <a:endParaRPr lang="en-GB" sz="3000" dirty="0"/>
          </a:p>
        </p:txBody>
      </p:sp>
    </p:spTree>
    <p:extLst>
      <p:ext uri="{BB962C8B-B14F-4D97-AF65-F5344CB8AC3E}">
        <p14:creationId xmlns:p14="http://schemas.microsoft.com/office/powerpoint/2010/main" val="6213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18"/>
            <a:ext cx="7315200" cy="997915"/>
          </a:xfrm>
        </p:spPr>
        <p:txBody>
          <a:bodyPr>
            <a:normAutofit fontScale="90000"/>
          </a:bodyPr>
          <a:lstStyle/>
          <a:p>
            <a:pPr algn="ctr"/>
            <a:r>
              <a:rPr lang="en-US" sz="6000" b="1" dirty="0" smtClean="0"/>
              <a:t>Global strategy </a:t>
            </a:r>
            <a:endParaRPr lang="en-US" sz="6000" b="1" dirty="0"/>
          </a:p>
        </p:txBody>
      </p:sp>
      <p:sp>
        <p:nvSpPr>
          <p:cNvPr id="3" name="Content Placeholder 2"/>
          <p:cNvSpPr>
            <a:spLocks noGrp="1"/>
          </p:cNvSpPr>
          <p:nvPr>
            <p:ph idx="1"/>
          </p:nvPr>
        </p:nvSpPr>
        <p:spPr>
          <a:xfrm>
            <a:off x="186267" y="829733"/>
            <a:ext cx="8737600" cy="5554132"/>
          </a:xfrm>
        </p:spPr>
        <p:txBody>
          <a:bodyPr>
            <a:noAutofit/>
          </a:bodyPr>
          <a:lstStyle/>
          <a:p>
            <a:pPr marL="45720" indent="0">
              <a:buNone/>
            </a:pPr>
            <a:r>
              <a:rPr lang="en-US" sz="2300" dirty="0" smtClean="0">
                <a:solidFill>
                  <a:schemeClr val="tx2"/>
                </a:solidFill>
              </a:rPr>
              <a:t>Priorities? </a:t>
            </a:r>
          </a:p>
          <a:p>
            <a:r>
              <a:rPr lang="en-US" sz="2300" dirty="0" smtClean="0"/>
              <a:t>Security (military, counter-terrorism, cyber; energy) and </a:t>
            </a:r>
          </a:p>
          <a:p>
            <a:r>
              <a:rPr lang="en-US" sz="2300" dirty="0" smtClean="0"/>
              <a:t>Resilience (at home and in the neighborhood) </a:t>
            </a:r>
          </a:p>
          <a:p>
            <a:r>
              <a:rPr lang="en-US" sz="2300" dirty="0" smtClean="0"/>
              <a:t>Integrated/Comprehensive Approach (Strategic Communication, immigration policy, Conflicts) </a:t>
            </a:r>
          </a:p>
          <a:p>
            <a:pPr marL="45720" indent="0">
              <a:buNone/>
            </a:pPr>
            <a:r>
              <a:rPr lang="en-US" sz="2300" dirty="0" smtClean="0">
                <a:solidFill>
                  <a:srgbClr val="FF8600"/>
                </a:solidFill>
              </a:rPr>
              <a:t>Values and Interests? </a:t>
            </a:r>
          </a:p>
          <a:p>
            <a:r>
              <a:rPr lang="en-US" sz="2300" dirty="0" smtClean="0"/>
              <a:t>Peace &amp; Security; Prosperity; Democracy; Rule-based global order; IPE of peace, Cooperative regional order; Global governance. </a:t>
            </a:r>
          </a:p>
          <a:p>
            <a:pPr marL="45720" indent="0">
              <a:buNone/>
            </a:pPr>
            <a:r>
              <a:rPr lang="en-US" sz="2300" dirty="0" smtClean="0">
                <a:solidFill>
                  <a:srgbClr val="FF8600"/>
                </a:solidFill>
              </a:rPr>
              <a:t>What kind of narrative? </a:t>
            </a:r>
          </a:p>
          <a:p>
            <a:r>
              <a:rPr lang="en-US" sz="2300" dirty="0" smtClean="0"/>
              <a:t>Principled Pragmatism: a new narrative for the EU</a:t>
            </a:r>
            <a:endParaRPr lang="en-US" sz="2300" dirty="0"/>
          </a:p>
          <a:p>
            <a:pPr marL="45720" indent="0">
              <a:buNone/>
            </a:pPr>
            <a:r>
              <a:rPr lang="en-US" sz="2300" dirty="0" smtClean="0">
                <a:solidFill>
                  <a:srgbClr val="FF8600"/>
                </a:solidFill>
              </a:rPr>
              <a:t>What does it mean “Global” Strategy? How to implement it?</a:t>
            </a:r>
          </a:p>
          <a:p>
            <a:r>
              <a:rPr lang="en-US" sz="2300" dirty="0" smtClean="0"/>
              <a:t>“not </a:t>
            </a:r>
            <a:r>
              <a:rPr lang="en-US" sz="2300" dirty="0"/>
              <a:t>just intended in a geographical sense: it also refers to the wide array of policies and instruments the Strategy </a:t>
            </a:r>
            <a:r>
              <a:rPr lang="en-US" sz="2300" dirty="0" smtClean="0"/>
              <a:t>promotes”: A “Joined-Up Europe” (p. 48)</a:t>
            </a:r>
            <a:endParaRPr lang="en-US" sz="2300" dirty="0"/>
          </a:p>
        </p:txBody>
      </p:sp>
      <p:sp>
        <p:nvSpPr>
          <p:cNvPr id="4" name="TextBox 3"/>
          <p:cNvSpPr txBox="1"/>
          <p:nvPr/>
        </p:nvSpPr>
        <p:spPr>
          <a:xfrm>
            <a:off x="0" y="5137369"/>
            <a:ext cx="9127066" cy="830997"/>
          </a:xfrm>
          <a:prstGeom prst="rect">
            <a:avLst/>
          </a:prstGeom>
          <a:scene3d>
            <a:camera prst="isometricOffAxis1Right"/>
            <a:lightRig rig="threePt" dir="t"/>
          </a:scene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Undertaking a </a:t>
            </a:r>
            <a:r>
              <a:rPr lang="en-US" sz="2400" i="1" dirty="0" smtClean="0"/>
              <a:t>multi</a:t>
            </a:r>
            <a:r>
              <a:rPr lang="en-US" sz="2400" i="1" dirty="0"/>
              <a:t>-dimensional </a:t>
            </a:r>
            <a:r>
              <a:rPr lang="en-US" sz="2400" dirty="0"/>
              <a:t>approach through the use of all available policies and instruments </a:t>
            </a:r>
            <a:r>
              <a:rPr lang="en-US" sz="2400" dirty="0" smtClean="0"/>
              <a:t>is </a:t>
            </a:r>
            <a:r>
              <a:rPr lang="en-US" sz="2400" dirty="0"/>
              <a:t>essential. </a:t>
            </a:r>
          </a:p>
        </p:txBody>
      </p:sp>
    </p:spTree>
    <p:extLst>
      <p:ext uri="{BB962C8B-B14F-4D97-AF65-F5344CB8AC3E}">
        <p14:creationId xmlns:p14="http://schemas.microsoft.com/office/powerpoint/2010/main" val="45354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21.5|29.6|14.4|10.4|13.9|1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8803</TotalTime>
  <Words>3293</Words>
  <Application>Microsoft Office PowerPoint</Application>
  <PresentationFormat>Presentazione su schermo (4:3)</PresentationFormat>
  <Paragraphs>297</Paragraphs>
  <Slides>30</Slides>
  <Notes>20</Notes>
  <HiddenSlides>6</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Arial Unicode MS</vt:lpstr>
      <vt:lpstr>ＭＳ Ｐゴシック</vt:lpstr>
      <vt:lpstr>Arial</vt:lpstr>
      <vt:lpstr>Arial Black</vt:lpstr>
      <vt:lpstr>Calibri</vt:lpstr>
      <vt:lpstr>Times New Roman</vt:lpstr>
      <vt:lpstr>Wingdings</vt:lpstr>
      <vt:lpstr>Wingdings 2</vt:lpstr>
      <vt:lpstr>Perspective</vt:lpstr>
      <vt:lpstr>The EEAS and the EU’s foreign policy machinery</vt:lpstr>
      <vt:lpstr>Outline</vt:lpstr>
      <vt:lpstr>Let’s warm up!</vt:lpstr>
      <vt:lpstr>Agency in FP</vt:lpstr>
      <vt:lpstr>Institutional Actors</vt:lpstr>
      <vt:lpstr>What is foreign policy? </vt:lpstr>
      <vt:lpstr>What is EU FP?</vt:lpstr>
      <vt:lpstr>(EU) Diplomacy </vt:lpstr>
      <vt:lpstr>Global strategy </vt:lpstr>
      <vt:lpstr>Institutional framework</vt:lpstr>
      <vt:lpstr>Competences</vt:lpstr>
      <vt:lpstr>CFSP - Competences</vt:lpstr>
      <vt:lpstr>Lisbon and external action</vt:lpstr>
      <vt:lpstr>European External Relations</vt:lpstr>
      <vt:lpstr>Policy-making frameworks</vt:lpstr>
      <vt:lpstr>EU Council</vt:lpstr>
      <vt:lpstr>EU Council: Limitations</vt:lpstr>
      <vt:lpstr>The Council of the EU</vt:lpstr>
      <vt:lpstr>Syndicate discussion</vt:lpstr>
      <vt:lpstr>The Commission</vt:lpstr>
      <vt:lpstr>HR/VP </vt:lpstr>
      <vt:lpstr>Presentazione standard di PowerPoint</vt:lpstr>
      <vt:lpstr>The EEAS (Art. 27.3 TEU)</vt:lpstr>
      <vt:lpstr>Composition of the EEAS</vt:lpstr>
      <vt:lpstr>Presentazione standard di PowerPoint</vt:lpstr>
      <vt:lpstr>Syndicate discussion</vt:lpstr>
      <vt:lpstr>Additional complications</vt:lpstr>
      <vt:lpstr>Consistency</vt:lpstr>
      <vt:lpstr>Syndicate discussion</vt:lpstr>
      <vt:lpstr>Conclusions </vt:lpstr>
    </vt:vector>
  </TitlesOfParts>
  <Company>Vesalius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EEAS and the institutional setting to deal with foreign policy</dc:title>
  <dc:creator>Caterina Carta</dc:creator>
  <cp:lastModifiedBy>user</cp:lastModifiedBy>
  <cp:revision>119</cp:revision>
  <dcterms:created xsi:type="dcterms:W3CDTF">2017-06-07T13:14:01Z</dcterms:created>
  <dcterms:modified xsi:type="dcterms:W3CDTF">2017-06-27T13:41:15Z</dcterms:modified>
</cp:coreProperties>
</file>