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9" r:id="rId4"/>
    <p:sldId id="261" r:id="rId5"/>
    <p:sldId id="280" r:id="rId6"/>
    <p:sldId id="281" r:id="rId7"/>
    <p:sldId id="282" r:id="rId8"/>
    <p:sldId id="260" r:id="rId9"/>
    <p:sldId id="265" r:id="rId10"/>
    <p:sldId id="266" r:id="rId11"/>
    <p:sldId id="287" r:id="rId12"/>
    <p:sldId id="274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991"/>
  </p:normalViewPr>
  <p:slideViewPr>
    <p:cSldViewPr snapToGrid="0" snapToObjects="1">
      <p:cViewPr varScale="1">
        <p:scale>
          <a:sx n="113" d="100"/>
          <a:sy n="113" d="100"/>
        </p:scale>
        <p:origin x="84" y="3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31955-522A-2A46-AE77-5F490994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C5F985-C9CC-F141-A381-9FEF4AEC2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FE5827-D75E-E144-8B32-253254E6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57125-C87A-C940-A4F0-0F3DC4BB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78F31B-A2F2-9543-A347-6CDD8966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66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DF405-AD96-D54D-8CD0-5D93EFE9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89E326-06A8-1640-919C-877235364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A66674-72BB-8548-B69C-1E986163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BBD36-B342-5D46-9A16-020F13D3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339147-EFAB-5249-BEDF-506D006F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9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93A0E10-1627-024F-AC4D-44E2A54FD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EAB935-4F16-B246-9E2A-D83BBA584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DB250-B98B-ED47-87A0-6DD3315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2059C9-643B-7B43-A953-5B5E25A4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435E9-1BF4-FB45-893E-17FF14E5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78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14A358-0DFE-4D4D-8F89-6DC1BB5C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AC6994-0A4D-C34D-8B7D-C6C57B65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402BCA-3C2F-1046-9634-0A4CDE64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CD3AE5-E11E-A44E-A1CF-E869EC2D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614C89-BEC0-A849-A994-19A293AB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1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17A42-19D5-7246-B671-6DE12A5F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7F7699-DB6D-874D-BA86-5F31BCA3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B23E06-7E06-544D-9C29-43BDF005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3463FB-C849-5342-8F1A-CE1B8F19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E535C-24FD-9045-98B6-E935980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8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2044E-943B-1442-AF83-B5FAD2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7E23D-7A75-184E-9DA7-E6219303C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355326-F30A-CA49-9663-B21D0F25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DF1ECF-1586-C14F-A9A1-07F8956C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F0F72C-12C2-0C47-A498-168B5E3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5EB21B-9DC4-6845-9EE1-69CDB6D2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8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08444-5FE1-6145-826E-6095E6A4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E8D17A-9416-934F-8F2C-6568142D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50E909-2630-B244-A980-878EBFDAC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EC809B-9147-0A45-8077-9ED539F16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28FB6E-83AE-AE4D-BDBE-3CD01F56B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E57CDA-A08F-AD44-B5FC-362F7B03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E77896-B71D-BB44-A6FF-92B2D205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8E905A-CD5C-A943-8C59-8D431155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52C87-1A22-9444-9E79-ABD0012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7B0B15-A886-B64F-B561-0910F63C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A976CA-5944-7B46-889C-5702DE86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D01AAB-4175-5047-9C2E-EEDDBFB5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91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201C7C-A7C6-C342-9E99-48C0268C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B28034-6703-D34A-93A8-76C59666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318023-AFA3-544B-B72C-50736AC2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7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F2C59-3A3B-7A48-9693-63AC36C8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9F742D-D78A-774D-91A1-D371D6D8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ECDD38-FD9C-1747-B711-B12D8B309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DF20AA-FC18-C94F-8262-308E942A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CEC35E-0D7D-EF4B-935A-743A3019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8DF36D-295A-044A-9E63-DC6C7E5E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E87D0-0967-DA48-B653-0C13C58A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9420B0-3746-E94E-A30B-C4EE9A67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816576-97D5-854D-A8DE-807BAA299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FFA248-270C-9E46-BE9D-6E0900B5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6D48F3-2B42-9C42-B226-B8FE2B25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DC4E86-BCA4-C441-AA85-4DD93EA8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9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3FFF6A-C990-C048-B8C6-75D9926F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94A121-EEF2-0C48-A8AD-11D623D9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852BAC-2EE5-334E-8411-012B29D17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1CFC-80F9-EB4C-8361-F70E538AF876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ECA959-6591-014D-84C7-649AABD40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20EFBE-0008-AA4E-9240-16FC3D907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42BC-7B43-7742-B413-CC0B74541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03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%20dei%20benedettini%20catania&amp;ved=0ahUKEwjdh-GmtLvSAhUEvRoKHcauBMAQMwghKAUwBQ&amp;iact=mrc&amp;uact=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talstra@unict.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talstra@unict.i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package" Target="../embeddings/Documento_di_Microsoft_Word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catania.liveuniversity.it/2017/02/28/catania-monastero-benedettini-storia-mistero-officine-culturali-leggenda/&amp;psig=AOvVaw0mNPDplSGJmNWkgKALIGXz&amp;ust=1618678232083000&amp;source=images&amp;cd=vfe&amp;ved=0CAIQjRxqFwoTCPClv7qcg_ACFQAAAAAdAAAAABAQ" TargetMode="External"/><Relationship Id="rId2" Type="http://schemas.openxmlformats.org/officeDocument/2006/relationships/hyperlink" Target="https://www.google.com/imgres?imgurl=https://c8.alamy.com/compit/jbe9bb/il-monastero-benedettino-di-san-nicola-arena-catania-sicilia-italia-jbe9bb.jpg&amp;imgrefurl=https://www.alamy.it/foto-immagine-il-monastero-benedettino-di-san-nicola-arena-catania-sicilia-italia-144758863.html&amp;tbnid=kaX4CqGyqU5gUM&amp;vet=10CAMQxiAoAGoXChMI8KW_upyD8AIVAAAAAB0AAAAAEA0..i&amp;docid=cpINjfzkB1-FpM&amp;w=1300&amp;h=956&amp;itg=1&amp;q=monastero%20benedettini%20catania&amp;client=firefox-b-d&amp;ved=0CAMQxiAoAGoXChMI8KW_upyD8AIVAAAAAB0AAAAAE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s://www.unict.it/sites/default/files/strutture/scalone_monumentale.jpg&amp;imgrefurl=https://www.unict.it/it/terza-missione/palazzi-storici/monastero-dei-benedettini&amp;tbnid=OvrvJ-D9Qn52XM&amp;vet=12ahUKEwi8ncC5nIPwAhUR8rsIHRrLAFsQMygeegUIARD6AQ..i&amp;docid=535actUN9QacBM&amp;w=1700&amp;h=1133&amp;q=monastero%20benedettini%20catania&amp;client=firefox-b-d&amp;ved=2ahUKEwi8ncC5nIPwAhUR8rsIHRrLAFsQMygeegUIARD6A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google.com/imgres?imgurl=https://www.touringclub.it/sites/default/files/styles/gallery_full/public/immagini_georiferite/piazza_duomo_catania.jpg?itok=ZVocdRz4&amp;imgrefurl=https://www.touringclub.it/notizie-di-viaggio/passeggiata-su-via-etnea-cuore-di-catania/immagine/8/piazza-duomo-a-catania-foto-thinkstock&amp;tbnid=KDGsLMbLq0_omM&amp;vet=12ahUKEwiBtJKT-IXwAhVEP-wKHSCBDaoQMyg6egQIARBp..i&amp;docid=xR_lSRr-naumAM&amp;w=800&amp;h=559&amp;q=catania&amp;client=firefox-b-d&amp;ved=2ahUKEwiBtJKT-IXwAhVEP-wKHSCBDaoQMyg6egQIARB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12956"/>
            <a:ext cx="9144000" cy="2832521"/>
          </a:xfrm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</a:rPr>
              <a:t>Università di Catania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ERASMUS DAYS 2021- 2022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Erasmus and Beyond</a:t>
            </a:r>
            <a:br>
              <a:rPr lang="it-IT" sz="2400" b="1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1" y="3768930"/>
            <a:ext cx="9313332" cy="28858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solidFill>
                  <a:srgbClr val="00B050"/>
                </a:solidFill>
              </a:rPr>
              <a:t>The School of Italian Language and Culture of the University of Catania</a:t>
            </a:r>
            <a:endParaRPr lang="en-US" sz="2800" b="1" dirty="0">
              <a:solidFill>
                <a:srgbClr val="00B050"/>
              </a:solidFill>
              <a:latin typeface="Andalus" charset="0"/>
            </a:endParaRPr>
          </a:p>
          <a:p>
            <a:pPr algn="ctr">
              <a:defRPr/>
            </a:pPr>
            <a:r>
              <a:rPr lang="en-US" sz="2800" b="1" dirty="0" err="1">
                <a:latin typeface="Andalus" charset="0"/>
              </a:rPr>
              <a:t>italstra</a:t>
            </a:r>
            <a:r>
              <a:rPr lang="en-US" sz="2800" b="1" dirty="0">
                <a:latin typeface="Andalus" charset="0"/>
              </a:rPr>
              <a:t> @</a:t>
            </a:r>
            <a:r>
              <a:rPr lang="en-US" sz="2800" b="1" dirty="0" err="1">
                <a:latin typeface="Andalus" charset="0"/>
              </a:rPr>
              <a:t>unict.it</a:t>
            </a:r>
            <a:endParaRPr lang="en-US" sz="2800" b="1" dirty="0">
              <a:latin typeface="Andalus" charset="0"/>
            </a:endParaRPr>
          </a:p>
          <a:p>
            <a:pPr algn="ctr">
              <a:defRPr/>
            </a:pPr>
            <a:endParaRPr lang="en-US" sz="2800" dirty="0">
              <a:latin typeface="Andalus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52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2768" y="533400"/>
            <a:ext cx="8985233" cy="2001982"/>
          </a:xfrm>
        </p:spPr>
        <p:txBody>
          <a:bodyPr>
            <a:noAutofit/>
          </a:bodyPr>
          <a:lstStyle/>
          <a:p>
            <a:r>
              <a:rPr lang="en-GB" sz="2800" dirty="0"/>
              <a:t>Learning Italian in Catania could be really interesting if you are involved in sectors like tourism or typical food trade.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Our School of Italian Language and Culture can offer you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2768" y="2535382"/>
            <a:ext cx="8791735" cy="3941618"/>
          </a:xfrm>
        </p:spPr>
        <p:txBody>
          <a:bodyPr/>
          <a:lstStyle/>
          <a:p>
            <a:pPr marL="457200" indent="-457200">
              <a:buAutoNum type="arabicParenR"/>
            </a:pPr>
            <a:endParaRPr lang="pl-PL" dirty="0">
              <a:hlinkClick r:id="rId2" invalidUrl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 dei benedettini catania&amp;ved=0ahUKEwjdh-GmtLvSAhUEvRoKHcauBMAQMwghKAUwBQ&amp;iact=mrc&amp;uact=8"/>
            </a:endParaRPr>
          </a:p>
          <a:p>
            <a:pPr marL="0" indent="0">
              <a:buNone/>
            </a:pPr>
            <a:r>
              <a:rPr lang="pl-PL" dirty="0">
                <a:hlinkClick r:id="rId2" invalidUrl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 dei benedettini catania&amp;ved=0ahUKEwjdh-GmtLvSAhUEvRoKHcauBMAQMwghKAUwBQ&amp;iact=mrc&amp;uact=8"/>
              </a:rPr>
              <a:t>Italian Language and Culture Course (</a:t>
            </a:r>
            <a:r>
              <a:rPr lang="pl-PL" i="1" dirty="0">
                <a:hlinkClick r:id="rId2" invalidUrl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 dei benedettini catania&amp;ved=0ahUKEwjdh-GmtLvSAhUEvRoKHcauBMAQMwghKAUwBQ&amp;iact=mrc&amp;uact=8"/>
              </a:rPr>
              <a:t>80 hours</a:t>
            </a:r>
            <a:r>
              <a:rPr lang="pl-PL" dirty="0">
                <a:hlinkClick r:id="rId2" invalidUrl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 dei benedettini catania&amp;ved=0ahUKEwjdh-GmtLvSAhUEvRoKHcauBMAQMwghKAUwBQ&amp;iact=mrc&amp;uact=8"/>
              </a:rPr>
              <a:t>)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2" invalidUrl="https://www.google.it/imgres?imgurl=http://www.cotume.it/wp-content/uploads/2013/07/Monastero-dei-Benedettini-scalone-ingresso.jpg&amp;imgrefurl=http://www.cotume.it/portfolio/monastero-dei-benedettini-san-nicolo-larena/&amp;docid=_zJlo7kH2un4fM&amp;tbnid=gR-56K7ImCoPFM:&amp;vet=1&amp;w=1656&amp;h=1145&amp;client=firefox-b-ab&amp;bih=608&amp;biw=1366&amp;q=monastero dei benedettini catania&amp;ved=0ahUKEwjdh-GmtLvSAhUEvRoKHcauBMAQMwghKAUwBQ&amp;iact=mrc&amp;uact=8"/>
              </a:rPr>
              <a:t>ICON on line learning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09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66254" y="135468"/>
            <a:ext cx="12358254" cy="1388532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en-GB" dirty="0"/>
              <a:t>From October to February and from March to June you can attend the language courses for your language level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5820" y="2253803"/>
            <a:ext cx="8641246" cy="446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courses of Italian language, held by the School in two semesters (October-February and March-June), are structured along the lines of the Common European Framework of Reference for Languages (CEFR) and are separated into beginners, intermediate, and advanced (</a:t>
            </a:r>
            <a:r>
              <a:rPr lang="en-GB" sz="3200" b="1" dirty="0"/>
              <a:t>from A1 to C2 level)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92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9911" y="533400"/>
            <a:ext cx="9028089" cy="1681766"/>
          </a:xfrm>
        </p:spPr>
        <p:txBody>
          <a:bodyPr>
            <a:noAutofit/>
          </a:bodyPr>
          <a:lstStyle/>
          <a:p>
            <a:r>
              <a:rPr lang="en-US" sz="2800" dirty="0"/>
              <a:t>The Course consists of </a:t>
            </a:r>
            <a:br>
              <a:rPr lang="en-US" sz="2800" dirty="0"/>
            </a:br>
            <a:r>
              <a:rPr lang="en-US" sz="2800" dirty="0"/>
              <a:t>80 hours of lectures in Italian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20 </a:t>
            </a:r>
            <a:r>
              <a:rPr lang="en-US" sz="2800" dirty="0"/>
              <a:t>hours of laboratory activities with the collaboration of trainees who study in Department of Humanities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2588654"/>
            <a:ext cx="9143998" cy="4269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Italian Courses are free of any charge for Erasmus Students studying at the University of Catania.</a:t>
            </a:r>
            <a:r>
              <a:rPr lang="en-US" dirty="0"/>
              <a:t> </a:t>
            </a:r>
          </a:p>
          <a:p>
            <a:endParaRPr lang="it-IT" sz="1000" dirty="0"/>
          </a:p>
          <a:p>
            <a:r>
              <a:rPr lang="en-US" dirty="0"/>
              <a:t>These Courses lead to a Certification, </a:t>
            </a:r>
            <a:r>
              <a:rPr lang="en-US" i="1" dirty="0"/>
              <a:t>CILS-</a:t>
            </a:r>
            <a:r>
              <a:rPr lang="en-US" i="1" dirty="0" err="1"/>
              <a:t>Certificato</a:t>
            </a:r>
            <a:r>
              <a:rPr lang="en-US" i="1" dirty="0"/>
              <a:t> di </a:t>
            </a:r>
            <a:r>
              <a:rPr lang="en-US" i="1" dirty="0" err="1"/>
              <a:t>italiano</a:t>
            </a:r>
            <a:r>
              <a:rPr lang="en-US" i="1" dirty="0"/>
              <a:t> come lingua </a:t>
            </a:r>
            <a:r>
              <a:rPr lang="en-US" i="1" dirty="0" err="1"/>
              <a:t>straniera</a:t>
            </a:r>
            <a:r>
              <a:rPr lang="en-US" dirty="0"/>
              <a:t>, in cooperation with our partner University, </a:t>
            </a:r>
            <a:r>
              <a:rPr lang="en-US" dirty="0" err="1"/>
              <a:t>Università</a:t>
            </a:r>
            <a:r>
              <a:rPr lang="en-US" dirty="0"/>
              <a:t> per </a:t>
            </a:r>
            <a:r>
              <a:rPr lang="en-US" dirty="0" err="1"/>
              <a:t>stranieri</a:t>
            </a:r>
            <a:r>
              <a:rPr lang="en-US" dirty="0"/>
              <a:t> di Siena. It can be used for all business requirements.</a:t>
            </a:r>
            <a:endParaRPr lang="it-IT" dirty="0"/>
          </a:p>
          <a:p>
            <a:pPr marL="0" indent="0">
              <a:buNone/>
            </a:pPr>
            <a:endParaRPr lang="it-IT" sz="1000" dirty="0"/>
          </a:p>
          <a:p>
            <a:r>
              <a:rPr lang="en-US" b="1" dirty="0"/>
              <a:t>Each Course gives you 10 CFU </a:t>
            </a:r>
            <a:r>
              <a:rPr lang="en-US" dirty="0"/>
              <a:t>and it gives you the real opportunity to speak, read and write Italian in advanced contexts, in your job or scientific activities.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72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4152" y="682581"/>
            <a:ext cx="8925059" cy="1017431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also improve your Italian in </a:t>
            </a:r>
            <a:br>
              <a:rPr lang="en-US" dirty="0"/>
            </a:br>
            <a:r>
              <a:rPr lang="en-US" dirty="0"/>
              <a:t>e-learning mode. </a:t>
            </a:r>
            <a:r>
              <a:rPr lang="it-IT" dirty="0"/>
              <a:t/>
            </a:r>
            <a:br>
              <a:rPr lang="it-IT" dirty="0"/>
            </a:b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4151" y="1944710"/>
            <a:ext cx="9053849" cy="491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ICoN</a:t>
            </a:r>
            <a:r>
              <a:rPr lang="en-US" b="1" dirty="0"/>
              <a:t> </a:t>
            </a:r>
            <a:r>
              <a:rPr lang="en-US" dirty="0"/>
              <a:t>- Italian Culture on the Net - is a University Consortium composed of nineteen Italian universities operating in agreement with the Italian Ministry of Foreign Affairs. </a:t>
            </a:r>
          </a:p>
          <a:p>
            <a:pPr marL="0" indent="0">
              <a:buNone/>
            </a:pPr>
            <a:r>
              <a:rPr lang="en-US" dirty="0"/>
              <a:t>From1999 </a:t>
            </a:r>
            <a:r>
              <a:rPr lang="en-US" dirty="0" err="1"/>
              <a:t>ICoN</a:t>
            </a:r>
            <a:r>
              <a:rPr lang="en-US" dirty="0"/>
              <a:t> has the aim to promote and disseminate the language and culture of Italy all over the world through e-learning technologies and specific educational initiatives.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en-GB" b="1" dirty="0"/>
              <a:t>You will be given an access code to e-learning Italian Courses</a:t>
            </a:r>
          </a:p>
        </p:txBody>
      </p:sp>
    </p:spTree>
    <p:extLst>
      <p:ext uri="{BB962C8B-B14F-4D97-AF65-F5344CB8AC3E}">
        <p14:creationId xmlns:p14="http://schemas.microsoft.com/office/powerpoint/2010/main" val="122593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0210801" cy="1537855"/>
          </a:xfrm>
        </p:spPr>
        <p:txBody>
          <a:bodyPr>
            <a:normAutofit fontScale="90000"/>
          </a:bodyPr>
          <a:lstStyle/>
          <a:p>
            <a:r>
              <a:rPr lang="en-US" dirty="0"/>
              <a:t>Italian language entry test for Erasmus students.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Where: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80655"/>
            <a:ext cx="11748655" cy="5777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Saturday October 23rd 2021 from 10:00 a.m. to 12.00 a.m. </a:t>
            </a:r>
          </a:p>
          <a:p>
            <a:r>
              <a:rPr lang="en-US" dirty="0"/>
              <a:t>at the Auditorium "Giancarlo De Carlo" of the Benedictine Monastery (Department of Humanities - Piazza Dante, 32) an Italian language entry test for Erasmus students will take place. </a:t>
            </a:r>
            <a:endParaRPr lang="it-IT" dirty="0"/>
          </a:p>
          <a:p>
            <a:pPr marL="0" indent="0">
              <a:buNone/>
            </a:pPr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Department of Humanities</a:t>
            </a:r>
          </a:p>
          <a:p>
            <a:pPr marL="0" indent="0">
              <a:buNone/>
            </a:pPr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Benedictine Monastery</a:t>
            </a:r>
          </a:p>
          <a:p>
            <a:pPr marL="0" indent="0">
              <a:buNone/>
            </a:pPr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Piazza Dante 32</a:t>
            </a:r>
          </a:p>
          <a:p>
            <a:pPr marL="0" indent="0">
              <a:buNone/>
            </a:pPr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95124 Catania</a:t>
            </a:r>
          </a:p>
          <a:p>
            <a:pPr marL="0" indent="0">
              <a:buNone/>
            </a:pPr>
            <a:r>
              <a:rPr lang="en-US" sz="2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Italy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E-mail: </a:t>
            </a:r>
            <a:r>
              <a:rPr lang="en-US" sz="2400" u="sng" dirty="0">
                <a:hlinkClick r:id="rId2"/>
              </a:rPr>
              <a:t>italstra@unict.it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792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019309" cy="1777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Department of Humanities, Benedictine Monastery,</a:t>
            </a:r>
            <a:br>
              <a:rPr lang="en-US" sz="3100" dirty="0"/>
            </a:br>
            <a:r>
              <a:rPr lang="en-US" sz="3100" dirty="0"/>
              <a:t> Piazza Dante 32, Catania (Italy)</a:t>
            </a:r>
            <a:r>
              <a:rPr lang="it-IT" sz="3100" dirty="0">
                <a:solidFill>
                  <a:srgbClr val="FF0000"/>
                </a:solidFill>
              </a:rPr>
              <a:t/>
            </a:r>
            <a:br>
              <a:rPr lang="it-IT" sz="3100" dirty="0">
                <a:solidFill>
                  <a:srgbClr val="FF0000"/>
                </a:solidFill>
              </a:rPr>
            </a:br>
            <a:r>
              <a:rPr lang="it-IT" sz="3100" dirty="0"/>
              <a:t/>
            </a:r>
            <a:br>
              <a:rPr lang="it-IT" sz="31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Email: </a:t>
            </a:r>
            <a:r>
              <a:rPr lang="en-US" sz="3200" u="sng" dirty="0">
                <a:hlinkClick r:id="rId3"/>
              </a:rPr>
              <a:t>italstra@unict.it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224173" y="2989346"/>
          <a:ext cx="5943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o" r:id="rId4" imgW="5943600" imgH="1778000" progId="Word.Document.12">
                  <p:embed/>
                </p:oleObj>
              </mc:Choice>
              <mc:Fallback>
                <p:oleObj name="Documento" r:id="rId4" imgW="5943600" imgH="1778000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4173" y="2989346"/>
                        <a:ext cx="59436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14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The School of Italian Language and Culture of the University of Catania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7031" y="1828800"/>
            <a:ext cx="8854702" cy="5029200"/>
          </a:xfrm>
        </p:spPr>
        <p:txBody>
          <a:bodyPr>
            <a:normAutofit/>
          </a:bodyPr>
          <a:lstStyle/>
          <a:p>
            <a:r>
              <a:rPr lang="en-GB" sz="3200" dirty="0"/>
              <a:t>The School of Italian Language and Culture is a </a:t>
            </a:r>
            <a:r>
              <a:rPr lang="en-GB" sz="3200" b="1" dirty="0"/>
              <a:t>Special Teaching Structure of the University of Catania.</a:t>
            </a:r>
          </a:p>
          <a:p>
            <a:r>
              <a:rPr lang="en-GB" sz="3200" b="1" dirty="0" err="1">
                <a:solidFill>
                  <a:srgbClr val="FF0000"/>
                </a:solidFill>
              </a:rPr>
              <a:t>www.italstra.unict.it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dirty="0"/>
              <a:t>It was founded in 2016 to promote the historical and advanced knowledge of Italian Language and Culture for foreign students and workers.</a:t>
            </a:r>
          </a:p>
          <a:p>
            <a:r>
              <a:rPr lang="en-GB" sz="3200" dirty="0"/>
              <a:t>The School is located in the Benedictine Monastery, which is the seat of the Department of Humanities</a:t>
            </a:r>
          </a:p>
          <a:p>
            <a:endParaRPr lang="it-IT" sz="32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98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F5D9A-9B76-A44F-9405-881793F0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hlinkClick r:id="rId2" invalidUrl="https://www.google.com/imgres?imgurl=https://c8.alamy.com/compit/jbe9bb/il-monastero-benedettino-di-san-nicola-arena-catania-sicilia-italia-jbe9bb.jpg&amp;imgrefurl=https://www.alamy.it/foto-immagine-il-monastero-benedettino-di-san-nicola-arena-catania-sicilia-italia-144758863.html&amp;tbnid=kaX4CqGyqU5gUM&amp;vet=10CAMQxiAoAGoXChMI8KW_upyD8AIVAAAAAB0AAAAAEA0..i&amp;docid=cpINjfzkB1-FpM&amp;w=1300&amp;h=956&amp;itg=1&amp;q=monastero benedettini catania&amp;client=firefox-b-d&amp;ved=0CAMQxiAoAGoXChMI8KW_upyD8AIVAAAAAB0AAAAAEA0"/>
            </a:endParaRPr>
          </a:p>
          <a:p>
            <a:endParaRPr lang="it-I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72EC2E-1055-EB4B-B15C-92BB9AC0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7925246"/>
            <a:ext cx="9144000" cy="158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Arial" panose="020B0604020202020204" pitchFamily="34" charset="0"/>
              </a:rPr>
              <a:t>  </a:t>
            </a:r>
            <a:r>
              <a:rPr lang="it-IT" altLang="it-IT" sz="51200" dirty="0">
                <a:latin typeface="Arial" panose="020B0604020202020204" pitchFamily="34" charset="0"/>
                <a:hlinkClick r:id="rId3"/>
              </a:rPr>
              <a:t>      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CATANIA – Il Monastero dei Benedettini tra storia e mistero, Officine  Culturali: “Per noi è leggenda” – LiveUnict">
            <a:hlinkClick r:id="rId3"/>
            <a:extLst>
              <a:ext uri="{FF2B5EF4-FFF2-40B4-BE49-F238E27FC236}">
                <a16:creationId xmlns:a16="http://schemas.microsoft.com/office/drawing/2014/main" id="{87BE8CE6-C3A9-9349-8CFB-87FA401A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2075"/>
            <a:ext cx="13843000" cy="1135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0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8991600" cy="15155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School of Italian language and Culture</a:t>
            </a:r>
            <a:br>
              <a:rPr lang="en-GB" dirty="0"/>
            </a:br>
            <a:r>
              <a:rPr lang="en-GB" dirty="0"/>
              <a:t> at </a:t>
            </a:r>
            <a:r>
              <a:rPr lang="en-GB" dirty="0" err="1"/>
              <a:t>Monastero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Benedettini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Department of Humanities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2048932"/>
            <a:ext cx="9144001" cy="48090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en-GB" sz="3200" dirty="0"/>
              <a:t>The Monastery is a unique place that shows Roman ruins, Renaissance walls, Baroque structures.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It is one of the </a:t>
            </a:r>
            <a:r>
              <a:rPr lang="en-GB" sz="3200" b="1" dirty="0"/>
              <a:t>largest Monasteries in Europe</a:t>
            </a:r>
            <a:r>
              <a:rPr lang="it-IT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37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26AC8-0958-CD4A-B7E0-1038CD37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7704"/>
            <a:ext cx="8967019" cy="796413"/>
          </a:xfrm>
        </p:spPr>
        <p:txBody>
          <a:bodyPr/>
          <a:lstStyle/>
          <a:p>
            <a:pPr algn="ctr"/>
            <a:r>
              <a:rPr lang="en-GB" dirty="0"/>
              <a:t>The Italian Language Courses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37CFE-6FC8-4341-B3C2-645FB46B0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981" y="1224116"/>
            <a:ext cx="8790038" cy="5633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courses of Italian language will be held </a:t>
            </a:r>
            <a:r>
              <a:rPr lang="en-GB" b="1" dirty="0"/>
              <a:t>every semester (October-February and March-June)</a:t>
            </a:r>
            <a:r>
              <a:rPr lang="en-GB" dirty="0"/>
              <a:t> and are structured along the lines of the Common European Framework of Reference for Languages (CEFR) A1, A2, B1, B2, B2, C1, C2 levels.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Studying Italian Language and Culture in Catania means to live a unique experience in one of the most beautiful cities in Sicily.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Embedded </a:t>
            </a:r>
            <a:r>
              <a:rPr lang="en-GB" b="1" dirty="0"/>
              <a:t>between Mount Etna and the clear sea</a:t>
            </a:r>
            <a:r>
              <a:rPr lang="en-GB" dirty="0"/>
              <a:t>, Catania is a city of art rich traces of the </a:t>
            </a:r>
            <a:r>
              <a:rPr lang="en-GB" b="1" dirty="0"/>
              <a:t>Greek and Roman culture </a:t>
            </a:r>
            <a:r>
              <a:rPr lang="en-GB" dirty="0"/>
              <a:t>and the starting point for </a:t>
            </a:r>
            <a:r>
              <a:rPr lang="en-GB" b="1" dirty="0"/>
              <a:t>Baroque</a:t>
            </a:r>
            <a:r>
              <a:rPr lang="en-GB" dirty="0"/>
              <a:t> routes.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famous for the kindness of its inhabitants. It is just the right place to combine learning and having fun.</a:t>
            </a:r>
          </a:p>
          <a:p>
            <a:endParaRPr lang="it-IT" dirty="0">
              <a:hlinkClick r:id="rId2" invalidUrl="https://www.google.com/imgres?imgurl=https://www.unict.it/sites/default/files/strutture/scalone_monumentale.jpg&amp;imgrefurl=https://www.unict.it/it/terza-missione/palazzi-storici/monastero-dei-benedettini&amp;tbnid=OvrvJ-D9Qn52XM&amp;vet=12ahUKEwi8ncC5nIPwAhUR8rsIHRrLAFsQMygeegUIARD6AQ..i&amp;docid=535actUN9QacBM&amp;w=1700&amp;h=1133&amp;q=monastero benedettini catania&amp;client=firefox-b-d&amp;ved=2ahUKEwi8ncC5nIPwAhUR8rsIHRrLAFsQMygeegUIARD6AQ"/>
            </a:endParaRPr>
          </a:p>
        </p:txBody>
      </p:sp>
    </p:spTree>
    <p:extLst>
      <p:ext uri="{BB962C8B-B14F-4D97-AF65-F5344CB8AC3E}">
        <p14:creationId xmlns:p14="http://schemas.microsoft.com/office/powerpoint/2010/main" val="125475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E5547-0330-414F-9565-D8D5D711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Catania</a:t>
            </a:r>
          </a:p>
        </p:txBody>
      </p:sp>
      <p:pic>
        <p:nvPicPr>
          <p:cNvPr id="6" name="Immagine 5" descr="Immagine che contiene montagna, acqua, esterni, cielo&#10;&#10;Descrizione generata automaticamente">
            <a:extLst>
              <a:ext uri="{FF2B5EF4-FFF2-40B4-BE49-F238E27FC236}">
                <a16:creationId xmlns:a16="http://schemas.microsoft.com/office/drawing/2014/main" id="{AF981699-44BD-6345-A8E3-2EDD3270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65" y="1273277"/>
            <a:ext cx="8671635" cy="52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F90C6-5424-E04B-A834-2B8BE8DA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1446"/>
            <a:ext cx="9143999" cy="6481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/>
              <a:t>Catania, </a:t>
            </a:r>
            <a:r>
              <a:rPr lang="en-GB" dirty="0"/>
              <a:t>the Cathedral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967F3-4542-AD45-9167-D8401835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hlinkClick r:id="rId2"/>
            </a:endParaRPr>
          </a:p>
          <a:p>
            <a:endParaRPr lang="it-IT" dirty="0"/>
          </a:p>
        </p:txBody>
      </p:sp>
      <p:pic>
        <p:nvPicPr>
          <p:cNvPr id="5" name="Immagine 4" descr="Immagine che contiene cielo, esterni, edificio, edificio governativo&#10;&#10;Descrizione generata automaticamente">
            <a:extLst>
              <a:ext uri="{FF2B5EF4-FFF2-40B4-BE49-F238E27FC236}">
                <a16:creationId xmlns:a16="http://schemas.microsoft.com/office/drawing/2014/main" id="{D36A66C6-3D25-7845-93EE-574B02E2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356852"/>
            <a:ext cx="8893277" cy="53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7-03-03 alle 23.11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2562"/>
          <a:stretch>
            <a:fillRect/>
          </a:stretch>
        </p:blipFill>
        <p:spPr>
          <a:xfrm>
            <a:off x="983088" y="12879"/>
            <a:ext cx="10161431" cy="76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Studying Italian at </a:t>
            </a:r>
            <a:r>
              <a:rPr lang="it-IT" dirty="0"/>
              <a:t>Monastero dei Benedettini 		</a:t>
            </a:r>
            <a:r>
              <a:rPr lang="en-GB" sz="3600" dirty="0"/>
              <a:t>Department of Humanities</a:t>
            </a:r>
            <a:r>
              <a:rPr lang="it-IT" sz="3600" dirty="0"/>
              <a:t> / DISUM</a:t>
            </a:r>
          </a:p>
        </p:txBody>
      </p:sp>
      <p:pic>
        <p:nvPicPr>
          <p:cNvPr id="4" name="Segnaposto contenuto 3" descr="IMG_79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48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589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Andalus</vt:lpstr>
      <vt:lpstr>Arial</vt:lpstr>
      <vt:lpstr>Calibri</vt:lpstr>
      <vt:lpstr>Calibri Light</vt:lpstr>
      <vt:lpstr>Tema di Office</vt:lpstr>
      <vt:lpstr>Documento</vt:lpstr>
      <vt:lpstr>Università di Catania ERASMUS DAYS 2021- 2022 Erasmus and Beyond </vt:lpstr>
      <vt:lpstr>The School of Italian Language and Culture of the University of Catania</vt:lpstr>
      <vt:lpstr>Presentazione standard di PowerPoint</vt:lpstr>
      <vt:lpstr>The School of Italian language and Culture  at Monastero dei Benedettini Department of Humanities</vt:lpstr>
      <vt:lpstr>The Italian Language Courses</vt:lpstr>
      <vt:lpstr>Catania</vt:lpstr>
      <vt:lpstr> Catania, the Cathedral </vt:lpstr>
      <vt:lpstr>Presentazione standard di PowerPoint</vt:lpstr>
      <vt:lpstr>Studying Italian at Monastero dei Benedettini   Department of Humanities / DISUM</vt:lpstr>
      <vt:lpstr>Learning Italian in Catania could be really interesting if you are involved in sectors like tourism or typical food trade.  Our School of Italian Language and Culture can offer you</vt:lpstr>
      <vt:lpstr> From October to February and from March to June you can attend the language courses for your language level</vt:lpstr>
      <vt:lpstr>The Course consists of  80 hours of lectures in Italian,  20 hours of laboratory activities with the collaboration of trainees who study in Department of Humanities</vt:lpstr>
      <vt:lpstr>You can also improve your Italian in  e-learning mode.  </vt:lpstr>
      <vt:lpstr>Italian language entry test for Erasmus students. Where:  </vt:lpstr>
      <vt:lpstr> Department of Humanities, Benedictine Monastery,  Piazza Dante 32, Catania (Italy)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di Catania ERASMUS DAYS 2021- 2022 Erasmus and Beyond</dc:title>
  <dc:creator>Rosaria Sardo</dc:creator>
  <cp:lastModifiedBy>Gemma</cp:lastModifiedBy>
  <cp:revision>3</cp:revision>
  <dcterms:created xsi:type="dcterms:W3CDTF">2021-10-13T17:41:06Z</dcterms:created>
  <dcterms:modified xsi:type="dcterms:W3CDTF">2021-10-14T13:02:00Z</dcterms:modified>
</cp:coreProperties>
</file>