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2" r:id="rId3"/>
  </p:sldMasterIdLst>
  <p:notesMasterIdLst>
    <p:notesMasterId r:id="rId28"/>
  </p:notesMasterIdLst>
  <p:handoutMasterIdLst>
    <p:handoutMasterId r:id="rId29"/>
  </p:handoutMasterIdLst>
  <p:sldIdLst>
    <p:sldId id="289" r:id="rId4"/>
    <p:sldId id="290" r:id="rId5"/>
    <p:sldId id="314" r:id="rId6"/>
    <p:sldId id="297" r:id="rId7"/>
    <p:sldId id="298" r:id="rId8"/>
    <p:sldId id="299" r:id="rId9"/>
    <p:sldId id="300" r:id="rId10"/>
    <p:sldId id="301" r:id="rId11"/>
    <p:sldId id="302" r:id="rId12"/>
    <p:sldId id="303" r:id="rId13"/>
    <p:sldId id="305" r:id="rId14"/>
    <p:sldId id="315" r:id="rId15"/>
    <p:sldId id="316" r:id="rId16"/>
    <p:sldId id="317" r:id="rId17"/>
    <p:sldId id="318" r:id="rId18"/>
    <p:sldId id="306" r:id="rId19"/>
    <p:sldId id="307" r:id="rId20"/>
    <p:sldId id="309" r:id="rId21"/>
    <p:sldId id="320" r:id="rId22"/>
    <p:sldId id="310" r:id="rId23"/>
    <p:sldId id="311" r:id="rId24"/>
    <p:sldId id="312" r:id="rId25"/>
    <p:sldId id="319" r:id="rId26"/>
    <p:sldId id="313"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94617" autoAdjust="0"/>
  </p:normalViewPr>
  <p:slideViewPr>
    <p:cSldViewPr>
      <p:cViewPr varScale="1">
        <p:scale>
          <a:sx n="69" d="100"/>
          <a:sy n="69" d="100"/>
        </p:scale>
        <p:origin x="5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90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it-IT"/>
          </a:p>
        </p:txBody>
      </p:sp>
      <p:sp>
        <p:nvSpPr>
          <p:cNvPr id="348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it-IT"/>
          </a:p>
        </p:txBody>
      </p:sp>
      <p:sp>
        <p:nvSpPr>
          <p:cNvPr id="348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it-IT"/>
          </a:p>
        </p:txBody>
      </p:sp>
      <p:sp>
        <p:nvSpPr>
          <p:cNvPr id="348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9997C96-5684-45B2-B8CD-FD3C373CC9BF}" type="slidenum">
              <a:rPr lang="it-IT"/>
              <a:pPr>
                <a:defRPr/>
              </a:pPr>
              <a:t>‹N›</a:t>
            </a:fld>
            <a:endParaRPr lang="it-IT"/>
          </a:p>
        </p:txBody>
      </p:sp>
    </p:spTree>
    <p:extLst>
      <p:ext uri="{BB962C8B-B14F-4D97-AF65-F5344CB8AC3E}">
        <p14:creationId xmlns:p14="http://schemas.microsoft.com/office/powerpoint/2010/main" val="986442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it-IT"/>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it-IT"/>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it-IT"/>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C0D58E0-8B38-4ED4-A808-8A448E29033E}" type="slidenum">
              <a:rPr lang="it-IT"/>
              <a:pPr>
                <a:defRPr/>
              </a:pPr>
              <a:t>‹N›</a:t>
            </a:fld>
            <a:endParaRPr lang="it-IT"/>
          </a:p>
        </p:txBody>
      </p:sp>
    </p:spTree>
    <p:extLst>
      <p:ext uri="{BB962C8B-B14F-4D97-AF65-F5344CB8AC3E}">
        <p14:creationId xmlns:p14="http://schemas.microsoft.com/office/powerpoint/2010/main" val="27925972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2470FCC-F42B-4CD1-ABE6-04201B29AA24}" type="slidenum">
              <a:rPr lang="it-IT"/>
              <a:pPr/>
              <a:t>1</a:t>
            </a:fld>
            <a:endParaRPr lang="it-IT"/>
          </a:p>
        </p:txBody>
      </p:sp>
      <p:sp>
        <p:nvSpPr>
          <p:cNvPr id="3072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AD9450B-E7BF-439A-AB58-84C1C3E54BC4}" type="slidenum">
              <a:rPr lang="en-GB" sz="1200"/>
              <a:pPr algn="r"/>
              <a:t>1</a:t>
            </a:fld>
            <a:endParaRPr lang="en-GB" sz="1200"/>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a:ln/>
        </p:spPr>
        <p:txBody>
          <a:bodyPr/>
          <a:lstStyle/>
          <a:p>
            <a:pPr eaLnBrk="1" hangingPunct="1"/>
            <a:r>
              <a:rPr lang="it-IT" smtClean="0"/>
              <a:t>Totale 32 slide : </a:t>
            </a:r>
          </a:p>
          <a:p>
            <a:pPr eaLnBrk="1" hangingPunct="1"/>
            <a:endParaRPr lang="it-IT" smtClean="0"/>
          </a:p>
          <a:p>
            <a:pPr eaLnBrk="1" hangingPunct="1">
              <a:buFontTx/>
              <a:buChar char="•"/>
            </a:pPr>
            <a:r>
              <a:rPr lang="it-IT" smtClean="0"/>
              <a:t>Contesto 5 slides</a:t>
            </a:r>
          </a:p>
          <a:p>
            <a:pPr eaLnBrk="1" hangingPunct="1">
              <a:buFontTx/>
              <a:buChar char="•"/>
            </a:pPr>
            <a:r>
              <a:rPr lang="it-IT" smtClean="0"/>
              <a:t>Processo e Fasi Risorse Umane 11 slides</a:t>
            </a:r>
          </a:p>
          <a:p>
            <a:pPr eaLnBrk="1" hangingPunct="1">
              <a:buFontTx/>
              <a:buChar char="•"/>
            </a:pPr>
            <a:r>
              <a:rPr lang="it-IT" smtClean="0"/>
              <a:t>Fattori chiave ed errori da evitare nella Gestione Risorse Umane 4 slides</a:t>
            </a:r>
          </a:p>
          <a:p>
            <a:pPr eaLnBrk="1" hangingPunct="1">
              <a:buFontTx/>
              <a:buChar char="•"/>
            </a:pPr>
            <a:r>
              <a:rPr lang="it-IT" smtClean="0"/>
              <a:t>Risorse &amp; Approvvigionamenti 3 slides</a:t>
            </a:r>
          </a:p>
          <a:p>
            <a:pPr eaLnBrk="1" hangingPunct="1">
              <a:buFontTx/>
              <a:buChar char="•"/>
            </a:pPr>
            <a:r>
              <a:rPr lang="it-IT" smtClean="0"/>
              <a:t>Fattori chiave ed errori da evitare nell’approvigionamento 2 slides</a:t>
            </a:r>
          </a:p>
          <a:p>
            <a:pPr eaLnBrk="1" hangingPunct="1">
              <a:buFontTx/>
              <a:buChar char="•"/>
            </a:pPr>
            <a:r>
              <a:rPr lang="it-IT" smtClean="0"/>
              <a:t>Sommario 4 slides  </a:t>
            </a:r>
          </a:p>
          <a:p>
            <a:pPr eaLnBrk="1" hangingPunct="1"/>
            <a:endParaRPr lang="it-IT" smtClean="0"/>
          </a:p>
          <a:p>
            <a:pPr eaLnBrk="1" hangingPunct="1"/>
            <a:r>
              <a:rPr lang="it-IT" smtClean="0"/>
              <a:t>Principio guida:</a:t>
            </a:r>
          </a:p>
          <a:p>
            <a:pPr eaLnBrk="1" hangingPunct="1"/>
            <a:r>
              <a:rPr lang="it-IT" smtClean="0"/>
              <a:t>la slide deve fare da “titolo” di un capitolo, l’ attenzione deve ritornare alla relazione con il docente molto presto, la slide e’ un supporto all’ esperienza trasmessa e non il contrario</a:t>
            </a:r>
          </a:p>
          <a:p>
            <a:pPr eaLnBrk="1" hangingPunct="1"/>
            <a:endParaRPr lang="it-IT" smtClean="0"/>
          </a:p>
        </p:txBody>
      </p:sp>
    </p:spTree>
    <p:extLst>
      <p:ext uri="{BB962C8B-B14F-4D97-AF65-F5344CB8AC3E}">
        <p14:creationId xmlns:p14="http://schemas.microsoft.com/office/powerpoint/2010/main" val="124642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05887CCD-00F7-44E6-98E4-79DD17B2DB54}" type="slidenum">
              <a:rPr lang="it-IT"/>
              <a:pPr/>
              <a:t>2</a:t>
            </a:fld>
            <a:endParaRPr lang="it-IT"/>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it-IT" smtClean="0"/>
              <a:t>In questo modulo descriveremo la metodologia di ideazione e analisi di progetto secondo l’AQL:</a:t>
            </a:r>
          </a:p>
          <a:p>
            <a:pPr lvl="1" eaLnBrk="1" hangingPunct="1"/>
            <a:r>
              <a:rPr lang="it-IT" smtClean="0"/>
              <a:t>identificazione dei </a:t>
            </a:r>
            <a:r>
              <a:rPr lang="it-IT" i="1" u="sng" smtClean="0"/>
              <a:t>fabbisogni</a:t>
            </a:r>
            <a:r>
              <a:rPr lang="it-IT" smtClean="0"/>
              <a:t> e delle criticità in un dato contesto, secondo le loro </a:t>
            </a:r>
            <a:r>
              <a:rPr lang="it-IT" i="1" u="sng" smtClean="0"/>
              <a:t>cause</a:t>
            </a:r>
            <a:r>
              <a:rPr lang="it-IT" smtClean="0"/>
              <a:t> e i loro </a:t>
            </a:r>
            <a:r>
              <a:rPr lang="it-IT" i="1" u="sng" smtClean="0"/>
              <a:t>effetti</a:t>
            </a:r>
            <a:r>
              <a:rPr lang="it-IT" smtClean="0"/>
              <a:t>;</a:t>
            </a:r>
          </a:p>
          <a:p>
            <a:pPr lvl="1" eaLnBrk="1" hangingPunct="1"/>
            <a:r>
              <a:rPr lang="it-IT" smtClean="0"/>
              <a:t>identificazione degli </a:t>
            </a:r>
            <a:r>
              <a:rPr lang="it-IT" i="1" u="sng" smtClean="0"/>
              <a:t>obiettivi</a:t>
            </a:r>
            <a:r>
              <a:rPr lang="it-IT" smtClean="0"/>
              <a:t> (cambiamenti attesi) e dei </a:t>
            </a:r>
            <a:r>
              <a:rPr lang="it-IT" i="1" u="sng" smtClean="0"/>
              <a:t>risultati</a:t>
            </a:r>
            <a:r>
              <a:rPr lang="it-IT" smtClean="0"/>
              <a:t> di un progetto; </a:t>
            </a:r>
          </a:p>
          <a:p>
            <a:pPr lvl="1" eaLnBrk="1" hangingPunct="1"/>
            <a:r>
              <a:rPr lang="it-IT" smtClean="0"/>
              <a:t>identificazione delle </a:t>
            </a:r>
            <a:r>
              <a:rPr lang="it-IT" i="1" u="sng" smtClean="0"/>
              <a:t>strategie</a:t>
            </a:r>
            <a:r>
              <a:rPr lang="it-IT" smtClean="0"/>
              <a:t> del progetto.</a:t>
            </a:r>
          </a:p>
          <a:p>
            <a:pPr lvl="1" eaLnBrk="1" hangingPunct="1"/>
            <a:endParaRPr lang="it-IT" smtClean="0"/>
          </a:p>
          <a:p>
            <a:pPr eaLnBrk="1" hangingPunct="1"/>
            <a:r>
              <a:rPr lang="it-IT" smtClean="0"/>
              <a:t>Alla fine del modulo avremo appreso a elaborare una griglia di analisi completa, che identifichi i problemi, gli obiettivi e le misure di intervento secondo requisiti di: </a:t>
            </a:r>
          </a:p>
          <a:p>
            <a:pPr lvl="1" eaLnBrk="1" hangingPunct="1"/>
            <a:r>
              <a:rPr lang="it-IT" b="1" smtClean="0"/>
              <a:t>Pertinenza</a:t>
            </a:r>
          </a:p>
          <a:p>
            <a:pPr lvl="1" eaLnBrk="1" hangingPunct="1"/>
            <a:r>
              <a:rPr lang="it-IT" b="1" smtClean="0"/>
              <a:t>Efficienza</a:t>
            </a:r>
          </a:p>
          <a:p>
            <a:pPr lvl="1" eaLnBrk="1" hangingPunct="1"/>
            <a:r>
              <a:rPr lang="it-IT" b="1" smtClean="0"/>
              <a:t>Efficacia</a:t>
            </a:r>
          </a:p>
          <a:p>
            <a:pPr lvl="1" eaLnBrk="1" hangingPunct="1"/>
            <a:r>
              <a:rPr lang="it-IT" b="1" smtClean="0"/>
              <a:t>impatto</a:t>
            </a:r>
          </a:p>
          <a:p>
            <a:pPr lvl="1" eaLnBrk="1" hangingPunct="1"/>
            <a:r>
              <a:rPr lang="it-IT" b="1" smtClean="0"/>
              <a:t>Sostenibilità</a:t>
            </a:r>
          </a:p>
        </p:txBody>
      </p:sp>
    </p:spTree>
    <p:extLst>
      <p:ext uri="{BB962C8B-B14F-4D97-AF65-F5344CB8AC3E}">
        <p14:creationId xmlns:p14="http://schemas.microsoft.com/office/powerpoint/2010/main" val="2287340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03BE3D9-77F1-402E-B91D-6638271C55FF}" type="slidenum">
              <a:rPr lang="it-IT"/>
              <a:pPr/>
              <a:t>4</a:t>
            </a:fld>
            <a:endParaRPr lang="it-IT"/>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it-IT" smtClean="0"/>
              <a:t>L’analisi dei problemi (anche detta analisi dei fabbisogni, o analisi del contesto) è, dal punto di vista logico, la prima fase nell’ideazione di un progetto;</a:t>
            </a:r>
          </a:p>
          <a:p>
            <a:pPr eaLnBrk="1" hangingPunct="1"/>
            <a:r>
              <a:rPr lang="it-IT" smtClean="0"/>
              <a:t>È un processo di scomposizione che tende a isolare un problema, esaminandolo anche nelle sue </a:t>
            </a:r>
            <a:r>
              <a:rPr lang="it-IT" u="sng" smtClean="0"/>
              <a:t>cause</a:t>
            </a:r>
            <a:r>
              <a:rPr lang="it-IT" smtClean="0"/>
              <a:t> e nei suoi </a:t>
            </a:r>
            <a:r>
              <a:rPr lang="it-IT" u="sng" smtClean="0"/>
              <a:t>effetti</a:t>
            </a:r>
            <a:r>
              <a:rPr lang="it-IT" smtClean="0"/>
              <a:t>;</a:t>
            </a:r>
          </a:p>
          <a:p>
            <a:pPr eaLnBrk="1" hangingPunct="1"/>
            <a:r>
              <a:rPr lang="it-IT" u="sng" smtClean="0"/>
              <a:t>Una buona analisi consente di svolgere in modo coerente anche l’individuazione di finalità, obiettivi e risultati</a:t>
            </a:r>
            <a:r>
              <a:rPr lang="it-IT" smtClean="0"/>
              <a:t>, secondo un approccio di </a:t>
            </a:r>
            <a:r>
              <a:rPr lang="it-IT" i="1" smtClean="0"/>
              <a:t>traslazione</a:t>
            </a:r>
            <a:r>
              <a:rPr lang="it-IT" smtClean="0"/>
              <a:t> logica tipica dell’AQL.</a:t>
            </a:r>
          </a:p>
          <a:p>
            <a:pPr eaLnBrk="1" hangingPunct="1"/>
            <a:endParaRPr lang="it-IT" smtClean="0"/>
          </a:p>
        </p:txBody>
      </p:sp>
    </p:spTree>
    <p:extLst>
      <p:ext uri="{BB962C8B-B14F-4D97-AF65-F5344CB8AC3E}">
        <p14:creationId xmlns:p14="http://schemas.microsoft.com/office/powerpoint/2010/main" val="2311200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D9B07B51-6E83-4D12-8A5F-0609DDD7EE8C}" type="slidenum">
              <a:rPr lang="it-IT"/>
              <a:pPr/>
              <a:t>5</a:t>
            </a:fld>
            <a:endParaRPr lang="it-IT"/>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it-IT" smtClean="0"/>
              <a:t>L’analisi dei problemi è un processo estremamente importante, da svolgere possibilmente in gruppo utilizzando la tecnica del brainstorming.</a:t>
            </a:r>
          </a:p>
          <a:p>
            <a:pPr lvl="1" eaLnBrk="1" hangingPunct="1"/>
            <a:r>
              <a:rPr lang="it-IT" smtClean="0"/>
              <a:t>Per elaborare il diagramma bisogna prima di tutto identificare i diversi problemi e sceglierne uno da cui partire. </a:t>
            </a:r>
          </a:p>
          <a:p>
            <a:pPr lvl="1" eaLnBrk="1" hangingPunct="1"/>
            <a:r>
              <a:rPr lang="it-IT" smtClean="0"/>
              <a:t>Si individua poi un secondo problema in relazione al primo e si definisce se esso sia:</a:t>
            </a:r>
          </a:p>
          <a:p>
            <a:pPr lvl="2" eaLnBrk="1" hangingPunct="1"/>
            <a:r>
              <a:rPr lang="it-IT" b="1" u="sng" smtClean="0"/>
              <a:t>causa del primo</a:t>
            </a:r>
            <a:r>
              <a:rPr lang="it-IT" smtClean="0"/>
              <a:t>, nel qual caso è posto graficamente ad un livello inferiore;</a:t>
            </a:r>
          </a:p>
          <a:p>
            <a:pPr lvl="2" eaLnBrk="1" hangingPunct="1"/>
            <a:r>
              <a:rPr lang="it-IT" b="1" u="sng" smtClean="0"/>
              <a:t>effetto del primo</a:t>
            </a:r>
            <a:r>
              <a:rPr lang="it-IT" smtClean="0"/>
              <a:t>, nel qual caso è posto graficamente ad un livello superiore;</a:t>
            </a:r>
          </a:p>
          <a:p>
            <a:pPr lvl="2" eaLnBrk="1" hangingPunct="1"/>
            <a:r>
              <a:rPr lang="it-IT" b="1" u="sng" smtClean="0"/>
              <a:t>né causa né effetto</a:t>
            </a:r>
            <a:r>
              <a:rPr lang="it-IT" smtClean="0"/>
              <a:t>, nel qual caso si pone sullo stesso piano.</a:t>
            </a:r>
          </a:p>
          <a:p>
            <a:pPr algn="ctr" eaLnBrk="1" hangingPunct="1"/>
            <a:endParaRPr lang="it-IT" smtClean="0"/>
          </a:p>
          <a:p>
            <a:pPr eaLnBrk="1" hangingPunct="1"/>
            <a:endParaRPr lang="it-IT" smtClean="0"/>
          </a:p>
        </p:txBody>
      </p:sp>
    </p:spTree>
    <p:extLst>
      <p:ext uri="{BB962C8B-B14F-4D97-AF65-F5344CB8AC3E}">
        <p14:creationId xmlns:p14="http://schemas.microsoft.com/office/powerpoint/2010/main" val="4241553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1ACB0DA7-234D-47E2-A3AC-554B41BBE00D}" type="slidenum">
              <a:rPr lang="it-IT"/>
              <a:pPr/>
              <a:t>16</a:t>
            </a:fld>
            <a:endParaRPr lang="it-IT"/>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it-IT" smtClean="0">
                <a:solidFill>
                  <a:srgbClr val="003366"/>
                </a:solidFill>
              </a:rPr>
              <a:t>È proprio vero che in un progetto sociale tutto deve essere </a:t>
            </a:r>
            <a:r>
              <a:rPr lang="it-IT" i="1" smtClean="0">
                <a:solidFill>
                  <a:srgbClr val="003366"/>
                </a:solidFill>
              </a:rPr>
              <a:t>oggettivamente</a:t>
            </a:r>
            <a:r>
              <a:rPr lang="it-IT" smtClean="0">
                <a:solidFill>
                  <a:srgbClr val="003366"/>
                </a:solidFill>
              </a:rPr>
              <a:t> verificabile? </a:t>
            </a:r>
          </a:p>
          <a:p>
            <a:pPr eaLnBrk="1" hangingPunct="1"/>
            <a:r>
              <a:rPr lang="it-IT" smtClean="0">
                <a:solidFill>
                  <a:srgbClr val="003366"/>
                </a:solidFill>
              </a:rPr>
              <a:t>Forse in questo c’è un eccesso di razionalismo, o di ingenuità, che deve essere corretto… dicendo  che dovremmo cercare SEMPRE una verifica </a:t>
            </a:r>
            <a:r>
              <a:rPr lang="it-IT" i="1" smtClean="0">
                <a:solidFill>
                  <a:srgbClr val="003366"/>
                </a:solidFill>
              </a:rPr>
              <a:t>intersoggettiva</a:t>
            </a:r>
            <a:r>
              <a:rPr lang="it-IT" smtClean="0">
                <a:solidFill>
                  <a:srgbClr val="003366"/>
                </a:solidFill>
              </a:rPr>
              <a:t>, interna se possibile agli attori stessi del progetto.</a:t>
            </a:r>
          </a:p>
        </p:txBody>
      </p:sp>
    </p:spTree>
    <p:extLst>
      <p:ext uri="{BB962C8B-B14F-4D97-AF65-F5344CB8AC3E}">
        <p14:creationId xmlns:p14="http://schemas.microsoft.com/office/powerpoint/2010/main" val="480647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F93E567B-8EC2-4670-978D-B8F52447D84E}"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1CC0C78E-3AB4-4B21-9B98-A69FCBEF59CC}"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934200" y="0"/>
            <a:ext cx="2209800" cy="6475413"/>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304800" y="0"/>
            <a:ext cx="6477000" cy="647541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940F365E-E761-42DA-80B7-B6DA6D025EF1}" type="slidenum">
              <a:rPr lang="en-US"/>
              <a:pPr>
                <a:defRPr/>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304800" y="0"/>
            <a:ext cx="8839200" cy="838200"/>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533400" y="1752600"/>
            <a:ext cx="8610600" cy="4722813"/>
          </a:xfrm>
        </p:spPr>
        <p:txBody>
          <a:bodyPr/>
          <a:lstStyle/>
          <a:p>
            <a:pPr lvl="0"/>
            <a:endParaRPr lang="it-IT"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74D8BFEA-F0F1-4E62-8029-A2B9664E98D8}" type="slidenum">
              <a:rPr lang="en-US"/>
              <a:pPr>
                <a:defRPr/>
              </a:pPr>
              <a:t>‹N›</a:t>
            </a:fld>
            <a:endParaRPr lang="en-US"/>
          </a:p>
        </p:txBody>
      </p:sp>
    </p:spTree>
    <p:extLst>
      <p:ext uri="{BB962C8B-B14F-4D97-AF65-F5344CB8AC3E}">
        <p14:creationId xmlns:p14="http://schemas.microsoft.com/office/powerpoint/2010/main" val="220182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6AE9FF6A-39EC-403C-9EAE-EA17104C6B06}" type="slidenum">
              <a:rPr lang="it-IT"/>
              <a:pPr>
                <a:defRPr/>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ADAAE1AC-047C-4761-BF2C-6FCC6036CF12}" type="slidenum">
              <a:rPr lang="it-IT"/>
              <a:pPr>
                <a:defRPr/>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31414700-1652-4B53-95A4-16B59D2162A1}" type="slidenum">
              <a:rPr lang="it-IT"/>
              <a:pPr>
                <a:defRPr/>
              </a:pPr>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E0648FB4-2C7C-4314-A17C-7796E16C183E}" type="slidenum">
              <a:rPr lang="it-IT"/>
              <a:pPr>
                <a:defRPr/>
              </a:pPr>
              <a:t>‹N›</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EFD8B3F0-EF1D-4276-BC6F-6F171D2B0275}" type="slidenum">
              <a:rPr lang="it-IT"/>
              <a:pPr>
                <a:defRPr/>
              </a:pPr>
              <a:t>‹N›</a:t>
            </a:fld>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F2A5A5D9-28AB-40AB-BCD2-D43B02743F4C}" type="slidenum">
              <a:rPr lang="it-IT"/>
              <a:pPr>
                <a:defRPr/>
              </a:pPr>
              <a:t>‹N›</a:t>
            </a:fld>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583E4229-CDDB-4AA3-959B-C288A2CD7F31}"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E69D41DE-D68A-46E9-A419-A849B40A1D13}" type="slidenum">
              <a:rPr lang="en-US"/>
              <a:pPr>
                <a:defRPr/>
              </a:pPr>
              <a:t>‹N›</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B9A5F42B-9808-4723-8227-B73017038AF6}" type="slidenum">
              <a:rPr lang="it-IT"/>
              <a:pPr>
                <a:defRPr/>
              </a:pPr>
              <a:t>‹N›</a:t>
            </a:fld>
            <a:endParaRPr lang="it-I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1014E760-32BF-4A27-8F15-435C800A3115}" type="slidenum">
              <a:rPr lang="it-IT"/>
              <a:pPr>
                <a:defRPr/>
              </a:pPr>
              <a:t>‹N›</a:t>
            </a:fld>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1B707F89-434C-4E90-8761-61E15D27C80D}" type="slidenum">
              <a:rPr lang="it-IT"/>
              <a:pPr>
                <a:defRPr/>
              </a:pPr>
              <a:t>‹N›</a:t>
            </a:fld>
            <a:endParaRPr lang="it-IT"/>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18A38E7C-2556-4979-919E-8C537C305F65}" type="slidenum">
              <a:rPr lang="it-IT"/>
              <a:pPr>
                <a:defRPr/>
              </a:pPr>
              <a:t>‹N›</a:t>
            </a:fld>
            <a:endParaRPr lang="it-IT"/>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Tree>
  </p:cSld>
  <p:clrMapOvr>
    <a:masterClrMapping/>
  </p:clrMapOvr>
  <p:transition spd="med">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ransition spd="med">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cSld>
  <p:clrMapOvr>
    <a:masterClrMapping/>
  </p:clrMapOvr>
  <p:transition spd="med">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00050" y="1447800"/>
            <a:ext cx="4059238" cy="4632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11688" y="1447800"/>
            <a:ext cx="4060825" cy="4632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ransition spd="med">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ransition spd="med">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0AF64DAE-3977-42CD-8905-98BFF4352933}" type="slidenum">
              <a:rPr lang="en-US"/>
              <a:pPr>
                <a:defRPr/>
              </a:pPr>
              <a:t>‹N›</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transition spd="med">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transition spd="med">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transition spd="med">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ransition spd="med">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05588" y="114300"/>
            <a:ext cx="2068512" cy="59658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00050" y="114300"/>
            <a:ext cx="6053138" cy="59658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533400" y="1752600"/>
            <a:ext cx="4229100" cy="4722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914900" y="1752600"/>
            <a:ext cx="4229100" cy="4722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05373806-BFAD-4F64-B5A3-7781B86D8A3E}"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lvl1pPr>
          </a:lstStyle>
          <a:p>
            <a:pPr>
              <a:defRPr/>
            </a:pPr>
            <a:fld id="{EC1F6CDA-3BAE-4FF1-96CC-AE12BC7D61B3}"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pPr>
              <a:defRPr/>
            </a:pPr>
            <a:fld id="{E56C7DF9-66DB-4801-9926-031C6B640035}"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a:p>
        </p:txBody>
      </p:sp>
      <p:sp>
        <p:nvSpPr>
          <p:cNvPr id="4" name="Rectangle 4"/>
          <p:cNvSpPr>
            <a:spLocks noGrp="1" noChangeArrowheads="1"/>
          </p:cNvSpPr>
          <p:nvPr>
            <p:ph type="sldNum" sz="quarter" idx="12"/>
          </p:nvPr>
        </p:nvSpPr>
        <p:spPr>
          <a:ln/>
        </p:spPr>
        <p:txBody>
          <a:bodyPr/>
          <a:lstStyle>
            <a:lvl1pPr>
              <a:defRPr/>
            </a:lvl1pPr>
          </a:lstStyle>
          <a:p>
            <a:pPr>
              <a:defRPr/>
            </a:pPr>
            <a:fld id="{85DEF9B4-6F72-4DE9-873B-514743DBA658}"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49750246-8924-4067-A31F-2A17E2B5F907}"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C113FB92-3138-4A8A-9D72-865D351A8F23}"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dt" sz="half" idx="2"/>
          </p:nvPr>
        </p:nvSpPr>
        <p:spPr bwMode="auto">
          <a:xfrm>
            <a:off x="595313" y="6629400"/>
            <a:ext cx="1462087"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900" smtClean="0">
                <a:solidFill>
                  <a:srgbClr val="848589"/>
                </a:solidFill>
                <a:latin typeface="Futura Bk" pitchFamily="34" charset="0"/>
              </a:defRPr>
            </a:lvl1pPr>
          </a:lstStyle>
          <a:p>
            <a:pPr>
              <a:defRPr/>
            </a:pPr>
            <a:endParaRPr lang="en-US"/>
          </a:p>
        </p:txBody>
      </p:sp>
      <p:sp>
        <p:nvSpPr>
          <p:cNvPr id="8195" name="Rectangle 3"/>
          <p:cNvSpPr>
            <a:spLocks noGrp="1" noChangeArrowheads="1"/>
          </p:cNvSpPr>
          <p:nvPr>
            <p:ph type="ftr" sz="quarter" idx="3"/>
          </p:nvPr>
        </p:nvSpPr>
        <p:spPr bwMode="auto">
          <a:xfrm>
            <a:off x="2133600" y="6629400"/>
            <a:ext cx="4876800"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hangingPunct="0">
              <a:defRPr sz="900" smtClean="0">
                <a:solidFill>
                  <a:srgbClr val="848589"/>
                </a:solidFill>
                <a:latin typeface="Futura Bk" pitchFamily="34" charset="0"/>
              </a:defRPr>
            </a:lvl1pPr>
          </a:lstStyle>
          <a:p>
            <a:pPr>
              <a:defRPr/>
            </a:pPr>
            <a:endParaRPr lang="en-US"/>
          </a:p>
        </p:txBody>
      </p:sp>
      <p:sp>
        <p:nvSpPr>
          <p:cNvPr id="8196" name="Rectangle 4"/>
          <p:cNvSpPr>
            <a:spLocks noGrp="1" noChangeArrowheads="1"/>
          </p:cNvSpPr>
          <p:nvPr>
            <p:ph type="sldNum" sz="quarter" idx="4"/>
          </p:nvPr>
        </p:nvSpPr>
        <p:spPr bwMode="auto">
          <a:xfrm>
            <a:off x="8229600" y="6629400"/>
            <a:ext cx="762000"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900" smtClean="0">
                <a:solidFill>
                  <a:srgbClr val="848589"/>
                </a:solidFill>
                <a:latin typeface="Futura Bk" pitchFamily="34" charset="0"/>
              </a:defRPr>
            </a:lvl1pPr>
          </a:lstStyle>
          <a:p>
            <a:pPr>
              <a:defRPr/>
            </a:pPr>
            <a:fld id="{E5DCE6F2-0118-4DF8-9D79-C4C6000AA149}" type="slidenum">
              <a:rPr lang="en-US"/>
              <a:pPr>
                <a:defRPr/>
              </a:pPr>
              <a:t>‹N›</a:t>
            </a:fld>
            <a:endParaRPr lang="en-US"/>
          </a:p>
        </p:txBody>
      </p:sp>
      <p:sp>
        <p:nvSpPr>
          <p:cNvPr id="8197" name="Rectangle 5"/>
          <p:cNvSpPr>
            <a:spLocks noChangeArrowheads="1"/>
          </p:cNvSpPr>
          <p:nvPr/>
        </p:nvSpPr>
        <p:spPr bwMode="ltGray">
          <a:xfrm>
            <a:off x="0" y="1171575"/>
            <a:ext cx="258763" cy="5686425"/>
          </a:xfrm>
          <a:prstGeom prst="rect">
            <a:avLst/>
          </a:prstGeom>
          <a:solidFill>
            <a:schemeClr val="accent1">
              <a:lumMod val="60000"/>
              <a:lumOff val="40000"/>
            </a:schemeClr>
          </a:solidFill>
          <a:ln w="9525">
            <a:noFill/>
            <a:miter lim="800000"/>
            <a:headEnd/>
            <a:tailEnd/>
          </a:ln>
          <a:effectLst/>
        </p:spPr>
        <p:txBody>
          <a:bodyPr wrap="none" anchor="ctr"/>
          <a:lstStyle/>
          <a:p>
            <a:pPr>
              <a:defRPr/>
            </a:pPr>
            <a:endParaRPr lang="it-IT"/>
          </a:p>
        </p:txBody>
      </p:sp>
      <p:sp>
        <p:nvSpPr>
          <p:cNvPr id="8198" name="Rectangle 6"/>
          <p:cNvSpPr>
            <a:spLocks noChangeArrowheads="1"/>
          </p:cNvSpPr>
          <p:nvPr/>
        </p:nvSpPr>
        <p:spPr bwMode="ltGray">
          <a:xfrm>
            <a:off x="0" y="0"/>
            <a:ext cx="258763" cy="1114425"/>
          </a:xfrm>
          <a:prstGeom prst="rect">
            <a:avLst/>
          </a:prstGeom>
          <a:solidFill>
            <a:schemeClr val="accent1">
              <a:lumMod val="60000"/>
              <a:lumOff val="40000"/>
            </a:schemeClr>
          </a:solidFill>
          <a:ln w="9525">
            <a:noFill/>
            <a:miter lim="800000"/>
            <a:headEnd/>
            <a:tailEnd/>
          </a:ln>
          <a:effectLst/>
        </p:spPr>
        <p:txBody>
          <a:bodyPr wrap="none" anchor="ctr"/>
          <a:lstStyle/>
          <a:p>
            <a:pPr>
              <a:defRPr/>
            </a:pPr>
            <a:endParaRPr lang="it-IT"/>
          </a:p>
        </p:txBody>
      </p:sp>
      <p:sp>
        <p:nvSpPr>
          <p:cNvPr id="1031" name="Rectangle 7"/>
          <p:cNvSpPr>
            <a:spLocks noGrp="1" noChangeArrowheads="1"/>
          </p:cNvSpPr>
          <p:nvPr>
            <p:ph type="title"/>
          </p:nvPr>
        </p:nvSpPr>
        <p:spPr bwMode="auto">
          <a:xfrm>
            <a:off x="304800" y="0"/>
            <a:ext cx="8839200" cy="838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endParaRPr lang="it-IT" dirty="0" smtClean="0"/>
          </a:p>
        </p:txBody>
      </p:sp>
      <p:sp>
        <p:nvSpPr>
          <p:cNvPr id="1032" name="Rectangle 8"/>
          <p:cNvSpPr>
            <a:spLocks noGrp="1" noChangeArrowheads="1"/>
          </p:cNvSpPr>
          <p:nvPr>
            <p:ph type="body" idx="1"/>
          </p:nvPr>
        </p:nvSpPr>
        <p:spPr bwMode="auto">
          <a:xfrm>
            <a:off x="533400" y="1752600"/>
            <a:ext cx="8610600" cy="47228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p>
        </p:txBody>
      </p:sp>
      <p:sp>
        <p:nvSpPr>
          <p:cNvPr id="8202" name="Line 10"/>
          <p:cNvSpPr>
            <a:spLocks noChangeShapeType="1"/>
          </p:cNvSpPr>
          <p:nvPr/>
        </p:nvSpPr>
        <p:spPr bwMode="auto">
          <a:xfrm>
            <a:off x="1295400" y="609600"/>
            <a:ext cx="7848600" cy="0"/>
          </a:xfrm>
          <a:prstGeom prst="line">
            <a:avLst/>
          </a:prstGeom>
          <a:noFill/>
          <a:ln w="19050">
            <a:solidFill>
              <a:srgbClr val="800000"/>
            </a:solidFill>
            <a:round/>
            <a:headEnd/>
            <a:tailEnd/>
          </a:ln>
          <a:effectLst/>
        </p:spPr>
        <p:txBody>
          <a:bodyPr>
            <a:spAutoFit/>
          </a:bodyPr>
          <a:lstStyle/>
          <a:p>
            <a:pPr>
              <a:defRPr/>
            </a:pPr>
            <a:endParaRPr lang="it-IT"/>
          </a:p>
        </p:txBody>
      </p:sp>
      <p:sp>
        <p:nvSpPr>
          <p:cNvPr id="8203" name="Rectangle 11"/>
          <p:cNvSpPr>
            <a:spLocks noChangeArrowheads="1"/>
          </p:cNvSpPr>
          <p:nvPr/>
        </p:nvSpPr>
        <p:spPr bwMode="auto">
          <a:xfrm>
            <a:off x="990600" y="0"/>
            <a:ext cx="8153400" cy="1371600"/>
          </a:xfrm>
          <a:prstGeom prst="rect">
            <a:avLst/>
          </a:prstGeom>
          <a:noFill/>
          <a:ln w="9525">
            <a:noFill/>
            <a:miter lim="800000"/>
            <a:headEnd/>
            <a:tailEnd/>
          </a:ln>
          <a:effectLst/>
        </p:spPr>
        <p:txBody>
          <a:bodyPr anchor="b"/>
          <a:lstStyle/>
          <a:p>
            <a:pPr algn="ctr">
              <a:lnSpc>
                <a:spcPct val="90000"/>
              </a:lnSpc>
              <a:defRPr/>
            </a:pPr>
            <a:endParaRPr lang="it-IT" sz="2800">
              <a:solidFill>
                <a:srgbClr val="003366"/>
              </a:solidFill>
              <a:latin typeface="Cambria" pitchFamily="18" charset="0"/>
            </a:endParaRPr>
          </a:p>
        </p:txBody>
      </p:sp>
      <p:sp>
        <p:nvSpPr>
          <p:cNvPr id="8204" name="Rectangle 12"/>
          <p:cNvSpPr>
            <a:spLocks noChangeArrowheads="1"/>
          </p:cNvSpPr>
          <p:nvPr/>
        </p:nvSpPr>
        <p:spPr bwMode="auto">
          <a:xfrm>
            <a:off x="1220788" y="228600"/>
            <a:ext cx="7907337" cy="641350"/>
          </a:xfrm>
          <a:prstGeom prst="rect">
            <a:avLst/>
          </a:prstGeom>
          <a:noFill/>
          <a:ln w="9525">
            <a:noFill/>
            <a:miter lim="800000"/>
            <a:headEnd/>
            <a:tailEnd/>
          </a:ln>
          <a:effectLst/>
        </p:spPr>
        <p:txBody>
          <a:bodyPr wrap="none">
            <a:spAutoFit/>
          </a:bodyPr>
          <a:lstStyle/>
          <a:p>
            <a:pPr algn="ctr">
              <a:defRPr/>
            </a:pPr>
            <a:r>
              <a:rPr lang="it-IT" sz="2000" b="1" dirty="0">
                <a:solidFill>
                  <a:schemeClr val="accent1">
                    <a:lumMod val="75000"/>
                  </a:schemeClr>
                </a:solidFill>
                <a:latin typeface="Cambria" pitchFamily="18" charset="0"/>
              </a:rPr>
              <a:t>Progettare nel sociale – Il ciclo di vita del progetto e i suoi processi</a:t>
            </a:r>
            <a:r>
              <a:rPr lang="en-US" sz="1600" b="1" dirty="0">
                <a:solidFill>
                  <a:schemeClr val="accent1">
                    <a:lumMod val="75000"/>
                  </a:schemeClr>
                </a:solidFill>
                <a:latin typeface="Cambria" pitchFamily="18" charset="0"/>
              </a:rPr>
              <a:t/>
            </a:r>
            <a:br>
              <a:rPr lang="en-US" sz="1600" b="1" dirty="0">
                <a:solidFill>
                  <a:schemeClr val="accent1">
                    <a:lumMod val="75000"/>
                  </a:schemeClr>
                </a:solidFill>
                <a:latin typeface="Cambria" pitchFamily="18" charset="0"/>
              </a:rPr>
            </a:br>
            <a:endParaRPr lang="en-US" sz="1600" b="1" dirty="0">
              <a:solidFill>
                <a:schemeClr val="accent1">
                  <a:lumMod val="75000"/>
                </a:schemeClr>
              </a:solidFill>
              <a:latin typeface="Cambria" pitchFamily="18" charset="0"/>
            </a:endParaRPr>
          </a:p>
        </p:txBody>
      </p:sp>
      <p:pic>
        <p:nvPicPr>
          <p:cNvPr id="13" name="Picture 12" descr="LOGO rotondo.png"/>
          <p:cNvPicPr>
            <a:picLocks noChangeAspect="1"/>
          </p:cNvPicPr>
          <p:nvPr userDrawn="1"/>
        </p:nvPicPr>
        <p:blipFill>
          <a:blip r:embed="rId14" cstate="print"/>
          <a:stretch>
            <a:fillRect/>
          </a:stretch>
        </p:blipFill>
        <p:spPr>
          <a:xfrm>
            <a:off x="381001" y="164705"/>
            <a:ext cx="914286" cy="902095"/>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86" r:id="rId12"/>
  </p:sldLayoutIdLst>
  <p:timing>
    <p:tnLst>
      <p:par>
        <p:cTn id="1" dur="indefinite" restart="never" nodeType="tmRoot"/>
      </p:par>
    </p:tnLst>
  </p:timing>
  <p:txStyles>
    <p:titleStyle>
      <a:lvl1pPr algn="ctr" rtl="0" eaLnBrk="0" fontAlgn="base" hangingPunct="0">
        <a:lnSpc>
          <a:spcPct val="90000"/>
        </a:lnSpc>
        <a:spcBef>
          <a:spcPct val="0"/>
        </a:spcBef>
        <a:spcAft>
          <a:spcPct val="0"/>
        </a:spcAft>
        <a:defRPr sz="2800">
          <a:solidFill>
            <a:srgbClr val="003366"/>
          </a:solidFill>
          <a:latin typeface="+mj-lt"/>
          <a:ea typeface="+mj-ea"/>
          <a:cs typeface="+mj-cs"/>
        </a:defRPr>
      </a:lvl1pPr>
      <a:lvl2pPr algn="ctr" rtl="0" eaLnBrk="0" fontAlgn="base" hangingPunct="0">
        <a:lnSpc>
          <a:spcPct val="90000"/>
        </a:lnSpc>
        <a:spcBef>
          <a:spcPct val="0"/>
        </a:spcBef>
        <a:spcAft>
          <a:spcPct val="0"/>
        </a:spcAft>
        <a:defRPr sz="2800">
          <a:solidFill>
            <a:srgbClr val="003366"/>
          </a:solidFill>
          <a:latin typeface="Cambria" pitchFamily="18" charset="0"/>
        </a:defRPr>
      </a:lvl2pPr>
      <a:lvl3pPr algn="ctr" rtl="0" eaLnBrk="0" fontAlgn="base" hangingPunct="0">
        <a:lnSpc>
          <a:spcPct val="90000"/>
        </a:lnSpc>
        <a:spcBef>
          <a:spcPct val="0"/>
        </a:spcBef>
        <a:spcAft>
          <a:spcPct val="0"/>
        </a:spcAft>
        <a:defRPr sz="2800">
          <a:solidFill>
            <a:srgbClr val="003366"/>
          </a:solidFill>
          <a:latin typeface="Cambria" pitchFamily="18" charset="0"/>
        </a:defRPr>
      </a:lvl3pPr>
      <a:lvl4pPr algn="ctr" rtl="0" eaLnBrk="0" fontAlgn="base" hangingPunct="0">
        <a:lnSpc>
          <a:spcPct val="90000"/>
        </a:lnSpc>
        <a:spcBef>
          <a:spcPct val="0"/>
        </a:spcBef>
        <a:spcAft>
          <a:spcPct val="0"/>
        </a:spcAft>
        <a:defRPr sz="2800">
          <a:solidFill>
            <a:srgbClr val="003366"/>
          </a:solidFill>
          <a:latin typeface="Cambria" pitchFamily="18" charset="0"/>
        </a:defRPr>
      </a:lvl4pPr>
      <a:lvl5pPr algn="ctr" rtl="0" eaLnBrk="0" fontAlgn="base" hangingPunct="0">
        <a:lnSpc>
          <a:spcPct val="90000"/>
        </a:lnSpc>
        <a:spcBef>
          <a:spcPct val="0"/>
        </a:spcBef>
        <a:spcAft>
          <a:spcPct val="0"/>
        </a:spcAft>
        <a:defRPr sz="2800">
          <a:solidFill>
            <a:srgbClr val="003366"/>
          </a:solidFill>
          <a:latin typeface="Cambria" pitchFamily="18" charset="0"/>
        </a:defRPr>
      </a:lvl5pPr>
      <a:lvl6pPr marL="457200" algn="ctr" rtl="0" fontAlgn="base">
        <a:lnSpc>
          <a:spcPct val="90000"/>
        </a:lnSpc>
        <a:spcBef>
          <a:spcPct val="0"/>
        </a:spcBef>
        <a:spcAft>
          <a:spcPct val="0"/>
        </a:spcAft>
        <a:defRPr sz="2800">
          <a:solidFill>
            <a:srgbClr val="003366"/>
          </a:solidFill>
          <a:latin typeface="Cambria" pitchFamily="18" charset="0"/>
        </a:defRPr>
      </a:lvl6pPr>
      <a:lvl7pPr marL="914400" algn="ctr" rtl="0" fontAlgn="base">
        <a:lnSpc>
          <a:spcPct val="90000"/>
        </a:lnSpc>
        <a:spcBef>
          <a:spcPct val="0"/>
        </a:spcBef>
        <a:spcAft>
          <a:spcPct val="0"/>
        </a:spcAft>
        <a:defRPr sz="2800">
          <a:solidFill>
            <a:srgbClr val="003366"/>
          </a:solidFill>
          <a:latin typeface="Cambria" pitchFamily="18" charset="0"/>
        </a:defRPr>
      </a:lvl7pPr>
      <a:lvl8pPr marL="1371600" algn="ctr" rtl="0" fontAlgn="base">
        <a:lnSpc>
          <a:spcPct val="90000"/>
        </a:lnSpc>
        <a:spcBef>
          <a:spcPct val="0"/>
        </a:spcBef>
        <a:spcAft>
          <a:spcPct val="0"/>
        </a:spcAft>
        <a:defRPr sz="2800">
          <a:solidFill>
            <a:srgbClr val="003366"/>
          </a:solidFill>
          <a:latin typeface="Cambria" pitchFamily="18" charset="0"/>
        </a:defRPr>
      </a:lvl8pPr>
      <a:lvl9pPr marL="1828800" algn="ctr" rtl="0" fontAlgn="base">
        <a:lnSpc>
          <a:spcPct val="90000"/>
        </a:lnSpc>
        <a:spcBef>
          <a:spcPct val="0"/>
        </a:spcBef>
        <a:spcAft>
          <a:spcPct val="0"/>
        </a:spcAft>
        <a:defRPr sz="2800">
          <a:solidFill>
            <a:srgbClr val="003366"/>
          </a:solidFill>
          <a:latin typeface="Cambria" pitchFamily="18" charset="0"/>
        </a:defRPr>
      </a:lvl9pPr>
    </p:titleStyle>
    <p:bodyStyle>
      <a:lvl1pPr marL="228600" indent="-228600" algn="l" rtl="0" eaLnBrk="0" fontAlgn="base" hangingPunct="0">
        <a:spcBef>
          <a:spcPct val="20000"/>
        </a:spcBef>
        <a:spcAft>
          <a:spcPct val="20000"/>
        </a:spcAft>
        <a:buClr>
          <a:srgbClr val="B2B3B5"/>
        </a:buClr>
        <a:buSzPct val="75000"/>
        <a:buChar char="•"/>
        <a:defRPr sz="2800">
          <a:solidFill>
            <a:schemeClr val="tx1"/>
          </a:solidFill>
          <a:latin typeface="+mn-lt"/>
          <a:ea typeface="+mn-ea"/>
          <a:cs typeface="+mn-cs"/>
        </a:defRPr>
      </a:lvl1pPr>
      <a:lvl2pPr marL="571500" indent="-228600" algn="l" rtl="0" eaLnBrk="0" fontAlgn="base" hangingPunct="0">
        <a:spcBef>
          <a:spcPct val="20000"/>
        </a:spcBef>
        <a:spcAft>
          <a:spcPct val="20000"/>
        </a:spcAft>
        <a:buClr>
          <a:srgbClr val="B2B3B5"/>
        </a:buClr>
        <a:buFont typeface="Arial" charset="0"/>
        <a:buChar char="−"/>
        <a:defRPr sz="2400">
          <a:solidFill>
            <a:schemeClr val="tx1"/>
          </a:solidFill>
          <a:latin typeface="+mn-lt"/>
        </a:defRPr>
      </a:lvl2pPr>
      <a:lvl3pPr marL="914400" indent="-228600" algn="l" rtl="0" eaLnBrk="0" fontAlgn="base" hangingPunct="0">
        <a:spcBef>
          <a:spcPct val="20000"/>
        </a:spcBef>
        <a:spcAft>
          <a:spcPct val="20000"/>
        </a:spcAft>
        <a:buClr>
          <a:srgbClr val="B2B3B5"/>
        </a:buClr>
        <a:buChar char="•"/>
        <a:defRPr sz="2000">
          <a:solidFill>
            <a:schemeClr val="tx1"/>
          </a:solidFill>
          <a:latin typeface="+mn-lt"/>
        </a:defRPr>
      </a:lvl3pPr>
      <a:lvl4pPr marL="1257300" indent="-228600" algn="l" rtl="0" eaLnBrk="0" fontAlgn="base" hangingPunct="0">
        <a:spcBef>
          <a:spcPct val="20000"/>
        </a:spcBef>
        <a:spcAft>
          <a:spcPct val="20000"/>
        </a:spcAft>
        <a:buClr>
          <a:srgbClr val="B2B3B5"/>
        </a:buClr>
        <a:buFont typeface="Arial" charset="0"/>
        <a:buChar char="−"/>
        <a:defRPr sz="2000">
          <a:solidFill>
            <a:schemeClr val="tx1"/>
          </a:solidFill>
          <a:latin typeface="+mn-lt"/>
        </a:defRPr>
      </a:lvl4pPr>
      <a:lvl5pPr marL="1600200" indent="-228600" algn="l" rtl="0" eaLnBrk="0" fontAlgn="base" hangingPunct="0">
        <a:spcBef>
          <a:spcPct val="20000"/>
        </a:spcBef>
        <a:spcAft>
          <a:spcPct val="20000"/>
        </a:spcAft>
        <a:buClr>
          <a:srgbClr val="B2B3B5"/>
        </a:buClr>
        <a:buChar char="•"/>
        <a:defRPr sz="2000">
          <a:solidFill>
            <a:schemeClr val="tx1"/>
          </a:solidFill>
          <a:latin typeface="+mn-lt"/>
        </a:defRPr>
      </a:lvl5pPr>
      <a:lvl6pPr marL="2057400" indent="-228600" algn="l" rtl="0" fontAlgn="base">
        <a:spcBef>
          <a:spcPct val="20000"/>
        </a:spcBef>
        <a:spcAft>
          <a:spcPct val="20000"/>
        </a:spcAft>
        <a:buClr>
          <a:srgbClr val="B2B3B5"/>
        </a:buClr>
        <a:buChar char="•"/>
        <a:defRPr sz="2000">
          <a:solidFill>
            <a:schemeClr val="tx1"/>
          </a:solidFill>
          <a:latin typeface="+mn-lt"/>
        </a:defRPr>
      </a:lvl6pPr>
      <a:lvl7pPr marL="2514600" indent="-228600" algn="l" rtl="0" fontAlgn="base">
        <a:spcBef>
          <a:spcPct val="20000"/>
        </a:spcBef>
        <a:spcAft>
          <a:spcPct val="20000"/>
        </a:spcAft>
        <a:buClr>
          <a:srgbClr val="B2B3B5"/>
        </a:buClr>
        <a:buChar char="•"/>
        <a:defRPr sz="2000">
          <a:solidFill>
            <a:schemeClr val="tx1"/>
          </a:solidFill>
          <a:latin typeface="+mn-lt"/>
        </a:defRPr>
      </a:lvl7pPr>
      <a:lvl8pPr marL="2971800" indent="-228600" algn="l" rtl="0" fontAlgn="base">
        <a:spcBef>
          <a:spcPct val="20000"/>
        </a:spcBef>
        <a:spcAft>
          <a:spcPct val="20000"/>
        </a:spcAft>
        <a:buClr>
          <a:srgbClr val="B2B3B5"/>
        </a:buClr>
        <a:buChar char="•"/>
        <a:defRPr sz="2000">
          <a:solidFill>
            <a:schemeClr val="tx1"/>
          </a:solidFill>
          <a:latin typeface="+mn-lt"/>
        </a:defRPr>
      </a:lvl8pPr>
      <a:lvl9pPr marL="3429000" indent="-228600" algn="l" rtl="0" fontAlgn="base">
        <a:spcBef>
          <a:spcPct val="20000"/>
        </a:spcBef>
        <a:spcAft>
          <a:spcPct val="20000"/>
        </a:spcAft>
        <a:buClr>
          <a:srgbClr val="B2B3B5"/>
        </a:buClr>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p>
        </p:txBody>
      </p:sp>
      <p:sp>
        <p:nvSpPr>
          <p:cNvPr id="368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it-IT"/>
          </a:p>
        </p:txBody>
      </p:sp>
      <p:sp>
        <p:nvSpPr>
          <p:cNvPr id="368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it-IT"/>
          </a:p>
        </p:txBody>
      </p:sp>
      <p:sp>
        <p:nvSpPr>
          <p:cNvPr id="3687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F41139B-5802-40C3-B991-9FBBEA8A8AAD}"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990000"/>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28625" y="114300"/>
            <a:ext cx="8245475"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00050" y="1447800"/>
            <a:ext cx="8272463" cy="4632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spd="med">
    <p:wipe dir="r"/>
  </p:transition>
  <p:hf sldNum="0" hdr="0" dt="0"/>
  <p:txStyles>
    <p:titleStyle>
      <a:lvl1pPr algn="l" rtl="0" eaLnBrk="0" fontAlgn="base" hangingPunct="0">
        <a:lnSpc>
          <a:spcPct val="90000"/>
        </a:lnSpc>
        <a:spcBef>
          <a:spcPct val="25000"/>
        </a:spcBef>
        <a:spcAft>
          <a:spcPct val="0"/>
        </a:spcAft>
        <a:defRPr sz="3600">
          <a:solidFill>
            <a:schemeClr val="tx2"/>
          </a:solidFill>
          <a:latin typeface="+mj-lt"/>
          <a:ea typeface="+mj-ea"/>
          <a:cs typeface="+mj-cs"/>
        </a:defRPr>
      </a:lvl1pPr>
      <a:lvl2pPr algn="l" rtl="0" eaLnBrk="0" fontAlgn="base" hangingPunct="0">
        <a:lnSpc>
          <a:spcPct val="90000"/>
        </a:lnSpc>
        <a:spcBef>
          <a:spcPct val="25000"/>
        </a:spcBef>
        <a:spcAft>
          <a:spcPct val="0"/>
        </a:spcAft>
        <a:defRPr sz="3600">
          <a:solidFill>
            <a:schemeClr val="tx2"/>
          </a:solidFill>
          <a:latin typeface="Futura Bk" pitchFamily="34" charset="0"/>
          <a:cs typeface="Arial" charset="0"/>
        </a:defRPr>
      </a:lvl2pPr>
      <a:lvl3pPr algn="l" rtl="0" eaLnBrk="0" fontAlgn="base" hangingPunct="0">
        <a:lnSpc>
          <a:spcPct val="90000"/>
        </a:lnSpc>
        <a:spcBef>
          <a:spcPct val="25000"/>
        </a:spcBef>
        <a:spcAft>
          <a:spcPct val="0"/>
        </a:spcAft>
        <a:defRPr sz="3600">
          <a:solidFill>
            <a:schemeClr val="tx2"/>
          </a:solidFill>
          <a:latin typeface="Futura Bk" pitchFamily="34" charset="0"/>
          <a:cs typeface="Arial" charset="0"/>
        </a:defRPr>
      </a:lvl3pPr>
      <a:lvl4pPr algn="l" rtl="0" eaLnBrk="0" fontAlgn="base" hangingPunct="0">
        <a:lnSpc>
          <a:spcPct val="90000"/>
        </a:lnSpc>
        <a:spcBef>
          <a:spcPct val="25000"/>
        </a:spcBef>
        <a:spcAft>
          <a:spcPct val="0"/>
        </a:spcAft>
        <a:defRPr sz="3600">
          <a:solidFill>
            <a:schemeClr val="tx2"/>
          </a:solidFill>
          <a:latin typeface="Futura Bk" pitchFamily="34" charset="0"/>
          <a:cs typeface="Arial" charset="0"/>
        </a:defRPr>
      </a:lvl4pPr>
      <a:lvl5pPr algn="l" rtl="0" eaLnBrk="0" fontAlgn="base" hangingPunct="0">
        <a:lnSpc>
          <a:spcPct val="90000"/>
        </a:lnSpc>
        <a:spcBef>
          <a:spcPct val="25000"/>
        </a:spcBef>
        <a:spcAft>
          <a:spcPct val="0"/>
        </a:spcAft>
        <a:defRPr sz="3600">
          <a:solidFill>
            <a:schemeClr val="tx2"/>
          </a:solidFill>
          <a:latin typeface="Futura Bk" pitchFamily="34" charset="0"/>
          <a:cs typeface="Arial" charset="0"/>
        </a:defRPr>
      </a:lvl5pPr>
      <a:lvl6pPr marL="457200" algn="l" rtl="0" fontAlgn="base">
        <a:lnSpc>
          <a:spcPct val="90000"/>
        </a:lnSpc>
        <a:spcBef>
          <a:spcPct val="25000"/>
        </a:spcBef>
        <a:spcAft>
          <a:spcPct val="0"/>
        </a:spcAft>
        <a:defRPr sz="3600">
          <a:solidFill>
            <a:schemeClr val="tx2"/>
          </a:solidFill>
          <a:latin typeface="Futura Bk" pitchFamily="34" charset="0"/>
          <a:cs typeface="Arial" charset="0"/>
        </a:defRPr>
      </a:lvl6pPr>
      <a:lvl7pPr marL="914400" algn="l" rtl="0" fontAlgn="base">
        <a:lnSpc>
          <a:spcPct val="90000"/>
        </a:lnSpc>
        <a:spcBef>
          <a:spcPct val="25000"/>
        </a:spcBef>
        <a:spcAft>
          <a:spcPct val="0"/>
        </a:spcAft>
        <a:defRPr sz="3600">
          <a:solidFill>
            <a:schemeClr val="tx2"/>
          </a:solidFill>
          <a:latin typeface="Futura Bk" pitchFamily="34" charset="0"/>
          <a:cs typeface="Arial" charset="0"/>
        </a:defRPr>
      </a:lvl7pPr>
      <a:lvl8pPr marL="1371600" algn="l" rtl="0" fontAlgn="base">
        <a:lnSpc>
          <a:spcPct val="90000"/>
        </a:lnSpc>
        <a:spcBef>
          <a:spcPct val="25000"/>
        </a:spcBef>
        <a:spcAft>
          <a:spcPct val="0"/>
        </a:spcAft>
        <a:defRPr sz="3600">
          <a:solidFill>
            <a:schemeClr val="tx2"/>
          </a:solidFill>
          <a:latin typeface="Futura Bk" pitchFamily="34" charset="0"/>
          <a:cs typeface="Arial" charset="0"/>
        </a:defRPr>
      </a:lvl8pPr>
      <a:lvl9pPr marL="1828800" algn="l" rtl="0" fontAlgn="base">
        <a:lnSpc>
          <a:spcPct val="90000"/>
        </a:lnSpc>
        <a:spcBef>
          <a:spcPct val="25000"/>
        </a:spcBef>
        <a:spcAft>
          <a:spcPct val="0"/>
        </a:spcAft>
        <a:defRPr sz="3600">
          <a:solidFill>
            <a:schemeClr val="tx2"/>
          </a:solidFill>
          <a:latin typeface="Futura Bk" pitchFamily="34" charset="0"/>
          <a:cs typeface="Arial" charset="0"/>
        </a:defRPr>
      </a:lvl9pPr>
    </p:titleStyle>
    <p:bodyStyle>
      <a:lvl1pPr marL="228600" indent="-228600" algn="l" rtl="0" eaLnBrk="0" fontAlgn="base" hangingPunct="0">
        <a:lnSpc>
          <a:spcPct val="90000"/>
        </a:lnSpc>
        <a:spcBef>
          <a:spcPct val="25000"/>
        </a:spcBef>
        <a:spcAft>
          <a:spcPct val="10000"/>
        </a:spcAft>
        <a:buClr>
          <a:schemeClr val="tx1"/>
        </a:buClr>
        <a:buChar char="•"/>
        <a:defRPr sz="2800">
          <a:solidFill>
            <a:schemeClr val="tx1"/>
          </a:solidFill>
          <a:latin typeface="+mn-lt"/>
          <a:ea typeface="+mn-ea"/>
          <a:cs typeface="+mn-cs"/>
        </a:defRPr>
      </a:lvl1pPr>
      <a:lvl2pPr marL="571500" indent="-228600" algn="l" rtl="0" eaLnBrk="0" fontAlgn="base" hangingPunct="0">
        <a:lnSpc>
          <a:spcPct val="90000"/>
        </a:lnSpc>
        <a:spcBef>
          <a:spcPct val="25000"/>
        </a:spcBef>
        <a:spcAft>
          <a:spcPct val="10000"/>
        </a:spcAft>
        <a:buClr>
          <a:schemeClr val="tx1"/>
        </a:buClr>
        <a:buFont typeface="Futura Bk" pitchFamily="34" charset="0"/>
        <a:buChar char="−"/>
        <a:defRPr sz="2400">
          <a:solidFill>
            <a:schemeClr val="tx1"/>
          </a:solidFill>
          <a:latin typeface="+mn-lt"/>
          <a:cs typeface="+mn-cs"/>
        </a:defRPr>
      </a:lvl2pPr>
      <a:lvl3pPr marL="914400" indent="-228600" algn="l" rtl="0" eaLnBrk="0" fontAlgn="base" hangingPunct="0">
        <a:lnSpc>
          <a:spcPct val="90000"/>
        </a:lnSpc>
        <a:spcBef>
          <a:spcPct val="25000"/>
        </a:spcBef>
        <a:spcAft>
          <a:spcPct val="10000"/>
        </a:spcAft>
        <a:buClr>
          <a:schemeClr val="tx1"/>
        </a:buClr>
        <a:buChar char="•"/>
        <a:defRPr sz="2000">
          <a:solidFill>
            <a:schemeClr val="tx1"/>
          </a:solidFill>
          <a:latin typeface="+mn-lt"/>
          <a:cs typeface="+mn-cs"/>
        </a:defRPr>
      </a:lvl3pPr>
      <a:lvl4pPr marL="1257300" indent="-228600" algn="l" rtl="0" eaLnBrk="0" fontAlgn="base" hangingPunct="0">
        <a:lnSpc>
          <a:spcPct val="90000"/>
        </a:lnSpc>
        <a:spcBef>
          <a:spcPct val="25000"/>
        </a:spcBef>
        <a:spcAft>
          <a:spcPct val="10000"/>
        </a:spcAft>
        <a:buClr>
          <a:schemeClr val="tx1"/>
        </a:buClr>
        <a:buFont typeface="Futura Bk" pitchFamily="34" charset="0"/>
        <a:buChar char="−"/>
        <a:defRPr sz="2000">
          <a:solidFill>
            <a:schemeClr val="tx1"/>
          </a:solidFill>
          <a:latin typeface="+mn-lt"/>
          <a:cs typeface="+mn-cs"/>
        </a:defRPr>
      </a:lvl4pPr>
      <a:lvl5pPr marL="1600200" indent="-228600" algn="l" rtl="0" eaLnBrk="0" fontAlgn="base" hangingPunct="0">
        <a:lnSpc>
          <a:spcPct val="90000"/>
        </a:lnSpc>
        <a:spcBef>
          <a:spcPct val="25000"/>
        </a:spcBef>
        <a:spcAft>
          <a:spcPct val="10000"/>
        </a:spcAft>
        <a:buClr>
          <a:schemeClr val="tx1"/>
        </a:buClr>
        <a:buChar char="•"/>
        <a:defRPr sz="2000">
          <a:solidFill>
            <a:schemeClr val="tx1"/>
          </a:solidFill>
          <a:latin typeface="+mn-lt"/>
          <a:cs typeface="+mn-cs"/>
        </a:defRPr>
      </a:lvl5pPr>
      <a:lvl6pPr marL="2057400" indent="-228600" algn="l" rtl="0" fontAlgn="base">
        <a:lnSpc>
          <a:spcPct val="90000"/>
        </a:lnSpc>
        <a:spcBef>
          <a:spcPct val="25000"/>
        </a:spcBef>
        <a:spcAft>
          <a:spcPct val="10000"/>
        </a:spcAft>
        <a:buClr>
          <a:schemeClr val="tx1"/>
        </a:buClr>
        <a:buChar char="•"/>
        <a:defRPr sz="2000">
          <a:solidFill>
            <a:schemeClr val="tx1"/>
          </a:solidFill>
          <a:latin typeface="+mn-lt"/>
          <a:cs typeface="+mn-cs"/>
        </a:defRPr>
      </a:lvl6pPr>
      <a:lvl7pPr marL="2514600" indent="-228600" algn="l" rtl="0" fontAlgn="base">
        <a:lnSpc>
          <a:spcPct val="90000"/>
        </a:lnSpc>
        <a:spcBef>
          <a:spcPct val="25000"/>
        </a:spcBef>
        <a:spcAft>
          <a:spcPct val="10000"/>
        </a:spcAft>
        <a:buClr>
          <a:schemeClr val="tx1"/>
        </a:buClr>
        <a:buChar char="•"/>
        <a:defRPr sz="2000">
          <a:solidFill>
            <a:schemeClr val="tx1"/>
          </a:solidFill>
          <a:latin typeface="+mn-lt"/>
          <a:cs typeface="+mn-cs"/>
        </a:defRPr>
      </a:lvl7pPr>
      <a:lvl8pPr marL="2971800" indent="-228600" algn="l" rtl="0" fontAlgn="base">
        <a:lnSpc>
          <a:spcPct val="90000"/>
        </a:lnSpc>
        <a:spcBef>
          <a:spcPct val="25000"/>
        </a:spcBef>
        <a:spcAft>
          <a:spcPct val="10000"/>
        </a:spcAft>
        <a:buClr>
          <a:schemeClr val="tx1"/>
        </a:buClr>
        <a:buChar char="•"/>
        <a:defRPr sz="2000">
          <a:solidFill>
            <a:schemeClr val="tx1"/>
          </a:solidFill>
          <a:latin typeface="+mn-lt"/>
          <a:cs typeface="+mn-cs"/>
        </a:defRPr>
      </a:lvl8pPr>
      <a:lvl9pPr marL="3429000" indent="-228600" algn="l" rtl="0" fontAlgn="base">
        <a:lnSpc>
          <a:spcPct val="90000"/>
        </a:lnSpc>
        <a:spcBef>
          <a:spcPct val="25000"/>
        </a:spcBef>
        <a:spcAft>
          <a:spcPct val="10000"/>
        </a:spcAft>
        <a:buClr>
          <a:schemeClr val="tx1"/>
        </a:buClr>
        <a:buChar char="•"/>
        <a:defRPr sz="2000">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stat.it/"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3.xml.rels><?xml version="1.0" encoding="UTF-8" standalone="yes"?>
<Relationships xmlns="http://schemas.openxmlformats.org/package/2006/relationships"><Relationship Id="rId8" Type="http://schemas.openxmlformats.org/officeDocument/2006/relationships/hyperlink" Target="http://demo.istat.it/" TargetMode="External"/><Relationship Id="rId3" Type="http://schemas.openxmlformats.org/officeDocument/2006/relationships/hyperlink" Target="http://dati-giovani.istat.it/" TargetMode="External"/><Relationship Id="rId7" Type="http://schemas.openxmlformats.org/officeDocument/2006/relationships/hyperlink" Target="http://dati-capumano.istat.it/" TargetMode="External"/><Relationship Id="rId2" Type="http://schemas.openxmlformats.org/officeDocument/2006/relationships/hyperlink" Target="http://dati.istat.it/" TargetMode="External"/><Relationship Id="rId1" Type="http://schemas.openxmlformats.org/officeDocument/2006/relationships/slideLayout" Target="../slideLayouts/slideLayout2.xml"/><Relationship Id="rId6" Type="http://schemas.openxmlformats.org/officeDocument/2006/relationships/hyperlink" Target="http://stra-dati.istat.it/" TargetMode="External"/><Relationship Id="rId11" Type="http://schemas.openxmlformats.org/officeDocument/2006/relationships/hyperlink" Target="http://stats.oecd.org/" TargetMode="External"/><Relationship Id="rId5" Type="http://schemas.openxmlformats.org/officeDocument/2006/relationships/hyperlink" Target="http://dati.disabilitaincifre.it/" TargetMode="External"/><Relationship Id="rId10" Type="http://schemas.openxmlformats.org/officeDocument/2006/relationships/hyperlink" Target="http://www.google.com/publicdata/directory" TargetMode="External"/><Relationship Id="rId4" Type="http://schemas.openxmlformats.org/officeDocument/2006/relationships/hyperlink" Target="http://dati-anziani.istat.it/" TargetMode="External"/><Relationship Id="rId9" Type="http://schemas.openxmlformats.org/officeDocument/2006/relationships/hyperlink" Target="http://excelsior.unioncamere.net/"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4294967295"/>
          </p:nvPr>
        </p:nvSpPr>
        <p:spPr bwMode="white">
          <a:xfrm>
            <a:off x="304800" y="3733800"/>
            <a:ext cx="4722813" cy="914400"/>
          </a:xfrm>
        </p:spPr>
        <p:txBody>
          <a:bodyPr/>
          <a:lstStyle/>
          <a:p>
            <a:pPr marL="0" indent="0" eaLnBrk="1" hangingPunct="1">
              <a:buFontTx/>
              <a:buNone/>
            </a:pPr>
            <a:r>
              <a:rPr lang="it-IT" smtClean="0">
                <a:solidFill>
                  <a:schemeClr val="bg1"/>
                </a:solidFill>
                <a:latin typeface="Futura Hv" pitchFamily="34" charset="0"/>
              </a:rPr>
              <a:t>Corso per dirigenti e progettisti del terzo settore</a:t>
            </a:r>
          </a:p>
        </p:txBody>
      </p:sp>
      <p:sp>
        <p:nvSpPr>
          <p:cNvPr id="4103" name="Text Box 7"/>
          <p:cNvSpPr txBox="1">
            <a:spLocks noChangeArrowheads="1"/>
          </p:cNvSpPr>
          <p:nvPr/>
        </p:nvSpPr>
        <p:spPr bwMode="auto">
          <a:xfrm>
            <a:off x="5607050" y="5373688"/>
            <a:ext cx="3425825" cy="457200"/>
          </a:xfrm>
          <a:prstGeom prst="rect">
            <a:avLst/>
          </a:prstGeom>
          <a:noFill/>
          <a:ln w="9525">
            <a:noFill/>
            <a:miter lim="800000"/>
            <a:headEnd/>
            <a:tailEnd/>
          </a:ln>
        </p:spPr>
        <p:txBody>
          <a:bodyPr wrap="none">
            <a:spAutoFit/>
          </a:bodyPr>
          <a:lstStyle/>
          <a:p>
            <a:r>
              <a:rPr lang="it-IT" sz="2400">
                <a:solidFill>
                  <a:schemeClr val="bg1"/>
                </a:solidFill>
              </a:rPr>
              <a:t>L’ideazione del progetto</a:t>
            </a:r>
          </a:p>
        </p:txBody>
      </p:sp>
      <p:pic>
        <p:nvPicPr>
          <p:cNvPr id="8" name="Picture 7" descr="LOGO rotondo.png"/>
          <p:cNvPicPr>
            <a:picLocks noChangeAspect="1"/>
          </p:cNvPicPr>
          <p:nvPr/>
        </p:nvPicPr>
        <p:blipFill>
          <a:blip r:embed="rId3" cstate="print"/>
          <a:stretch>
            <a:fillRect/>
          </a:stretch>
        </p:blipFill>
        <p:spPr>
          <a:xfrm>
            <a:off x="228600" y="228600"/>
            <a:ext cx="1980952" cy="1954540"/>
          </a:xfrm>
          <a:prstGeom prst="rect">
            <a:avLst/>
          </a:prstGeom>
        </p:spPr>
      </p:pic>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304800" y="1066800"/>
            <a:ext cx="8839200" cy="609600"/>
          </a:xfrm>
        </p:spPr>
        <p:txBody>
          <a:bodyPr/>
          <a:lstStyle/>
          <a:p>
            <a:pPr eaLnBrk="1" hangingPunct="1"/>
            <a:r>
              <a:rPr lang="it-IT" sz="3600" smtClean="0">
                <a:solidFill>
                  <a:srgbClr val="800000"/>
                </a:solidFill>
              </a:rPr>
              <a:t>La logica di intervento</a:t>
            </a:r>
          </a:p>
        </p:txBody>
      </p:sp>
      <p:sp>
        <p:nvSpPr>
          <p:cNvPr id="161795" name="Rectangle 3"/>
          <p:cNvSpPr>
            <a:spLocks noGrp="1" noChangeArrowheads="1"/>
          </p:cNvSpPr>
          <p:nvPr>
            <p:ph type="body" idx="1"/>
          </p:nvPr>
        </p:nvSpPr>
        <p:spPr>
          <a:xfrm>
            <a:off x="304800" y="1982788"/>
            <a:ext cx="3048000" cy="4722812"/>
          </a:xfrm>
        </p:spPr>
        <p:txBody>
          <a:bodyPr/>
          <a:lstStyle/>
          <a:p>
            <a:pPr eaLnBrk="1" hangingPunct="1">
              <a:lnSpc>
                <a:spcPct val="80000"/>
              </a:lnSpc>
            </a:pPr>
            <a:r>
              <a:rPr lang="it-IT" sz="2000" smtClean="0"/>
              <a:t>La disponibilità delle risorse consente di effettuare le rispettive attività; </a:t>
            </a:r>
          </a:p>
          <a:p>
            <a:pPr eaLnBrk="1" hangingPunct="1">
              <a:lnSpc>
                <a:spcPct val="80000"/>
              </a:lnSpc>
            </a:pPr>
            <a:r>
              <a:rPr lang="it-IT" sz="2000" smtClean="0"/>
              <a:t>l’effettuazione delle attività permette di conseguire i rispettivi risultati attesi;</a:t>
            </a:r>
          </a:p>
          <a:p>
            <a:pPr eaLnBrk="1" hangingPunct="1">
              <a:lnSpc>
                <a:spcPct val="80000"/>
              </a:lnSpc>
            </a:pPr>
            <a:r>
              <a:rPr lang="it-IT" sz="2000" smtClean="0"/>
              <a:t>il conseguimento di tutti i risultati attesi permette di raggiungere l’obiettivo specifico;</a:t>
            </a:r>
          </a:p>
          <a:p>
            <a:pPr eaLnBrk="1" hangingPunct="1">
              <a:lnSpc>
                <a:spcPct val="80000"/>
              </a:lnSpc>
            </a:pPr>
            <a:r>
              <a:rPr lang="it-IT" sz="2000" smtClean="0"/>
              <a:t>il raggiungimento dell’obiettivo specifico permette di contribuire al raggiungimento dell’obiettivo generale.</a:t>
            </a:r>
          </a:p>
          <a:p>
            <a:pPr eaLnBrk="1" hangingPunct="1">
              <a:lnSpc>
                <a:spcPct val="80000"/>
              </a:lnSpc>
            </a:pPr>
            <a:endParaRPr lang="it-IT" sz="2000" smtClean="0"/>
          </a:p>
        </p:txBody>
      </p:sp>
      <p:grpSp>
        <p:nvGrpSpPr>
          <p:cNvPr id="2" name="Group 4"/>
          <p:cNvGrpSpPr>
            <a:grpSpLocks/>
          </p:cNvGrpSpPr>
          <p:nvPr/>
        </p:nvGrpSpPr>
        <p:grpSpPr bwMode="auto">
          <a:xfrm>
            <a:off x="3657600" y="2071688"/>
            <a:ext cx="5181600" cy="4024312"/>
            <a:chOff x="2304" y="1209"/>
            <a:chExt cx="3264" cy="2535"/>
          </a:xfrm>
        </p:grpSpPr>
        <p:sp>
          <p:nvSpPr>
            <p:cNvPr id="19461" name="Text Box 5"/>
            <p:cNvSpPr txBox="1">
              <a:spLocks noChangeArrowheads="1"/>
            </p:cNvSpPr>
            <p:nvPr/>
          </p:nvSpPr>
          <p:spPr bwMode="auto">
            <a:xfrm>
              <a:off x="3984" y="1209"/>
              <a:ext cx="1536" cy="231"/>
            </a:xfrm>
            <a:prstGeom prst="rect">
              <a:avLst/>
            </a:prstGeom>
            <a:solidFill>
              <a:srgbClr val="003366"/>
            </a:solidFill>
            <a:ln w="9525">
              <a:noFill/>
              <a:miter lim="800000"/>
              <a:headEnd/>
              <a:tailEnd/>
            </a:ln>
          </p:spPr>
          <p:txBody>
            <a:bodyPr>
              <a:spAutoFit/>
            </a:bodyPr>
            <a:lstStyle/>
            <a:p>
              <a:pPr algn="ctr">
                <a:spcBef>
                  <a:spcPct val="50000"/>
                </a:spcBef>
              </a:pPr>
              <a:r>
                <a:rPr lang="it-IT" b="1">
                  <a:solidFill>
                    <a:schemeClr val="bg1"/>
                  </a:solidFill>
                  <a:latin typeface="Cambria" pitchFamily="18" charset="0"/>
                </a:rPr>
                <a:t>Finalità</a:t>
              </a:r>
            </a:p>
          </p:txBody>
        </p:sp>
        <p:sp>
          <p:nvSpPr>
            <p:cNvPr id="19462" name="Text Box 6"/>
            <p:cNvSpPr txBox="1">
              <a:spLocks noChangeArrowheads="1"/>
            </p:cNvSpPr>
            <p:nvPr/>
          </p:nvSpPr>
          <p:spPr bwMode="auto">
            <a:xfrm>
              <a:off x="4032" y="1794"/>
              <a:ext cx="1536" cy="231"/>
            </a:xfrm>
            <a:prstGeom prst="rect">
              <a:avLst/>
            </a:prstGeom>
            <a:solidFill>
              <a:srgbClr val="003366"/>
            </a:solidFill>
            <a:ln w="9525">
              <a:noFill/>
              <a:miter lim="800000"/>
              <a:headEnd/>
              <a:tailEnd/>
            </a:ln>
          </p:spPr>
          <p:txBody>
            <a:bodyPr>
              <a:spAutoFit/>
            </a:bodyPr>
            <a:lstStyle/>
            <a:p>
              <a:pPr algn="ctr">
                <a:spcBef>
                  <a:spcPct val="50000"/>
                </a:spcBef>
              </a:pPr>
              <a:r>
                <a:rPr lang="it-IT" b="1">
                  <a:solidFill>
                    <a:schemeClr val="bg1"/>
                  </a:solidFill>
                  <a:latin typeface="Cambria" pitchFamily="18" charset="0"/>
                </a:rPr>
                <a:t>Obiettivo specifico</a:t>
              </a:r>
            </a:p>
          </p:txBody>
        </p:sp>
        <p:sp>
          <p:nvSpPr>
            <p:cNvPr id="19463" name="Text Box 7"/>
            <p:cNvSpPr txBox="1">
              <a:spLocks noChangeArrowheads="1"/>
            </p:cNvSpPr>
            <p:nvPr/>
          </p:nvSpPr>
          <p:spPr bwMode="auto">
            <a:xfrm>
              <a:off x="3984" y="1209"/>
              <a:ext cx="1536" cy="231"/>
            </a:xfrm>
            <a:prstGeom prst="rect">
              <a:avLst/>
            </a:prstGeom>
            <a:solidFill>
              <a:srgbClr val="003366"/>
            </a:solidFill>
            <a:ln w="9525">
              <a:noFill/>
              <a:miter lim="800000"/>
              <a:headEnd/>
              <a:tailEnd/>
            </a:ln>
          </p:spPr>
          <p:txBody>
            <a:bodyPr>
              <a:spAutoFit/>
            </a:bodyPr>
            <a:lstStyle/>
            <a:p>
              <a:pPr algn="ctr">
                <a:spcBef>
                  <a:spcPct val="50000"/>
                </a:spcBef>
              </a:pPr>
              <a:r>
                <a:rPr lang="it-IT" b="1">
                  <a:solidFill>
                    <a:schemeClr val="bg1"/>
                  </a:solidFill>
                  <a:latin typeface="Cambria" pitchFamily="18" charset="0"/>
                </a:rPr>
                <a:t>Finalità</a:t>
              </a:r>
            </a:p>
          </p:txBody>
        </p:sp>
        <p:sp>
          <p:nvSpPr>
            <p:cNvPr id="19464" name="AutoShape 8"/>
            <p:cNvSpPr>
              <a:spLocks noChangeArrowheads="1"/>
            </p:cNvSpPr>
            <p:nvPr/>
          </p:nvSpPr>
          <p:spPr bwMode="auto">
            <a:xfrm rot="10800000">
              <a:off x="4656" y="1488"/>
              <a:ext cx="240" cy="240"/>
            </a:xfrm>
            <a:prstGeom prst="downArrow">
              <a:avLst>
                <a:gd name="adj1" fmla="val 50000"/>
                <a:gd name="adj2" fmla="val 25000"/>
              </a:avLst>
            </a:prstGeom>
            <a:solidFill>
              <a:srgbClr val="003366"/>
            </a:solidFill>
            <a:ln w="9525">
              <a:solidFill>
                <a:schemeClr val="tx1"/>
              </a:solidFill>
              <a:miter lim="800000"/>
              <a:headEnd/>
              <a:tailEnd/>
            </a:ln>
          </p:spPr>
          <p:txBody>
            <a:bodyPr vert="eaVert" wrap="none" anchor="ctr"/>
            <a:lstStyle/>
            <a:p>
              <a:endParaRPr lang="it-IT"/>
            </a:p>
          </p:txBody>
        </p:sp>
        <p:sp>
          <p:nvSpPr>
            <p:cNvPr id="19465" name="Text Box 9"/>
            <p:cNvSpPr txBox="1">
              <a:spLocks noChangeArrowheads="1"/>
            </p:cNvSpPr>
            <p:nvPr/>
          </p:nvSpPr>
          <p:spPr bwMode="auto">
            <a:xfrm>
              <a:off x="4032" y="2361"/>
              <a:ext cx="1536" cy="231"/>
            </a:xfrm>
            <a:prstGeom prst="rect">
              <a:avLst/>
            </a:prstGeom>
            <a:solidFill>
              <a:srgbClr val="003366"/>
            </a:solidFill>
            <a:ln w="9525">
              <a:noFill/>
              <a:miter lim="800000"/>
              <a:headEnd/>
              <a:tailEnd/>
            </a:ln>
          </p:spPr>
          <p:txBody>
            <a:bodyPr>
              <a:spAutoFit/>
            </a:bodyPr>
            <a:lstStyle/>
            <a:p>
              <a:pPr algn="ctr">
                <a:spcBef>
                  <a:spcPct val="50000"/>
                </a:spcBef>
              </a:pPr>
              <a:r>
                <a:rPr lang="it-IT" b="1">
                  <a:solidFill>
                    <a:schemeClr val="bg1"/>
                  </a:solidFill>
                  <a:latin typeface="Cambria" pitchFamily="18" charset="0"/>
                </a:rPr>
                <a:t>Risultati</a:t>
              </a:r>
            </a:p>
          </p:txBody>
        </p:sp>
        <p:sp>
          <p:nvSpPr>
            <p:cNvPr id="19466" name="Text Box 10"/>
            <p:cNvSpPr txBox="1">
              <a:spLocks noChangeArrowheads="1"/>
            </p:cNvSpPr>
            <p:nvPr/>
          </p:nvSpPr>
          <p:spPr bwMode="auto">
            <a:xfrm>
              <a:off x="4032" y="2937"/>
              <a:ext cx="1536" cy="231"/>
            </a:xfrm>
            <a:prstGeom prst="rect">
              <a:avLst/>
            </a:prstGeom>
            <a:solidFill>
              <a:srgbClr val="003366"/>
            </a:solidFill>
            <a:ln w="9525">
              <a:noFill/>
              <a:miter lim="800000"/>
              <a:headEnd/>
              <a:tailEnd/>
            </a:ln>
          </p:spPr>
          <p:txBody>
            <a:bodyPr>
              <a:spAutoFit/>
            </a:bodyPr>
            <a:lstStyle/>
            <a:p>
              <a:pPr algn="ctr">
                <a:spcBef>
                  <a:spcPct val="50000"/>
                </a:spcBef>
              </a:pPr>
              <a:r>
                <a:rPr lang="it-IT" b="1">
                  <a:solidFill>
                    <a:schemeClr val="bg1"/>
                  </a:solidFill>
                  <a:latin typeface="Cambria" pitchFamily="18" charset="0"/>
                </a:rPr>
                <a:t>Attività</a:t>
              </a:r>
            </a:p>
          </p:txBody>
        </p:sp>
        <p:sp>
          <p:nvSpPr>
            <p:cNvPr id="19467" name="Text Box 11"/>
            <p:cNvSpPr txBox="1">
              <a:spLocks noChangeArrowheads="1"/>
            </p:cNvSpPr>
            <p:nvPr/>
          </p:nvSpPr>
          <p:spPr bwMode="auto">
            <a:xfrm>
              <a:off x="4032" y="3513"/>
              <a:ext cx="1536" cy="231"/>
            </a:xfrm>
            <a:prstGeom prst="rect">
              <a:avLst/>
            </a:prstGeom>
            <a:solidFill>
              <a:srgbClr val="003366"/>
            </a:solidFill>
            <a:ln w="9525">
              <a:noFill/>
              <a:miter lim="800000"/>
              <a:headEnd/>
              <a:tailEnd/>
            </a:ln>
          </p:spPr>
          <p:txBody>
            <a:bodyPr>
              <a:spAutoFit/>
            </a:bodyPr>
            <a:lstStyle/>
            <a:p>
              <a:pPr algn="ctr">
                <a:spcBef>
                  <a:spcPct val="50000"/>
                </a:spcBef>
              </a:pPr>
              <a:r>
                <a:rPr lang="it-IT" b="1">
                  <a:solidFill>
                    <a:schemeClr val="bg1"/>
                  </a:solidFill>
                  <a:latin typeface="Cambria" pitchFamily="18" charset="0"/>
                </a:rPr>
                <a:t>Risorse</a:t>
              </a:r>
            </a:p>
          </p:txBody>
        </p:sp>
        <p:sp>
          <p:nvSpPr>
            <p:cNvPr id="19468" name="Text Box 12"/>
            <p:cNvSpPr txBox="1">
              <a:spLocks noChangeArrowheads="1"/>
            </p:cNvSpPr>
            <p:nvPr/>
          </p:nvSpPr>
          <p:spPr bwMode="auto">
            <a:xfrm>
              <a:off x="2352" y="1785"/>
              <a:ext cx="1536" cy="231"/>
            </a:xfrm>
            <a:prstGeom prst="rect">
              <a:avLst/>
            </a:prstGeom>
            <a:solidFill>
              <a:srgbClr val="800000"/>
            </a:solidFill>
            <a:ln w="9525">
              <a:noFill/>
              <a:miter lim="800000"/>
              <a:headEnd/>
              <a:tailEnd/>
            </a:ln>
          </p:spPr>
          <p:txBody>
            <a:bodyPr>
              <a:spAutoFit/>
            </a:bodyPr>
            <a:lstStyle/>
            <a:p>
              <a:pPr algn="ctr">
                <a:spcBef>
                  <a:spcPct val="50000"/>
                </a:spcBef>
              </a:pPr>
              <a:r>
                <a:rPr lang="it-IT" b="1">
                  <a:solidFill>
                    <a:schemeClr val="bg1"/>
                  </a:solidFill>
                  <a:latin typeface="Cambria" pitchFamily="18" charset="0"/>
                </a:rPr>
                <a:t>Problema centrale</a:t>
              </a:r>
            </a:p>
          </p:txBody>
        </p:sp>
        <p:sp>
          <p:nvSpPr>
            <p:cNvPr id="19469" name="Text Box 13"/>
            <p:cNvSpPr txBox="1">
              <a:spLocks noChangeArrowheads="1"/>
            </p:cNvSpPr>
            <p:nvPr/>
          </p:nvSpPr>
          <p:spPr bwMode="auto">
            <a:xfrm>
              <a:off x="2304" y="1209"/>
              <a:ext cx="1536" cy="231"/>
            </a:xfrm>
            <a:prstGeom prst="rect">
              <a:avLst/>
            </a:prstGeom>
            <a:solidFill>
              <a:srgbClr val="800000"/>
            </a:solidFill>
            <a:ln w="9525">
              <a:noFill/>
              <a:miter lim="800000"/>
              <a:headEnd/>
              <a:tailEnd/>
            </a:ln>
          </p:spPr>
          <p:txBody>
            <a:bodyPr>
              <a:spAutoFit/>
            </a:bodyPr>
            <a:lstStyle/>
            <a:p>
              <a:pPr algn="ctr">
                <a:spcBef>
                  <a:spcPct val="50000"/>
                </a:spcBef>
              </a:pPr>
              <a:r>
                <a:rPr lang="it-IT" b="1">
                  <a:solidFill>
                    <a:schemeClr val="bg1"/>
                  </a:solidFill>
                  <a:latin typeface="Cambria" pitchFamily="18" charset="0"/>
                </a:rPr>
                <a:t>Effetti</a:t>
              </a:r>
            </a:p>
          </p:txBody>
        </p:sp>
        <p:sp>
          <p:nvSpPr>
            <p:cNvPr id="19470" name="AutoShape 14"/>
            <p:cNvSpPr>
              <a:spLocks noChangeArrowheads="1"/>
            </p:cNvSpPr>
            <p:nvPr/>
          </p:nvSpPr>
          <p:spPr bwMode="auto">
            <a:xfrm rot="10800000">
              <a:off x="2976" y="1488"/>
              <a:ext cx="240" cy="240"/>
            </a:xfrm>
            <a:prstGeom prst="downArrow">
              <a:avLst>
                <a:gd name="adj1" fmla="val 50000"/>
                <a:gd name="adj2" fmla="val 25000"/>
              </a:avLst>
            </a:prstGeom>
            <a:solidFill>
              <a:srgbClr val="800000"/>
            </a:solidFill>
            <a:ln w="9525">
              <a:solidFill>
                <a:schemeClr val="tx1"/>
              </a:solidFill>
              <a:miter lim="800000"/>
              <a:headEnd/>
              <a:tailEnd/>
            </a:ln>
          </p:spPr>
          <p:txBody>
            <a:bodyPr rot="10800000" vert="eaVert" wrap="none" anchor="ctr"/>
            <a:lstStyle/>
            <a:p>
              <a:pPr algn="ctr"/>
              <a:endParaRPr lang="it-IT"/>
            </a:p>
            <a:p>
              <a:pPr algn="ctr"/>
              <a:endParaRPr lang="it-IT"/>
            </a:p>
          </p:txBody>
        </p:sp>
        <p:sp>
          <p:nvSpPr>
            <p:cNvPr id="19471" name="Text Box 15"/>
            <p:cNvSpPr txBox="1">
              <a:spLocks noChangeArrowheads="1"/>
            </p:cNvSpPr>
            <p:nvPr/>
          </p:nvSpPr>
          <p:spPr bwMode="auto">
            <a:xfrm>
              <a:off x="2352" y="2361"/>
              <a:ext cx="1536" cy="231"/>
            </a:xfrm>
            <a:prstGeom prst="rect">
              <a:avLst/>
            </a:prstGeom>
            <a:solidFill>
              <a:srgbClr val="800000"/>
            </a:solidFill>
            <a:ln w="9525" algn="ctr">
              <a:noFill/>
              <a:miter lim="800000"/>
              <a:headEnd/>
              <a:tailEnd/>
            </a:ln>
          </p:spPr>
          <p:txBody>
            <a:bodyPr>
              <a:spAutoFit/>
            </a:bodyPr>
            <a:lstStyle/>
            <a:p>
              <a:pPr algn="ctr">
                <a:spcBef>
                  <a:spcPct val="50000"/>
                </a:spcBef>
              </a:pPr>
              <a:r>
                <a:rPr lang="it-IT" b="1">
                  <a:solidFill>
                    <a:schemeClr val="bg1"/>
                  </a:solidFill>
                  <a:latin typeface="Cambria" pitchFamily="18" charset="0"/>
                </a:rPr>
                <a:t>Cause</a:t>
              </a:r>
            </a:p>
          </p:txBody>
        </p:sp>
        <p:sp>
          <p:nvSpPr>
            <p:cNvPr id="19472" name="AutoShape 16"/>
            <p:cNvSpPr>
              <a:spLocks noChangeArrowheads="1"/>
            </p:cNvSpPr>
            <p:nvPr/>
          </p:nvSpPr>
          <p:spPr bwMode="auto">
            <a:xfrm rot="10800000">
              <a:off x="4656" y="2064"/>
              <a:ext cx="240" cy="240"/>
            </a:xfrm>
            <a:prstGeom prst="downArrow">
              <a:avLst>
                <a:gd name="adj1" fmla="val 50000"/>
                <a:gd name="adj2" fmla="val 25000"/>
              </a:avLst>
            </a:prstGeom>
            <a:solidFill>
              <a:srgbClr val="003366"/>
            </a:solidFill>
            <a:ln w="9525">
              <a:solidFill>
                <a:schemeClr val="tx1"/>
              </a:solidFill>
              <a:miter lim="800000"/>
              <a:headEnd/>
              <a:tailEnd/>
            </a:ln>
          </p:spPr>
          <p:txBody>
            <a:bodyPr vert="eaVert" wrap="none" anchor="ctr"/>
            <a:lstStyle/>
            <a:p>
              <a:endParaRPr lang="it-IT"/>
            </a:p>
          </p:txBody>
        </p:sp>
        <p:sp>
          <p:nvSpPr>
            <p:cNvPr id="19473" name="AutoShape 17"/>
            <p:cNvSpPr>
              <a:spLocks noChangeArrowheads="1"/>
            </p:cNvSpPr>
            <p:nvPr/>
          </p:nvSpPr>
          <p:spPr bwMode="auto">
            <a:xfrm rot="10800000">
              <a:off x="4656" y="2640"/>
              <a:ext cx="240" cy="240"/>
            </a:xfrm>
            <a:prstGeom prst="downArrow">
              <a:avLst>
                <a:gd name="adj1" fmla="val 50000"/>
                <a:gd name="adj2" fmla="val 25000"/>
              </a:avLst>
            </a:prstGeom>
            <a:solidFill>
              <a:srgbClr val="003366"/>
            </a:solidFill>
            <a:ln w="9525">
              <a:solidFill>
                <a:schemeClr val="tx1"/>
              </a:solidFill>
              <a:miter lim="800000"/>
              <a:headEnd/>
              <a:tailEnd/>
            </a:ln>
          </p:spPr>
          <p:txBody>
            <a:bodyPr vert="eaVert" wrap="none" anchor="ctr"/>
            <a:lstStyle/>
            <a:p>
              <a:endParaRPr lang="it-IT"/>
            </a:p>
          </p:txBody>
        </p:sp>
        <p:sp>
          <p:nvSpPr>
            <p:cNvPr id="19474" name="AutoShape 18"/>
            <p:cNvSpPr>
              <a:spLocks noChangeArrowheads="1"/>
            </p:cNvSpPr>
            <p:nvPr/>
          </p:nvSpPr>
          <p:spPr bwMode="auto">
            <a:xfrm rot="10800000">
              <a:off x="4656" y="3216"/>
              <a:ext cx="240" cy="240"/>
            </a:xfrm>
            <a:prstGeom prst="downArrow">
              <a:avLst>
                <a:gd name="adj1" fmla="val 50000"/>
                <a:gd name="adj2" fmla="val 25000"/>
              </a:avLst>
            </a:prstGeom>
            <a:solidFill>
              <a:srgbClr val="003366"/>
            </a:solidFill>
            <a:ln w="9525">
              <a:solidFill>
                <a:schemeClr val="tx1"/>
              </a:solidFill>
              <a:miter lim="800000"/>
              <a:headEnd/>
              <a:tailEnd/>
            </a:ln>
          </p:spPr>
          <p:txBody>
            <a:bodyPr vert="eaVert" wrap="none" anchor="ctr"/>
            <a:lstStyle/>
            <a:p>
              <a:endParaRPr lang="it-IT"/>
            </a:p>
          </p:txBody>
        </p:sp>
        <p:sp>
          <p:nvSpPr>
            <p:cNvPr id="19475" name="AutoShape 19"/>
            <p:cNvSpPr>
              <a:spLocks noChangeArrowheads="1"/>
            </p:cNvSpPr>
            <p:nvPr/>
          </p:nvSpPr>
          <p:spPr bwMode="auto">
            <a:xfrm rot="10800000">
              <a:off x="2976" y="2064"/>
              <a:ext cx="240" cy="240"/>
            </a:xfrm>
            <a:prstGeom prst="downArrow">
              <a:avLst>
                <a:gd name="adj1" fmla="val 50000"/>
                <a:gd name="adj2" fmla="val 25000"/>
              </a:avLst>
            </a:prstGeom>
            <a:solidFill>
              <a:srgbClr val="800000"/>
            </a:solidFill>
            <a:ln w="9525">
              <a:solidFill>
                <a:schemeClr val="tx1"/>
              </a:solidFill>
              <a:miter lim="800000"/>
              <a:headEnd/>
              <a:tailEnd/>
            </a:ln>
          </p:spPr>
          <p:txBody>
            <a:bodyPr rot="10800000" vert="eaVert" wrap="none" anchor="ctr"/>
            <a:lstStyle/>
            <a:p>
              <a:pPr algn="ctr"/>
              <a:endParaRPr lang="it-IT"/>
            </a:p>
            <a:p>
              <a:pPr algn="ctr"/>
              <a:endParaRPr lang="it-IT"/>
            </a:p>
          </p:txBody>
        </p:sp>
      </p:grpSp>
    </p:spTree>
  </p:cSld>
  <p:clrMapOvr>
    <a:masterClrMapping/>
  </p:clrMapOvr>
  <p:transition>
    <p:wipe dir="r"/>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1794"/>
                                        </p:tgtEl>
                                        <p:attrNameLst>
                                          <p:attrName>style.visibility</p:attrName>
                                        </p:attrNameLst>
                                      </p:cBhvr>
                                      <p:to>
                                        <p:strVal val="visible"/>
                                      </p:to>
                                    </p:set>
                                    <p:animEffect transition="in" filter="blinds(horizontal)">
                                      <p:cBhvr>
                                        <p:cTn id="7" dur="500"/>
                                        <p:tgtEl>
                                          <p:spTgt spid="16179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1795">
                                            <p:txEl>
                                              <p:pRg st="0" end="0"/>
                                            </p:txEl>
                                          </p:spTgt>
                                        </p:tgtEl>
                                        <p:attrNameLst>
                                          <p:attrName>style.visibility</p:attrName>
                                        </p:attrNameLst>
                                      </p:cBhvr>
                                      <p:to>
                                        <p:strVal val="visible"/>
                                      </p:to>
                                    </p:set>
                                    <p:animEffect transition="in" filter="blinds(horizontal)">
                                      <p:cBhvr>
                                        <p:cTn id="12" dur="500"/>
                                        <p:tgtEl>
                                          <p:spTgt spid="161795">
                                            <p:txEl>
                                              <p:pRg st="0" end="0"/>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161795">
                                            <p:txEl>
                                              <p:pRg st="1" end="1"/>
                                            </p:txEl>
                                          </p:spTgt>
                                        </p:tgtEl>
                                        <p:attrNameLst>
                                          <p:attrName>style.visibility</p:attrName>
                                        </p:attrNameLst>
                                      </p:cBhvr>
                                      <p:to>
                                        <p:strVal val="visible"/>
                                      </p:to>
                                    </p:set>
                                    <p:animEffect transition="in" filter="blinds(horizontal)">
                                      <p:cBhvr>
                                        <p:cTn id="16" dur="500"/>
                                        <p:tgtEl>
                                          <p:spTgt spid="161795">
                                            <p:txEl>
                                              <p:pRg st="1" end="1"/>
                                            </p:txEl>
                                          </p:spTgt>
                                        </p:tgtEl>
                                      </p:cBhvr>
                                    </p:animEffect>
                                  </p:childTnLst>
                                </p:cTn>
                              </p:par>
                            </p:childTnLst>
                          </p:cTn>
                        </p:par>
                        <p:par>
                          <p:cTn id="17" fill="hold">
                            <p:stCondLst>
                              <p:cond delay="1000"/>
                            </p:stCondLst>
                            <p:childTnLst>
                              <p:par>
                                <p:cTn id="18" presetID="3" presetClass="entr" presetSubtype="10" fill="hold" nodeType="afterEffect">
                                  <p:stCondLst>
                                    <p:cond delay="0"/>
                                  </p:stCondLst>
                                  <p:childTnLst>
                                    <p:set>
                                      <p:cBhvr>
                                        <p:cTn id="19" dur="1" fill="hold">
                                          <p:stCondLst>
                                            <p:cond delay="0"/>
                                          </p:stCondLst>
                                        </p:cTn>
                                        <p:tgtEl>
                                          <p:spTgt spid="161795">
                                            <p:txEl>
                                              <p:pRg st="2" end="2"/>
                                            </p:txEl>
                                          </p:spTgt>
                                        </p:tgtEl>
                                        <p:attrNameLst>
                                          <p:attrName>style.visibility</p:attrName>
                                        </p:attrNameLst>
                                      </p:cBhvr>
                                      <p:to>
                                        <p:strVal val="visible"/>
                                      </p:to>
                                    </p:set>
                                    <p:animEffect transition="in" filter="blinds(horizontal)">
                                      <p:cBhvr>
                                        <p:cTn id="20" dur="500"/>
                                        <p:tgtEl>
                                          <p:spTgt spid="161795">
                                            <p:txEl>
                                              <p:pRg st="2" end="2"/>
                                            </p:txEl>
                                          </p:spTgt>
                                        </p:tgtEl>
                                      </p:cBhvr>
                                    </p:animEffect>
                                  </p:childTnLst>
                                </p:cTn>
                              </p:par>
                            </p:childTnLst>
                          </p:cTn>
                        </p:par>
                        <p:par>
                          <p:cTn id="21" fill="hold">
                            <p:stCondLst>
                              <p:cond delay="1500"/>
                            </p:stCondLst>
                            <p:childTnLst>
                              <p:par>
                                <p:cTn id="22" presetID="3" presetClass="entr" presetSubtype="10" fill="hold" nodeType="afterEffect">
                                  <p:stCondLst>
                                    <p:cond delay="0"/>
                                  </p:stCondLst>
                                  <p:childTnLst>
                                    <p:set>
                                      <p:cBhvr>
                                        <p:cTn id="23" dur="1" fill="hold">
                                          <p:stCondLst>
                                            <p:cond delay="0"/>
                                          </p:stCondLst>
                                        </p:cTn>
                                        <p:tgtEl>
                                          <p:spTgt spid="161795">
                                            <p:txEl>
                                              <p:pRg st="3" end="3"/>
                                            </p:txEl>
                                          </p:spTgt>
                                        </p:tgtEl>
                                        <p:attrNameLst>
                                          <p:attrName>style.visibility</p:attrName>
                                        </p:attrNameLst>
                                      </p:cBhvr>
                                      <p:to>
                                        <p:strVal val="visible"/>
                                      </p:to>
                                    </p:set>
                                    <p:animEffect transition="in" filter="blinds(horizontal)">
                                      <p:cBhvr>
                                        <p:cTn id="24" dur="500"/>
                                        <p:tgtEl>
                                          <p:spTgt spid="161795">
                                            <p:txEl>
                                              <p:pRg st="3" end="3"/>
                                            </p:txEl>
                                          </p:spTgt>
                                        </p:tgtEl>
                                      </p:cBhvr>
                                    </p:animEffect>
                                  </p:childTnLst>
                                </p:cTn>
                              </p:par>
                            </p:childTnLst>
                          </p:cTn>
                        </p:par>
                        <p:par>
                          <p:cTn id="25" fill="hold">
                            <p:stCondLst>
                              <p:cond delay="2000"/>
                            </p:stCondLst>
                            <p:childTnLst>
                              <p:par>
                                <p:cTn id="26" presetID="3" presetClass="entr" presetSubtype="10" fill="hold"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blinds(horizontal)">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228600" y="914400"/>
            <a:ext cx="8839200" cy="609600"/>
          </a:xfrm>
        </p:spPr>
        <p:txBody>
          <a:bodyPr/>
          <a:lstStyle/>
          <a:p>
            <a:pPr eaLnBrk="1" hangingPunct="1"/>
            <a:r>
              <a:rPr lang="it-IT" smtClean="0">
                <a:solidFill>
                  <a:srgbClr val="800000"/>
                </a:solidFill>
              </a:rPr>
              <a:t>Indicatori, Fonti di verifica e Condizioni</a:t>
            </a:r>
          </a:p>
        </p:txBody>
      </p:sp>
      <p:sp>
        <p:nvSpPr>
          <p:cNvPr id="163843" name="Rectangle 3"/>
          <p:cNvSpPr>
            <a:spLocks noGrp="1" noChangeArrowheads="1"/>
          </p:cNvSpPr>
          <p:nvPr>
            <p:ph type="body" idx="1"/>
          </p:nvPr>
        </p:nvSpPr>
        <p:spPr>
          <a:xfrm>
            <a:off x="533400" y="1752600"/>
            <a:ext cx="4038600" cy="5105400"/>
          </a:xfrm>
        </p:spPr>
        <p:txBody>
          <a:bodyPr/>
          <a:lstStyle/>
          <a:p>
            <a:pPr eaLnBrk="1" hangingPunct="1">
              <a:lnSpc>
                <a:spcPct val="80000"/>
              </a:lnSpc>
            </a:pPr>
            <a:r>
              <a:rPr lang="it-IT" sz="1800" b="1" smtClean="0"/>
              <a:t>INDICATORI (IOV)</a:t>
            </a:r>
            <a:r>
              <a:rPr lang="it-IT" sz="1800" smtClean="0"/>
              <a:t>: parametri che permettono di misurare gli obiettivi e i risultati in maniera </a:t>
            </a:r>
            <a:r>
              <a:rPr lang="it-IT" sz="1800" i="1" smtClean="0"/>
              <a:t>precisa, pertinente e oggettivamente verificabile</a:t>
            </a:r>
            <a:r>
              <a:rPr lang="it-IT" sz="1800" smtClean="0"/>
              <a:t> (IOV)</a:t>
            </a:r>
          </a:p>
          <a:p>
            <a:pPr eaLnBrk="1" hangingPunct="1">
              <a:lnSpc>
                <a:spcPct val="80000"/>
              </a:lnSpc>
            </a:pPr>
            <a:endParaRPr lang="it-IT" sz="1800" smtClean="0"/>
          </a:p>
          <a:p>
            <a:pPr eaLnBrk="1" hangingPunct="1">
              <a:lnSpc>
                <a:spcPct val="80000"/>
              </a:lnSpc>
            </a:pPr>
            <a:r>
              <a:rPr lang="it-IT" sz="1800" b="1" smtClean="0"/>
              <a:t>FONTI DI VERIFICA</a:t>
            </a:r>
            <a:r>
              <a:rPr lang="it-IT" sz="1800" smtClean="0"/>
              <a:t>: sono le fonti documentali degli indicatori e indicano le modalità con le quali si attuerà la raccolta dati. Dovrebbero specificare da chi, come e quando i dati vanno raccolti</a:t>
            </a:r>
          </a:p>
          <a:p>
            <a:pPr eaLnBrk="1" hangingPunct="1">
              <a:lnSpc>
                <a:spcPct val="80000"/>
              </a:lnSpc>
            </a:pPr>
            <a:endParaRPr lang="it-IT" sz="1800" smtClean="0"/>
          </a:p>
          <a:p>
            <a:pPr eaLnBrk="1" hangingPunct="1">
              <a:lnSpc>
                <a:spcPct val="80000"/>
              </a:lnSpc>
            </a:pPr>
            <a:r>
              <a:rPr lang="it-IT" sz="1800" b="1" smtClean="0"/>
              <a:t>IPOTESI\CONDIZIONI ESTERNE</a:t>
            </a:r>
            <a:r>
              <a:rPr lang="it-IT" sz="1800" smtClean="0"/>
              <a:t>: sono quei fattori esterni, indipendenti e fuori dal controllo del progetto, che possono influenzarne l’esito. Misurano il rischio, ad ogni livello.</a:t>
            </a:r>
          </a:p>
          <a:p>
            <a:pPr eaLnBrk="1" hangingPunct="1">
              <a:lnSpc>
                <a:spcPct val="80000"/>
              </a:lnSpc>
            </a:pPr>
            <a:endParaRPr lang="it-IT" sz="1800" smtClean="0"/>
          </a:p>
        </p:txBody>
      </p:sp>
      <p:pic>
        <p:nvPicPr>
          <p:cNvPr id="163844" name="Picture 4" descr="keywords2"/>
          <p:cNvPicPr>
            <a:picLocks noChangeAspect="1" noChangeArrowheads="1"/>
          </p:cNvPicPr>
          <p:nvPr/>
        </p:nvPicPr>
        <p:blipFill>
          <a:blip r:embed="rId3" cstate="print"/>
          <a:srcRect/>
          <a:stretch>
            <a:fillRect/>
          </a:stretch>
        </p:blipFill>
        <p:spPr bwMode="auto">
          <a:xfrm>
            <a:off x="4648200" y="2495550"/>
            <a:ext cx="4048125" cy="2686050"/>
          </a:xfrm>
          <a:prstGeom prst="rect">
            <a:avLst/>
          </a:prstGeom>
          <a:noFill/>
          <a:ln w="9525">
            <a:noFill/>
            <a:miter lim="800000"/>
            <a:headEnd/>
            <a:tailEnd/>
          </a:ln>
        </p:spPr>
      </p:pic>
    </p:spTree>
  </p:cSld>
  <p:clrMapOvr>
    <a:masterClrMapping/>
  </p:clrMapOvr>
  <p:transition>
    <p:wipe dir="r"/>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42"/>
                                        </p:tgtEl>
                                        <p:attrNameLst>
                                          <p:attrName>style.visibility</p:attrName>
                                        </p:attrNameLst>
                                      </p:cBhvr>
                                      <p:to>
                                        <p:strVal val="visible"/>
                                      </p:to>
                                    </p:set>
                                    <p:animEffect transition="in" filter="blinds(horizontal)">
                                      <p:cBhvr>
                                        <p:cTn id="7" dur="500"/>
                                        <p:tgtEl>
                                          <p:spTgt spid="16384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3843">
                                            <p:txEl>
                                              <p:pRg st="0" end="0"/>
                                            </p:txEl>
                                          </p:spTgt>
                                        </p:tgtEl>
                                        <p:attrNameLst>
                                          <p:attrName>style.visibility</p:attrName>
                                        </p:attrNameLst>
                                      </p:cBhvr>
                                      <p:to>
                                        <p:strVal val="visible"/>
                                      </p:to>
                                    </p:set>
                                    <p:animEffect transition="in" filter="blinds(horizontal)">
                                      <p:cBhvr>
                                        <p:cTn id="12" dur="500"/>
                                        <p:tgtEl>
                                          <p:spTgt spid="163843">
                                            <p:txEl>
                                              <p:pRg st="0" end="0"/>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63843">
                                            <p:txEl>
                                              <p:pRg st="2" end="2"/>
                                            </p:txEl>
                                          </p:spTgt>
                                        </p:tgtEl>
                                        <p:attrNameLst>
                                          <p:attrName>style.visibility</p:attrName>
                                        </p:attrNameLst>
                                      </p:cBhvr>
                                      <p:to>
                                        <p:strVal val="visible"/>
                                      </p:to>
                                    </p:set>
                                    <p:animEffect transition="in" filter="blinds(horizontal)">
                                      <p:cBhvr>
                                        <p:cTn id="15" dur="500"/>
                                        <p:tgtEl>
                                          <p:spTgt spid="16384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63843">
                                            <p:txEl>
                                              <p:pRg st="4" end="4"/>
                                            </p:txEl>
                                          </p:spTgt>
                                        </p:tgtEl>
                                        <p:attrNameLst>
                                          <p:attrName>style.visibility</p:attrName>
                                        </p:attrNameLst>
                                      </p:cBhvr>
                                      <p:to>
                                        <p:strVal val="visible"/>
                                      </p:to>
                                    </p:set>
                                    <p:animEffect transition="in" filter="blinds(horizontal)">
                                      <p:cBhvr>
                                        <p:cTn id="18" dur="500"/>
                                        <p:tgtEl>
                                          <p:spTgt spid="163843">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63844"/>
                                        </p:tgtEl>
                                        <p:attrNameLst>
                                          <p:attrName>style.visibility</p:attrName>
                                        </p:attrNameLst>
                                      </p:cBhvr>
                                      <p:to>
                                        <p:strVal val="visible"/>
                                      </p:to>
                                    </p:set>
                                    <p:animEffect transition="in" filter="blinds(horizontal)">
                                      <p:cBhvr>
                                        <p:cTn id="21" dur="500"/>
                                        <p:tgtEl>
                                          <p:spTgt spid="163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2" grpId="0"/>
      <p:bldP spid="16384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304800" y="609600"/>
            <a:ext cx="8839200" cy="838200"/>
          </a:xfrm>
        </p:spPr>
        <p:txBody>
          <a:bodyPr/>
          <a:lstStyle/>
          <a:p>
            <a:pPr eaLnBrk="1" hangingPunct="1"/>
            <a:r>
              <a:rPr lang="it-IT" smtClean="0">
                <a:solidFill>
                  <a:srgbClr val="800000"/>
                </a:solidFill>
              </a:rPr>
              <a:t>Il concetto e l’approccio del Quadro Logico</a:t>
            </a:r>
          </a:p>
        </p:txBody>
      </p:sp>
      <p:sp>
        <p:nvSpPr>
          <p:cNvPr id="98307" name="Rectangle 3"/>
          <p:cNvSpPr>
            <a:spLocks noGrp="1" noChangeArrowheads="1"/>
          </p:cNvSpPr>
          <p:nvPr>
            <p:ph type="body" idx="1"/>
          </p:nvPr>
        </p:nvSpPr>
        <p:spPr/>
        <p:txBody>
          <a:bodyPr/>
          <a:lstStyle/>
          <a:p>
            <a:pPr eaLnBrk="1" hangingPunct="1">
              <a:lnSpc>
                <a:spcPct val="90000"/>
              </a:lnSpc>
            </a:pPr>
            <a:r>
              <a:rPr lang="it-IT" sz="2400" dirty="0" smtClean="0"/>
              <a:t>L’Approccio del Quadro Logico è il principale strumento usato nella progettazione, in particolare nelle fasi di Identificazione e Formulazione.</a:t>
            </a:r>
          </a:p>
          <a:p>
            <a:pPr eaLnBrk="1" hangingPunct="1">
              <a:lnSpc>
                <a:spcPct val="90000"/>
              </a:lnSpc>
            </a:pPr>
            <a:r>
              <a:rPr lang="it-IT" sz="2400" dirty="0" smtClean="0"/>
              <a:t>Usare l’AQL nell’Identificazione assicura la pertinenza dell’idea-progetto. Nella Formulazione, l’uso dell’AQL assicura la fattibilità e la sostenibilità del progetto.</a:t>
            </a:r>
          </a:p>
          <a:p>
            <a:pPr eaLnBrk="1" hangingPunct="1">
              <a:lnSpc>
                <a:spcPct val="90000"/>
              </a:lnSpc>
            </a:pPr>
            <a:r>
              <a:rPr lang="it-IT" sz="2400" dirty="0" smtClean="0"/>
              <a:t>Vi sono due stadi fondamentali nell’uso dell’Approccio del Quadro Logico:</a:t>
            </a:r>
          </a:p>
          <a:p>
            <a:pPr lvl="1" eaLnBrk="1" hangingPunct="1">
              <a:lnSpc>
                <a:spcPct val="90000"/>
              </a:lnSpc>
            </a:pPr>
            <a:r>
              <a:rPr lang="it-IT" sz="2000" dirty="0" smtClean="0"/>
              <a:t>Stadio 1 – la fase di </a:t>
            </a:r>
            <a:r>
              <a:rPr lang="it-IT" sz="2000" i="1" dirty="0" smtClean="0"/>
              <a:t>Analisi </a:t>
            </a:r>
            <a:r>
              <a:rPr lang="it-IT" sz="2000" dirty="0" smtClean="0"/>
              <a:t>durante la quale si analizza la situazione di partenza, si sviluppa una visione del futuro desiderato e si determinano le strategie per realizzarla.</a:t>
            </a:r>
          </a:p>
          <a:p>
            <a:pPr lvl="1" eaLnBrk="1" hangingPunct="1">
              <a:lnSpc>
                <a:spcPct val="90000"/>
              </a:lnSpc>
            </a:pPr>
            <a:r>
              <a:rPr lang="it-IT" sz="2000" dirty="0" smtClean="0"/>
              <a:t>Stadio 2 – la fase di </a:t>
            </a:r>
            <a:r>
              <a:rPr lang="it-IT" sz="2000" i="1" dirty="0" smtClean="0"/>
              <a:t>Progettazione </a:t>
            </a:r>
            <a:r>
              <a:rPr lang="it-IT" sz="2000" dirty="0" smtClean="0"/>
              <a:t>durante la quale l’idea progetto è sviluppata nei suoi dettagli operativi.</a:t>
            </a:r>
          </a:p>
          <a:p>
            <a:pPr eaLnBrk="1" hangingPunct="1">
              <a:lnSpc>
                <a:spcPct val="90000"/>
              </a:lnSpc>
            </a:pPr>
            <a:endParaRPr lang="it-IT" sz="2400" dirty="0" smtClean="0"/>
          </a:p>
        </p:txBody>
      </p:sp>
    </p:spTree>
    <p:extLst>
      <p:ext uri="{BB962C8B-B14F-4D97-AF65-F5344CB8AC3E}">
        <p14:creationId xmlns:p14="http://schemas.microsoft.com/office/powerpoint/2010/main" val="295344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8306"/>
                                        </p:tgtEl>
                                        <p:attrNameLst>
                                          <p:attrName>style.visibility</p:attrName>
                                        </p:attrNameLst>
                                      </p:cBhvr>
                                      <p:to>
                                        <p:strVal val="visible"/>
                                      </p:to>
                                    </p:set>
                                    <p:animEffect transition="in" filter="blinds(horizontal)">
                                      <p:cBhvr>
                                        <p:cTn id="7" dur="500"/>
                                        <p:tgtEl>
                                          <p:spTgt spid="9830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8307">
                                            <p:txEl>
                                              <p:pRg st="0" end="0"/>
                                            </p:txEl>
                                          </p:spTgt>
                                        </p:tgtEl>
                                        <p:attrNameLst>
                                          <p:attrName>style.visibility</p:attrName>
                                        </p:attrNameLst>
                                      </p:cBhvr>
                                      <p:to>
                                        <p:strVal val="visible"/>
                                      </p:to>
                                    </p:set>
                                    <p:animEffect transition="in" filter="blinds(horizontal)">
                                      <p:cBhvr>
                                        <p:cTn id="12" dur="500"/>
                                        <p:tgtEl>
                                          <p:spTgt spid="98307">
                                            <p:txEl>
                                              <p:pRg st="0" end="0"/>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98307">
                                            <p:txEl>
                                              <p:pRg st="1" end="1"/>
                                            </p:txEl>
                                          </p:spTgt>
                                        </p:tgtEl>
                                        <p:attrNameLst>
                                          <p:attrName>style.visibility</p:attrName>
                                        </p:attrNameLst>
                                      </p:cBhvr>
                                      <p:to>
                                        <p:strVal val="visible"/>
                                      </p:to>
                                    </p:set>
                                    <p:animEffect transition="in" filter="blinds(horizontal)">
                                      <p:cBhvr>
                                        <p:cTn id="16" dur="500"/>
                                        <p:tgtEl>
                                          <p:spTgt spid="9830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98307">
                                            <p:txEl>
                                              <p:pRg st="2" end="2"/>
                                            </p:txEl>
                                          </p:spTgt>
                                        </p:tgtEl>
                                        <p:attrNameLst>
                                          <p:attrName>style.visibility</p:attrName>
                                        </p:attrNameLst>
                                      </p:cBhvr>
                                      <p:to>
                                        <p:strVal val="visible"/>
                                      </p:to>
                                    </p:set>
                                    <p:animEffect transition="in" filter="blinds(horizontal)">
                                      <p:cBhvr>
                                        <p:cTn id="21" dur="500"/>
                                        <p:tgtEl>
                                          <p:spTgt spid="98307">
                                            <p:txEl>
                                              <p:pRg st="2" end="2"/>
                                            </p:txEl>
                                          </p:spTgt>
                                        </p:tgtEl>
                                      </p:cBhvr>
                                    </p:animEffect>
                                  </p:childTnLst>
                                </p:cTn>
                              </p:par>
                            </p:childTnLst>
                          </p:cTn>
                        </p:par>
                        <p:par>
                          <p:cTn id="22" fill="hold">
                            <p:stCondLst>
                              <p:cond delay="500"/>
                            </p:stCondLst>
                            <p:childTnLst>
                              <p:par>
                                <p:cTn id="23" presetID="3" presetClass="entr" presetSubtype="10" fill="hold" nodeType="afterEffect">
                                  <p:stCondLst>
                                    <p:cond delay="0"/>
                                  </p:stCondLst>
                                  <p:childTnLst>
                                    <p:set>
                                      <p:cBhvr>
                                        <p:cTn id="24" dur="1" fill="hold">
                                          <p:stCondLst>
                                            <p:cond delay="0"/>
                                          </p:stCondLst>
                                        </p:cTn>
                                        <p:tgtEl>
                                          <p:spTgt spid="98307">
                                            <p:txEl>
                                              <p:pRg st="3" end="3"/>
                                            </p:txEl>
                                          </p:spTgt>
                                        </p:tgtEl>
                                        <p:attrNameLst>
                                          <p:attrName>style.visibility</p:attrName>
                                        </p:attrNameLst>
                                      </p:cBhvr>
                                      <p:to>
                                        <p:strVal val="visible"/>
                                      </p:to>
                                    </p:set>
                                    <p:animEffect transition="in" filter="blinds(horizontal)">
                                      <p:cBhvr>
                                        <p:cTn id="25" dur="500"/>
                                        <p:tgtEl>
                                          <p:spTgt spid="98307">
                                            <p:txEl>
                                              <p:pRg st="3" end="3"/>
                                            </p:txEl>
                                          </p:spTgt>
                                        </p:tgtEl>
                                      </p:cBhvr>
                                    </p:animEffect>
                                  </p:childTnLst>
                                </p:cTn>
                              </p:par>
                            </p:childTnLst>
                          </p:cTn>
                        </p:par>
                        <p:par>
                          <p:cTn id="26" fill="hold">
                            <p:stCondLst>
                              <p:cond delay="1000"/>
                            </p:stCondLst>
                            <p:childTnLst>
                              <p:par>
                                <p:cTn id="27" presetID="3" presetClass="entr" presetSubtype="10" fill="hold" nodeType="afterEffect">
                                  <p:stCondLst>
                                    <p:cond delay="0"/>
                                  </p:stCondLst>
                                  <p:childTnLst>
                                    <p:set>
                                      <p:cBhvr>
                                        <p:cTn id="28" dur="1" fill="hold">
                                          <p:stCondLst>
                                            <p:cond delay="0"/>
                                          </p:stCondLst>
                                        </p:cTn>
                                        <p:tgtEl>
                                          <p:spTgt spid="98307">
                                            <p:txEl>
                                              <p:pRg st="4" end="4"/>
                                            </p:txEl>
                                          </p:spTgt>
                                        </p:tgtEl>
                                        <p:attrNameLst>
                                          <p:attrName>style.visibility</p:attrName>
                                        </p:attrNameLst>
                                      </p:cBhvr>
                                      <p:to>
                                        <p:strVal val="visible"/>
                                      </p:to>
                                    </p:set>
                                    <p:animEffect transition="in" filter="blinds(horizontal)">
                                      <p:cBhvr>
                                        <p:cTn id="29" dur="500"/>
                                        <p:tgtEl>
                                          <p:spTgt spid="983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304800" y="762000"/>
            <a:ext cx="8839200" cy="838200"/>
          </a:xfrm>
        </p:spPr>
        <p:txBody>
          <a:bodyPr/>
          <a:lstStyle/>
          <a:p>
            <a:pPr eaLnBrk="1" hangingPunct="1"/>
            <a:r>
              <a:rPr lang="it-IT" sz="3200" smtClean="0">
                <a:solidFill>
                  <a:srgbClr val="800000"/>
                </a:solidFill>
              </a:rPr>
              <a:t>L’Approccio del Quadro Logico (AQL)</a:t>
            </a:r>
          </a:p>
        </p:txBody>
      </p:sp>
      <p:sp>
        <p:nvSpPr>
          <p:cNvPr id="105475" name="Rectangle 3"/>
          <p:cNvSpPr>
            <a:spLocks noGrp="1" noChangeArrowheads="1"/>
          </p:cNvSpPr>
          <p:nvPr>
            <p:ph type="body" idx="1"/>
          </p:nvPr>
        </p:nvSpPr>
        <p:spPr>
          <a:xfrm>
            <a:off x="533400" y="1752600"/>
            <a:ext cx="4191000" cy="4722813"/>
          </a:xfrm>
        </p:spPr>
        <p:txBody>
          <a:bodyPr/>
          <a:lstStyle/>
          <a:p>
            <a:pPr eaLnBrk="1" hangingPunct="1">
              <a:lnSpc>
                <a:spcPct val="90000"/>
              </a:lnSpc>
            </a:pPr>
            <a:r>
              <a:rPr lang="it-IT" sz="2000" dirty="0" smtClean="0"/>
              <a:t>Il Quadro Logico consiste in una tabella, o matrice, composta da quattro colonne e, nel formato base, quattro righe:</a:t>
            </a:r>
          </a:p>
          <a:p>
            <a:pPr lvl="1" eaLnBrk="1" hangingPunct="1">
              <a:lnSpc>
                <a:spcPct val="90000"/>
              </a:lnSpc>
            </a:pPr>
            <a:r>
              <a:rPr lang="it-IT" sz="1800" dirty="0" smtClean="0"/>
              <a:t>nelle colonne s’individuano i nessi causali e logici tra le diverse misure del progetto (elementi logici, indicatori, fonti di verifica, condizioni esterne);</a:t>
            </a:r>
          </a:p>
          <a:p>
            <a:pPr lvl="1" eaLnBrk="1" hangingPunct="1">
              <a:lnSpc>
                <a:spcPct val="90000"/>
              </a:lnSpc>
            </a:pPr>
            <a:r>
              <a:rPr lang="it-IT" sz="1800" dirty="0" smtClean="0"/>
              <a:t>nelle righe ci si riferisce alla verifica, misurazione e valutazione delle condizioni di possibilità delle diverse dimensioni del progetto (finalità, obiettivi, risultati, attività ecc.);</a:t>
            </a:r>
          </a:p>
          <a:p>
            <a:pPr eaLnBrk="1" hangingPunct="1">
              <a:lnSpc>
                <a:spcPct val="90000"/>
              </a:lnSpc>
            </a:pPr>
            <a:endParaRPr lang="it-IT" sz="2000" dirty="0" smtClean="0"/>
          </a:p>
          <a:p>
            <a:pPr eaLnBrk="1" hangingPunct="1">
              <a:lnSpc>
                <a:spcPct val="90000"/>
              </a:lnSpc>
            </a:pPr>
            <a:endParaRPr lang="it-IT" sz="2000" dirty="0" smtClean="0"/>
          </a:p>
        </p:txBody>
      </p:sp>
      <p:pic>
        <p:nvPicPr>
          <p:cNvPr id="22534" name="Picture 6" descr="http://2.bp.blogspot.com/-PLchAOgLK8E/TbmjTXB-WaI/AAAAAAAAAQs/Dg_cdxl3Ymw/s1600/IMG_0068.JPG"/>
          <p:cNvPicPr>
            <a:picLocks noChangeAspect="1" noChangeArrowheads="1"/>
          </p:cNvPicPr>
          <p:nvPr/>
        </p:nvPicPr>
        <p:blipFill>
          <a:blip r:embed="rId2" cstate="print"/>
          <a:srcRect/>
          <a:stretch>
            <a:fillRect/>
          </a:stretch>
        </p:blipFill>
        <p:spPr bwMode="auto">
          <a:xfrm>
            <a:off x="4648200" y="2514600"/>
            <a:ext cx="4213555" cy="3160166"/>
          </a:xfrm>
          <a:prstGeom prst="rect">
            <a:avLst/>
          </a:prstGeom>
          <a:noFill/>
        </p:spPr>
      </p:pic>
    </p:spTree>
    <p:extLst>
      <p:ext uri="{BB962C8B-B14F-4D97-AF65-F5344CB8AC3E}">
        <p14:creationId xmlns:p14="http://schemas.microsoft.com/office/powerpoint/2010/main" val="2393761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blinds(horizontal)">
                                      <p:cBhvr>
                                        <p:cTn id="7" dur="500"/>
                                        <p:tgtEl>
                                          <p:spTgt spid="10547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5475">
                                            <p:txEl>
                                              <p:pRg st="0" end="0"/>
                                            </p:txEl>
                                          </p:spTgt>
                                        </p:tgtEl>
                                        <p:attrNameLst>
                                          <p:attrName>style.visibility</p:attrName>
                                        </p:attrNameLst>
                                      </p:cBhvr>
                                      <p:to>
                                        <p:strVal val="visible"/>
                                      </p:to>
                                    </p:set>
                                    <p:animEffect transition="in" filter="blinds(horizontal)">
                                      <p:cBhvr>
                                        <p:cTn id="12" dur="500"/>
                                        <p:tgtEl>
                                          <p:spTgt spid="105475">
                                            <p:txEl>
                                              <p:pRg st="0" end="0"/>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05475">
                                            <p:txEl>
                                              <p:pRg st="1" end="1"/>
                                            </p:txEl>
                                          </p:spTgt>
                                        </p:tgtEl>
                                        <p:attrNameLst>
                                          <p:attrName>style.visibility</p:attrName>
                                        </p:attrNameLst>
                                      </p:cBhvr>
                                      <p:to>
                                        <p:strVal val="visible"/>
                                      </p:to>
                                    </p:set>
                                    <p:animEffect transition="in" filter="blinds(horizontal)">
                                      <p:cBhvr>
                                        <p:cTn id="15" dur="500"/>
                                        <p:tgtEl>
                                          <p:spTgt spid="105475">
                                            <p:txEl>
                                              <p:pRg st="1" end="1"/>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05475">
                                            <p:txEl>
                                              <p:pRg st="2" end="2"/>
                                            </p:txEl>
                                          </p:spTgt>
                                        </p:tgtEl>
                                        <p:attrNameLst>
                                          <p:attrName>style.visibility</p:attrName>
                                        </p:attrNameLst>
                                      </p:cBhvr>
                                      <p:to>
                                        <p:strVal val="visible"/>
                                      </p:to>
                                    </p:set>
                                    <p:animEffect transition="in" filter="blinds(horizontal)">
                                      <p:cBhvr>
                                        <p:cTn id="18" dur="500"/>
                                        <p:tgtEl>
                                          <p:spTgt spid="1054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autoUpdateAnimBg="0"/>
      <p:bldP spid="10547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7" name="Group 687"/>
          <p:cNvGraphicFramePr>
            <a:graphicFrameLocks/>
          </p:cNvGraphicFramePr>
          <p:nvPr/>
        </p:nvGraphicFramePr>
        <p:xfrm>
          <a:off x="381000" y="1752600"/>
          <a:ext cx="8610600" cy="4882199"/>
        </p:xfrm>
        <a:graphic>
          <a:graphicData uri="http://schemas.openxmlformats.org/drawingml/2006/table">
            <a:tbl>
              <a:tblPr/>
              <a:tblGrid>
                <a:gridCol w="1684338">
                  <a:extLst>
                    <a:ext uri="{9D8B030D-6E8A-4147-A177-3AD203B41FA5}">
                      <a16:colId xmlns:a16="http://schemas.microsoft.com/office/drawing/2014/main" val="20000"/>
                    </a:ext>
                  </a:extLst>
                </a:gridCol>
                <a:gridCol w="2039937">
                  <a:extLst>
                    <a:ext uri="{9D8B030D-6E8A-4147-A177-3AD203B41FA5}">
                      <a16:colId xmlns:a16="http://schemas.microsoft.com/office/drawing/2014/main" val="20001"/>
                    </a:ext>
                  </a:extLst>
                </a:gridCol>
                <a:gridCol w="1860550">
                  <a:extLst>
                    <a:ext uri="{9D8B030D-6E8A-4147-A177-3AD203B41FA5}">
                      <a16:colId xmlns:a16="http://schemas.microsoft.com/office/drawing/2014/main" val="20002"/>
                    </a:ext>
                  </a:extLst>
                </a:gridCol>
                <a:gridCol w="1377950">
                  <a:extLst>
                    <a:ext uri="{9D8B030D-6E8A-4147-A177-3AD203B41FA5}">
                      <a16:colId xmlns:a16="http://schemas.microsoft.com/office/drawing/2014/main" val="20003"/>
                    </a:ext>
                  </a:extLst>
                </a:gridCol>
                <a:gridCol w="1647825">
                  <a:extLst>
                    <a:ext uri="{9D8B030D-6E8A-4147-A177-3AD203B41FA5}">
                      <a16:colId xmlns:a16="http://schemas.microsoft.com/office/drawing/2014/main" val="20004"/>
                    </a:ext>
                  </a:extLst>
                </a:gridCol>
              </a:tblGrid>
              <a:tr h="788988">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endParaRPr kumimoji="0" lang="it-IT" sz="1200" b="0" i="0" u="none" strike="noStrike" cap="none" normalizeH="0" baseline="0" dirty="0" smtClean="0">
                        <a:ln>
                          <a:noFill/>
                        </a:ln>
                        <a:solidFill>
                          <a:schemeClr val="tx1"/>
                        </a:solidFill>
                        <a:effectLst/>
                        <a:latin typeface="Cambria" pitchFamily="18" charset="0"/>
                      </a:endParaRPr>
                    </a:p>
                  </a:txBody>
                  <a:tcPr horzOverflow="overflow">
                    <a:lnL cap="flat">
                      <a:noFill/>
                    </a:lnL>
                    <a:lnR w="28575" cap="flat" cmpd="sng" algn="ctr">
                      <a:solidFill>
                        <a:schemeClr val="tx1"/>
                      </a:solidFill>
                      <a:prstDash val="solid"/>
                      <a:round/>
                      <a:headEnd type="none" w="sm" len="sm"/>
                      <a:tailEnd type="none" w="sm" len="sm"/>
                    </a:lnR>
                    <a:lnT cap="flat">
                      <a:noFill/>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20000"/>
                        </a:spcAft>
                        <a:buClr>
                          <a:srgbClr val="B2B3B5"/>
                        </a:buClr>
                        <a:buSzPct val="75000"/>
                        <a:buFontTx/>
                        <a:buNone/>
                        <a:tabLst/>
                      </a:pPr>
                      <a:r>
                        <a:rPr kumimoji="0" lang="it-IT" sz="1800" b="0" i="0" u="none" strike="noStrike" cap="none" normalizeH="0" baseline="0" smtClean="0">
                          <a:ln>
                            <a:noFill/>
                          </a:ln>
                          <a:solidFill>
                            <a:schemeClr val="tx1"/>
                          </a:solidFill>
                          <a:effectLst/>
                          <a:latin typeface="Cambria" pitchFamily="18" charset="0"/>
                        </a:rPr>
                        <a:t>Logica di intervento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20000"/>
                        </a:spcAft>
                        <a:buClr>
                          <a:srgbClr val="B2B3B5"/>
                        </a:buClr>
                        <a:buSzPct val="75000"/>
                        <a:buFontTx/>
                        <a:buNone/>
                        <a:tabLst/>
                      </a:pPr>
                      <a:r>
                        <a:rPr kumimoji="0" lang="it-IT" sz="1800" b="0" i="0" u="none" strike="noStrike" cap="none" normalizeH="0" baseline="0" dirty="0" smtClean="0">
                          <a:ln>
                            <a:noFill/>
                          </a:ln>
                          <a:solidFill>
                            <a:schemeClr val="tx1"/>
                          </a:solidFill>
                          <a:effectLst/>
                          <a:latin typeface="Cambria" pitchFamily="18" charset="0"/>
                        </a:rPr>
                        <a:t>Indicatori oggettivamente misurabili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20000"/>
                        </a:spcAft>
                        <a:buClr>
                          <a:srgbClr val="B2B3B5"/>
                        </a:buClr>
                        <a:buSzPct val="75000"/>
                        <a:buFontTx/>
                        <a:buNone/>
                        <a:tabLst/>
                      </a:pPr>
                      <a:r>
                        <a:rPr kumimoji="0" lang="it-IT" sz="1800" b="0" i="0" u="none" strike="noStrike" cap="none" normalizeH="0" baseline="0" smtClean="0">
                          <a:ln>
                            <a:noFill/>
                          </a:ln>
                          <a:solidFill>
                            <a:schemeClr val="tx1"/>
                          </a:solidFill>
                          <a:effectLst/>
                          <a:latin typeface="Cambria" pitchFamily="18" charset="0"/>
                        </a:rPr>
                        <a:t>Fonti di verifica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20000"/>
                        </a:spcAft>
                        <a:buClr>
                          <a:srgbClr val="B2B3B5"/>
                        </a:buClr>
                        <a:buSzPct val="75000"/>
                        <a:buFontTx/>
                        <a:buNone/>
                        <a:tabLst/>
                      </a:pPr>
                      <a:r>
                        <a:rPr kumimoji="0" lang="it-IT" sz="1800" b="0" i="0" u="none" strike="noStrike" cap="none" normalizeH="0" baseline="0" smtClean="0">
                          <a:ln>
                            <a:noFill/>
                          </a:ln>
                          <a:solidFill>
                            <a:schemeClr val="tx1"/>
                          </a:solidFill>
                          <a:effectLst/>
                          <a:latin typeface="Cambria" pitchFamily="18" charset="0"/>
                        </a:rPr>
                        <a:t>Condizioni</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788988">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r>
                        <a:rPr kumimoji="0" lang="it-IT" sz="1400" b="1" i="0" u="none" strike="noStrike" cap="none" normalizeH="0" baseline="0" smtClean="0">
                          <a:ln>
                            <a:noFill/>
                          </a:ln>
                          <a:solidFill>
                            <a:schemeClr val="tx1"/>
                          </a:solidFill>
                          <a:effectLst/>
                          <a:latin typeface="Cambria" pitchFamily="18" charset="0"/>
                        </a:rPr>
                        <a:t>Obiettivi generali</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endParaRPr kumimoji="0" lang="it-IT" sz="1200" b="0" i="0" u="none" strike="noStrike" cap="none" normalizeH="0" baseline="0" smtClean="0">
                        <a:ln>
                          <a:noFill/>
                        </a:ln>
                        <a:solidFill>
                          <a:schemeClr val="tx1"/>
                        </a:solidFill>
                        <a:effectLst/>
                        <a:latin typeface="Cambria"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endParaRPr kumimoji="0" lang="it-IT" sz="1200" b="0" i="0" u="none" strike="noStrike" cap="none" normalizeH="0" baseline="0" smtClean="0">
                        <a:ln>
                          <a:noFill/>
                        </a:ln>
                        <a:solidFill>
                          <a:schemeClr val="tx1"/>
                        </a:solidFill>
                        <a:effectLst/>
                        <a:latin typeface="Cambria"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endParaRPr kumimoji="0" lang="it-IT" sz="1200" b="0" i="0" u="none" strike="noStrike" cap="none" normalizeH="0" baseline="0" smtClean="0">
                        <a:ln>
                          <a:noFill/>
                        </a:ln>
                        <a:solidFill>
                          <a:schemeClr val="tx1"/>
                        </a:solidFill>
                        <a:effectLst/>
                        <a:latin typeface="Cambria"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endParaRPr kumimoji="0" lang="it-IT" sz="1200" b="0" i="0" u="none" strike="noStrike" cap="none" normalizeH="0" baseline="0" smtClean="0">
                        <a:ln>
                          <a:noFill/>
                        </a:ln>
                        <a:solidFill>
                          <a:schemeClr val="tx1"/>
                        </a:solidFill>
                        <a:effectLst/>
                        <a:latin typeface="Cambria"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88988">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r>
                        <a:rPr kumimoji="0" lang="it-IT" sz="1400" b="1" i="0" u="none" strike="noStrike" cap="none" normalizeH="0" baseline="0" smtClean="0">
                          <a:ln>
                            <a:noFill/>
                          </a:ln>
                          <a:solidFill>
                            <a:schemeClr val="tx1"/>
                          </a:solidFill>
                          <a:effectLst/>
                          <a:latin typeface="Cambria" pitchFamily="18" charset="0"/>
                        </a:rPr>
                        <a:t>Obiettivo specifico</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endParaRPr kumimoji="0" lang="it-IT" sz="1200" b="0" i="0" u="none" strike="noStrike" cap="none" normalizeH="0" baseline="0" smtClean="0">
                        <a:ln>
                          <a:noFill/>
                        </a:ln>
                        <a:solidFill>
                          <a:schemeClr val="tx1"/>
                        </a:solidFill>
                        <a:effectLst/>
                        <a:latin typeface="Cambria"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endParaRPr kumimoji="0" lang="it-IT" sz="1200" b="0" i="0" u="none" strike="noStrike" cap="none" normalizeH="0" baseline="0" smtClean="0">
                        <a:ln>
                          <a:noFill/>
                        </a:ln>
                        <a:solidFill>
                          <a:schemeClr val="tx1"/>
                        </a:solidFill>
                        <a:effectLst/>
                        <a:latin typeface="Cambria"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endParaRPr kumimoji="0" lang="it-IT" sz="1200" b="0" i="0" u="none" strike="noStrike" cap="none" normalizeH="0" baseline="0" smtClean="0">
                        <a:ln>
                          <a:noFill/>
                        </a:ln>
                        <a:solidFill>
                          <a:schemeClr val="tx1"/>
                        </a:solidFill>
                        <a:effectLst/>
                        <a:latin typeface="Cambria"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endParaRPr kumimoji="0" lang="it-IT" sz="1200" b="0" i="0" u="none" strike="noStrike" cap="none" normalizeH="0" baseline="0" smtClean="0">
                        <a:ln>
                          <a:noFill/>
                        </a:ln>
                        <a:solidFill>
                          <a:schemeClr val="tx1"/>
                        </a:solidFill>
                        <a:effectLst/>
                        <a:latin typeface="Cambria"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788988">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r>
                        <a:rPr kumimoji="0" lang="it-IT" sz="1400" b="1" i="0" u="none" strike="noStrike" cap="none" normalizeH="0" baseline="0" smtClean="0">
                          <a:ln>
                            <a:noFill/>
                          </a:ln>
                          <a:solidFill>
                            <a:schemeClr val="tx1"/>
                          </a:solidFill>
                          <a:effectLst/>
                          <a:latin typeface="Cambria" pitchFamily="18" charset="0"/>
                        </a:rPr>
                        <a:t>Risultati attesi</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endParaRPr kumimoji="0" lang="it-IT" sz="1200" b="0" i="0" u="none" strike="noStrike" cap="none" normalizeH="0" baseline="0" smtClean="0">
                        <a:ln>
                          <a:noFill/>
                        </a:ln>
                        <a:solidFill>
                          <a:schemeClr val="tx1"/>
                        </a:solidFill>
                        <a:effectLst/>
                        <a:latin typeface="Cambria"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endParaRPr kumimoji="0" lang="it-IT" sz="1200" b="0" i="0" u="none" strike="noStrike" cap="none" normalizeH="0" baseline="0" smtClean="0">
                        <a:ln>
                          <a:noFill/>
                        </a:ln>
                        <a:solidFill>
                          <a:schemeClr val="tx1"/>
                        </a:solidFill>
                        <a:effectLst/>
                        <a:latin typeface="Cambria"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endParaRPr kumimoji="0" lang="it-IT" sz="1200" b="0" i="0" u="none" strike="noStrike" cap="none" normalizeH="0" baseline="0" smtClean="0">
                        <a:ln>
                          <a:noFill/>
                        </a:ln>
                        <a:solidFill>
                          <a:schemeClr val="tx1"/>
                        </a:solidFill>
                        <a:effectLst/>
                        <a:latin typeface="Cambria"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endParaRPr kumimoji="0" lang="it-IT" sz="1200" b="0" i="0" u="none" strike="noStrike" cap="none" normalizeH="0" baseline="0" smtClean="0">
                        <a:ln>
                          <a:noFill/>
                        </a:ln>
                        <a:solidFill>
                          <a:schemeClr val="tx1"/>
                        </a:solidFill>
                        <a:effectLst/>
                        <a:latin typeface="Cambria"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777875">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r>
                        <a:rPr kumimoji="0" lang="it-IT" sz="1400" b="1" i="0" u="none" strike="noStrike" cap="none" normalizeH="0" baseline="0" smtClean="0">
                          <a:ln>
                            <a:noFill/>
                          </a:ln>
                          <a:solidFill>
                            <a:schemeClr val="tx1"/>
                          </a:solidFill>
                          <a:effectLst/>
                          <a:latin typeface="Cambria" pitchFamily="18" charset="0"/>
                        </a:rPr>
                        <a:t>Attività</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endParaRPr kumimoji="0" lang="it-IT" sz="1200" b="0" i="0" u="none" strike="noStrike" cap="none" normalizeH="0" baseline="0" smtClean="0">
                        <a:ln>
                          <a:noFill/>
                        </a:ln>
                        <a:solidFill>
                          <a:schemeClr val="tx1"/>
                        </a:solidFill>
                        <a:effectLst/>
                        <a:latin typeface="Cambria"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r>
                        <a:rPr kumimoji="0" lang="it-IT" sz="1200" b="0" i="0" u="none" strike="noStrike" cap="none" normalizeH="0" baseline="0" smtClean="0">
                          <a:ln>
                            <a:noFill/>
                          </a:ln>
                          <a:solidFill>
                            <a:schemeClr val="tx1"/>
                          </a:solidFill>
                          <a:effectLst/>
                          <a:latin typeface="Cambria" pitchFamily="18" charset="0"/>
                        </a:rPr>
                        <a:t>Risorse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66CC"/>
                    </a:solidFill>
                  </a:tcPr>
                </a:tc>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r>
                        <a:rPr kumimoji="0" lang="it-IT" sz="1200" b="0" i="0" u="none" strike="noStrike" cap="none" normalizeH="0" baseline="0" smtClean="0">
                          <a:ln>
                            <a:noFill/>
                          </a:ln>
                          <a:solidFill>
                            <a:schemeClr val="tx1"/>
                          </a:solidFill>
                          <a:effectLst/>
                          <a:latin typeface="Cambria" pitchFamily="18" charset="0"/>
                        </a:rPr>
                        <a:t>Costi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66CC"/>
                    </a:solidFill>
                  </a:tcPr>
                </a:tc>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endParaRPr kumimoji="0" lang="it-IT" sz="1200" b="0" i="0" u="none" strike="noStrike" cap="none" normalizeH="0" baseline="0" smtClean="0">
                        <a:ln>
                          <a:noFill/>
                        </a:ln>
                        <a:solidFill>
                          <a:schemeClr val="tx1"/>
                        </a:solidFill>
                        <a:effectLst/>
                        <a:latin typeface="Cambria"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788988">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endParaRPr kumimoji="0" lang="it-IT" sz="1200" b="0" i="0" u="none" strike="noStrike" cap="none" normalizeH="0" baseline="0" smtClean="0">
                        <a:ln>
                          <a:noFill/>
                        </a:ln>
                        <a:solidFill>
                          <a:schemeClr val="tx1"/>
                        </a:solidFill>
                        <a:effectLst/>
                        <a:latin typeface="Cambria" pitchFamily="18" charset="0"/>
                      </a:endParaRPr>
                    </a:p>
                  </a:txBody>
                  <a:tcPr horzOverflow="overflow">
                    <a:lnL cap="flat">
                      <a:noFill/>
                    </a:lnL>
                    <a:lnR>
                      <a:noFill/>
                    </a:lnR>
                    <a:lnT w="28575" cap="flat" cmpd="sng" algn="ctr">
                      <a:solidFill>
                        <a:schemeClr val="tx1"/>
                      </a:solidFill>
                      <a:prstDash val="solid"/>
                      <a:round/>
                      <a:headEnd type="none" w="sm" len="sm"/>
                      <a:tailEnd type="none" w="sm" len="sm"/>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endParaRPr kumimoji="0" lang="it-IT" sz="1200" b="0" i="0" u="none" strike="noStrike" cap="none" normalizeH="0" baseline="0" smtClean="0">
                        <a:ln>
                          <a:noFill/>
                        </a:ln>
                        <a:solidFill>
                          <a:schemeClr val="tx1"/>
                        </a:solidFill>
                        <a:effectLst/>
                        <a:latin typeface="Cambria" pitchFamily="18" charset="0"/>
                      </a:endParaRPr>
                    </a:p>
                  </a:txBody>
                  <a:tcPr horzOverflow="overflow">
                    <a:lnL>
                      <a:noFill/>
                    </a:lnL>
                    <a:lnR>
                      <a:noFill/>
                    </a:lnR>
                    <a:lnT w="28575" cap="flat" cmpd="sng" algn="ctr">
                      <a:solidFill>
                        <a:schemeClr val="tx1"/>
                      </a:solidFill>
                      <a:prstDash val="solid"/>
                      <a:round/>
                      <a:headEnd type="none" w="sm" len="sm"/>
                      <a:tailEnd type="none" w="sm" len="sm"/>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r>
                        <a:rPr kumimoji="0" lang="it-IT" sz="1200" b="0" i="0" u="none" strike="noStrike" cap="none" normalizeH="0" baseline="0" dirty="0" smtClean="0">
                          <a:ln>
                            <a:noFill/>
                          </a:ln>
                          <a:solidFill>
                            <a:schemeClr val="tx1"/>
                          </a:solidFill>
                          <a:effectLst/>
                          <a:latin typeface="Cambria" pitchFamily="18" charset="0"/>
                        </a:rPr>
                        <a:t>SE i risultati sono forniti, e le condizioni avverate, ALLORA l’obiettivo del progetto sarà raggiunto</a:t>
                      </a:r>
                    </a:p>
                  </a:txBody>
                  <a:tcPr horzOverflow="overflow">
                    <a:lnL>
                      <a:noFill/>
                    </a:lnL>
                    <a:lnR>
                      <a:noFill/>
                    </a:lnR>
                    <a:lnT w="28575" cap="flat" cmpd="sng" algn="ctr">
                      <a:solidFill>
                        <a:schemeClr val="tx1"/>
                      </a:solidFill>
                      <a:prstDash val="solid"/>
                      <a:round/>
                      <a:headEnd type="none" w="sm" len="sm"/>
                      <a:tailEnd type="none" w="sm" len="sm"/>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endParaRPr kumimoji="0" lang="it-IT" sz="1200" b="0" i="0" u="none" strike="noStrike" cap="none" normalizeH="0" baseline="0" smtClean="0">
                        <a:ln>
                          <a:noFill/>
                        </a:ln>
                        <a:solidFill>
                          <a:schemeClr val="tx1"/>
                        </a:solidFill>
                        <a:effectLst/>
                        <a:latin typeface="Cambria" pitchFamily="18" charset="0"/>
                      </a:endParaRPr>
                    </a:p>
                  </a:txBody>
                  <a:tcPr horzOverflow="overflow">
                    <a:lnL>
                      <a:noFill/>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0000"/>
                        </a:spcAft>
                        <a:buClr>
                          <a:srgbClr val="B2B3B5"/>
                        </a:buClr>
                        <a:buSzPct val="75000"/>
                        <a:buFontTx/>
                        <a:buNone/>
                        <a:tabLst/>
                      </a:pPr>
                      <a:r>
                        <a:rPr kumimoji="0" lang="it-IT" sz="1200" b="0" i="0" u="none" strike="noStrike" cap="none" normalizeH="0" baseline="0" dirty="0" smtClean="0">
                          <a:ln>
                            <a:noFill/>
                          </a:ln>
                          <a:solidFill>
                            <a:schemeClr val="tx1"/>
                          </a:solidFill>
                          <a:effectLst/>
                          <a:latin typeface="Cambria" pitchFamily="18" charset="0"/>
                        </a:rPr>
                        <a:t>Precondizioni</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8" name="Rectangle 2"/>
          <p:cNvSpPr>
            <a:spLocks noGrp="1" noChangeArrowheads="1"/>
          </p:cNvSpPr>
          <p:nvPr>
            <p:ph type="title"/>
          </p:nvPr>
        </p:nvSpPr>
        <p:spPr>
          <a:xfrm>
            <a:off x="304800" y="609600"/>
            <a:ext cx="8839200" cy="838200"/>
          </a:xfrm>
        </p:spPr>
        <p:txBody>
          <a:bodyPr/>
          <a:lstStyle/>
          <a:p>
            <a:pPr eaLnBrk="1" hangingPunct="1"/>
            <a:r>
              <a:rPr lang="it-IT" dirty="0" smtClean="0">
                <a:solidFill>
                  <a:srgbClr val="800000"/>
                </a:solidFill>
              </a:rPr>
              <a:t>La matrice del Quadro Logico</a:t>
            </a:r>
          </a:p>
        </p:txBody>
      </p:sp>
      <p:cxnSp>
        <p:nvCxnSpPr>
          <p:cNvPr id="3" name="Connettore 2 2"/>
          <p:cNvCxnSpPr/>
          <p:nvPr/>
        </p:nvCxnSpPr>
        <p:spPr>
          <a:xfrm flipH="1" flipV="1">
            <a:off x="2819400" y="5486400"/>
            <a:ext cx="5181600" cy="8382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5" name="Connettore 2 4"/>
          <p:cNvCxnSpPr/>
          <p:nvPr/>
        </p:nvCxnSpPr>
        <p:spPr>
          <a:xfrm>
            <a:off x="2971800" y="5410200"/>
            <a:ext cx="4953000"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9" name="Connettore 2 8"/>
          <p:cNvCxnSpPr/>
          <p:nvPr/>
        </p:nvCxnSpPr>
        <p:spPr>
          <a:xfrm flipH="1" flipV="1">
            <a:off x="2895600" y="4648200"/>
            <a:ext cx="5181600" cy="6858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1" name="Connettore 2 10"/>
          <p:cNvCxnSpPr/>
          <p:nvPr/>
        </p:nvCxnSpPr>
        <p:spPr>
          <a:xfrm>
            <a:off x="2971800" y="4495800"/>
            <a:ext cx="4876800" cy="762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3" name="Connettore 2 12"/>
          <p:cNvCxnSpPr/>
          <p:nvPr/>
        </p:nvCxnSpPr>
        <p:spPr>
          <a:xfrm flipH="1" flipV="1">
            <a:off x="2971800" y="3886200"/>
            <a:ext cx="4800600" cy="5334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5" name="Connettore 2 14"/>
          <p:cNvCxnSpPr/>
          <p:nvPr/>
        </p:nvCxnSpPr>
        <p:spPr>
          <a:xfrm>
            <a:off x="3048000" y="3733800"/>
            <a:ext cx="4724400" cy="762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7" name="Connettore 2 16"/>
          <p:cNvCxnSpPr/>
          <p:nvPr/>
        </p:nvCxnSpPr>
        <p:spPr>
          <a:xfrm flipH="1" flipV="1">
            <a:off x="2971800" y="3048000"/>
            <a:ext cx="4724400" cy="6096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039174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304800" y="685800"/>
            <a:ext cx="8839200" cy="838200"/>
          </a:xfrm>
        </p:spPr>
        <p:txBody>
          <a:bodyPr/>
          <a:lstStyle/>
          <a:p>
            <a:pPr eaLnBrk="1" hangingPunct="1"/>
            <a:r>
              <a:rPr lang="it-IT" sz="3600" smtClean="0">
                <a:solidFill>
                  <a:srgbClr val="800000"/>
                </a:solidFill>
              </a:rPr>
              <a:t>Note sull’AQL</a:t>
            </a:r>
          </a:p>
        </p:txBody>
      </p:sp>
      <p:sp>
        <p:nvSpPr>
          <p:cNvPr id="108547" name="Rectangle 3"/>
          <p:cNvSpPr>
            <a:spLocks noGrp="1" noChangeArrowheads="1"/>
          </p:cNvSpPr>
          <p:nvPr>
            <p:ph type="body" idx="1"/>
          </p:nvPr>
        </p:nvSpPr>
        <p:spPr/>
        <p:txBody>
          <a:bodyPr/>
          <a:lstStyle/>
          <a:p>
            <a:pPr eaLnBrk="1" hangingPunct="1"/>
            <a:r>
              <a:rPr lang="it-IT" sz="2400" smtClean="0"/>
              <a:t>Che il progetto possa essere generato da una matrice ci deve ricordare soprattutto una cosa: il requisito centrale del progetto è la COERENZA INTERNA.</a:t>
            </a:r>
          </a:p>
          <a:p>
            <a:pPr eaLnBrk="1" hangingPunct="1"/>
            <a:r>
              <a:rPr lang="it-IT" sz="2400" smtClean="0"/>
              <a:t>Un progetto è in effetti una STRUTTURA, cioè una totalità organizzata di parti che coeriscono tra di loro in modo interdipendente.	</a:t>
            </a:r>
          </a:p>
          <a:p>
            <a:pPr eaLnBrk="1" hangingPunct="1"/>
            <a:r>
              <a:rPr lang="it-IT" sz="2400" smtClean="0"/>
              <a:t>Non bisogna usare il QL come una struttura fissa di procedure meccaniche, ma piuttosto come un sostegno al ragionamento. </a:t>
            </a:r>
          </a:p>
          <a:p>
            <a:pPr eaLnBrk="1" hangingPunct="1"/>
            <a:r>
              <a:rPr lang="it-IT" sz="2400" smtClean="0"/>
              <a:t>Esso è uno strumento dinamico che deve essere riesaminato e corretto man mano che il progetto si sviluppa e le circostanze cambiano.</a:t>
            </a:r>
          </a:p>
          <a:p>
            <a:pPr eaLnBrk="1" hangingPunct="1"/>
            <a:endParaRPr lang="it-IT" sz="2400" smtClean="0"/>
          </a:p>
          <a:p>
            <a:pPr eaLnBrk="1" hangingPunct="1"/>
            <a:endParaRPr lang="it-IT" sz="2400" smtClean="0"/>
          </a:p>
        </p:txBody>
      </p:sp>
    </p:spTree>
    <p:extLst>
      <p:ext uri="{BB962C8B-B14F-4D97-AF65-F5344CB8AC3E}">
        <p14:creationId xmlns:p14="http://schemas.microsoft.com/office/powerpoint/2010/main" val="1254480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8546"/>
                                        </p:tgtEl>
                                        <p:attrNameLst>
                                          <p:attrName>style.visibility</p:attrName>
                                        </p:attrNameLst>
                                      </p:cBhvr>
                                      <p:to>
                                        <p:strVal val="visible"/>
                                      </p:to>
                                    </p:set>
                                    <p:animEffect transition="in" filter="blinds(horizontal)">
                                      <p:cBhvr>
                                        <p:cTn id="7" dur="500"/>
                                        <p:tgtEl>
                                          <p:spTgt spid="10854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8547">
                                            <p:txEl>
                                              <p:pRg st="0" end="0"/>
                                            </p:txEl>
                                          </p:spTgt>
                                        </p:tgtEl>
                                        <p:attrNameLst>
                                          <p:attrName>style.visibility</p:attrName>
                                        </p:attrNameLst>
                                      </p:cBhvr>
                                      <p:to>
                                        <p:strVal val="visible"/>
                                      </p:to>
                                    </p:set>
                                    <p:animEffect transition="in" filter="blinds(horizontal)">
                                      <p:cBhvr>
                                        <p:cTn id="12" dur="500"/>
                                        <p:tgtEl>
                                          <p:spTgt spid="108547">
                                            <p:txEl>
                                              <p:pRg st="0" end="0"/>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108547">
                                            <p:txEl>
                                              <p:pRg st="1" end="1"/>
                                            </p:txEl>
                                          </p:spTgt>
                                        </p:tgtEl>
                                        <p:attrNameLst>
                                          <p:attrName>style.visibility</p:attrName>
                                        </p:attrNameLst>
                                      </p:cBhvr>
                                      <p:to>
                                        <p:strVal val="visible"/>
                                      </p:to>
                                    </p:set>
                                    <p:animEffect transition="in" filter="blinds(horizontal)">
                                      <p:cBhvr>
                                        <p:cTn id="16" dur="500"/>
                                        <p:tgtEl>
                                          <p:spTgt spid="108547">
                                            <p:txEl>
                                              <p:pRg st="1" end="1"/>
                                            </p:txEl>
                                          </p:spTgt>
                                        </p:tgtEl>
                                      </p:cBhvr>
                                    </p:animEffect>
                                  </p:childTnLst>
                                </p:cTn>
                              </p:par>
                            </p:childTnLst>
                          </p:cTn>
                        </p:par>
                        <p:par>
                          <p:cTn id="17" fill="hold">
                            <p:stCondLst>
                              <p:cond delay="1000"/>
                            </p:stCondLst>
                            <p:childTnLst>
                              <p:par>
                                <p:cTn id="18" presetID="3" presetClass="entr" presetSubtype="10" fill="hold" nodeType="afterEffect">
                                  <p:stCondLst>
                                    <p:cond delay="0"/>
                                  </p:stCondLst>
                                  <p:childTnLst>
                                    <p:set>
                                      <p:cBhvr>
                                        <p:cTn id="19" dur="1" fill="hold">
                                          <p:stCondLst>
                                            <p:cond delay="0"/>
                                          </p:stCondLst>
                                        </p:cTn>
                                        <p:tgtEl>
                                          <p:spTgt spid="108547">
                                            <p:txEl>
                                              <p:pRg st="2" end="2"/>
                                            </p:txEl>
                                          </p:spTgt>
                                        </p:tgtEl>
                                        <p:attrNameLst>
                                          <p:attrName>style.visibility</p:attrName>
                                        </p:attrNameLst>
                                      </p:cBhvr>
                                      <p:to>
                                        <p:strVal val="visible"/>
                                      </p:to>
                                    </p:set>
                                    <p:animEffect transition="in" filter="blinds(horizontal)">
                                      <p:cBhvr>
                                        <p:cTn id="20" dur="500"/>
                                        <p:tgtEl>
                                          <p:spTgt spid="108547">
                                            <p:txEl>
                                              <p:pRg st="2" end="2"/>
                                            </p:txEl>
                                          </p:spTgt>
                                        </p:tgtEl>
                                      </p:cBhvr>
                                    </p:animEffect>
                                  </p:childTnLst>
                                </p:cTn>
                              </p:par>
                            </p:childTnLst>
                          </p:cTn>
                        </p:par>
                        <p:par>
                          <p:cTn id="21" fill="hold">
                            <p:stCondLst>
                              <p:cond delay="1500"/>
                            </p:stCondLst>
                            <p:childTnLst>
                              <p:par>
                                <p:cTn id="22" presetID="3" presetClass="entr" presetSubtype="10" fill="hold" nodeType="afterEffect">
                                  <p:stCondLst>
                                    <p:cond delay="0"/>
                                  </p:stCondLst>
                                  <p:childTnLst>
                                    <p:set>
                                      <p:cBhvr>
                                        <p:cTn id="23" dur="1" fill="hold">
                                          <p:stCondLst>
                                            <p:cond delay="0"/>
                                          </p:stCondLst>
                                        </p:cTn>
                                        <p:tgtEl>
                                          <p:spTgt spid="108547">
                                            <p:txEl>
                                              <p:pRg st="3" end="3"/>
                                            </p:txEl>
                                          </p:spTgt>
                                        </p:tgtEl>
                                        <p:attrNameLst>
                                          <p:attrName>style.visibility</p:attrName>
                                        </p:attrNameLst>
                                      </p:cBhvr>
                                      <p:to>
                                        <p:strVal val="visible"/>
                                      </p:to>
                                    </p:set>
                                    <p:animEffect transition="in" filter="blinds(horizontal)">
                                      <p:cBhvr>
                                        <p:cTn id="24" dur="500"/>
                                        <p:tgtEl>
                                          <p:spTgt spid="1085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304800" y="1143000"/>
            <a:ext cx="8839200" cy="609600"/>
          </a:xfrm>
        </p:spPr>
        <p:txBody>
          <a:bodyPr/>
          <a:lstStyle/>
          <a:p>
            <a:pPr eaLnBrk="1" hangingPunct="1"/>
            <a:r>
              <a:rPr lang="it-IT" sz="3200" smtClean="0">
                <a:solidFill>
                  <a:srgbClr val="800000"/>
                </a:solidFill>
              </a:rPr>
              <a:t>Indicatori oggettivamente verificabili?</a:t>
            </a:r>
          </a:p>
        </p:txBody>
      </p:sp>
      <p:sp>
        <p:nvSpPr>
          <p:cNvPr id="164867" name="Rectangle 3"/>
          <p:cNvSpPr>
            <a:spLocks noGrp="1" noChangeArrowheads="1"/>
          </p:cNvSpPr>
          <p:nvPr>
            <p:ph type="body" idx="1"/>
          </p:nvPr>
        </p:nvSpPr>
        <p:spPr>
          <a:xfrm>
            <a:off x="381000" y="1981200"/>
            <a:ext cx="8610600" cy="1752600"/>
          </a:xfrm>
        </p:spPr>
        <p:txBody>
          <a:bodyPr/>
          <a:lstStyle/>
          <a:p>
            <a:pPr marL="3175" indent="-3175" algn="ctr" eaLnBrk="1" hangingPunct="1">
              <a:buFontTx/>
              <a:buNone/>
            </a:pPr>
            <a:r>
              <a:rPr lang="it-IT" sz="1800" smtClean="0"/>
              <a:t>"</a:t>
            </a:r>
            <a:r>
              <a:rPr lang="it-IT" sz="1800" i="1" smtClean="0"/>
              <a:t>È sintatticamente e semanticamente corretto affermare che le asserzioni soggettive sono fatte da soggetti. Allora, in modo corrispondente, potremmo dire che le asserzioni oggettive sono fatte da oggetti. Disgraziatamente queste dannate cose non fanno asserzioni.</a:t>
            </a:r>
            <a:r>
              <a:rPr lang="it-IT" sz="1800" smtClean="0"/>
              <a:t>"</a:t>
            </a:r>
          </a:p>
          <a:p>
            <a:pPr marL="3175" indent="-3175" algn="r" eaLnBrk="1" hangingPunct="1">
              <a:buFontTx/>
              <a:buNone/>
            </a:pPr>
            <a:r>
              <a:rPr lang="it-IT" sz="1800" smtClean="0"/>
              <a:t>Heinz Von Foerster</a:t>
            </a:r>
          </a:p>
        </p:txBody>
      </p:sp>
      <p:sp>
        <p:nvSpPr>
          <p:cNvPr id="164868" name="Text Box 4"/>
          <p:cNvSpPr txBox="1">
            <a:spLocks noChangeArrowheads="1"/>
          </p:cNvSpPr>
          <p:nvPr/>
        </p:nvSpPr>
        <p:spPr bwMode="auto">
          <a:xfrm>
            <a:off x="304800" y="4338638"/>
            <a:ext cx="4419600" cy="2290762"/>
          </a:xfrm>
          <a:prstGeom prst="rect">
            <a:avLst/>
          </a:prstGeom>
          <a:noFill/>
          <a:ln w="9525" algn="ctr">
            <a:noFill/>
            <a:miter lim="800000"/>
            <a:headEnd/>
            <a:tailEnd/>
          </a:ln>
        </p:spPr>
        <p:txBody>
          <a:bodyPr>
            <a:spAutoFit/>
          </a:bodyPr>
          <a:lstStyle/>
          <a:p>
            <a:pPr marL="185738" indent="-185738">
              <a:spcBef>
                <a:spcPct val="30000"/>
              </a:spcBef>
              <a:spcAft>
                <a:spcPct val="30000"/>
              </a:spcAft>
              <a:buFontTx/>
              <a:buChar char="•"/>
            </a:pPr>
            <a:r>
              <a:rPr lang="it-IT">
                <a:latin typeface="Cambria" pitchFamily="18" charset="0"/>
              </a:rPr>
              <a:t>In un progetto sociale tutto deve essere </a:t>
            </a:r>
            <a:r>
              <a:rPr lang="it-IT" i="1">
                <a:latin typeface="Cambria" pitchFamily="18" charset="0"/>
              </a:rPr>
              <a:t>oggettivamente</a:t>
            </a:r>
            <a:r>
              <a:rPr lang="it-IT">
                <a:latin typeface="Cambria" pitchFamily="18" charset="0"/>
              </a:rPr>
              <a:t> verificabile? </a:t>
            </a:r>
          </a:p>
          <a:p>
            <a:pPr marL="185738" indent="-185738">
              <a:spcBef>
                <a:spcPct val="30000"/>
              </a:spcBef>
              <a:spcAft>
                <a:spcPct val="30000"/>
              </a:spcAft>
              <a:buFontTx/>
              <a:buChar char="•"/>
            </a:pPr>
            <a:r>
              <a:rPr lang="it-IT">
                <a:latin typeface="Cambria" pitchFamily="18" charset="0"/>
              </a:rPr>
              <a:t>Quali sono gli</a:t>
            </a:r>
            <a:r>
              <a:rPr lang="it-IT" i="1">
                <a:latin typeface="Cambria" pitchFamily="18" charset="0"/>
              </a:rPr>
              <a:t> oggetti</a:t>
            </a:r>
            <a:r>
              <a:rPr lang="it-IT">
                <a:latin typeface="Cambria" pitchFamily="18" charset="0"/>
              </a:rPr>
              <a:t> di un progetto sociale?</a:t>
            </a:r>
          </a:p>
          <a:p>
            <a:pPr marL="185738" indent="-185738">
              <a:spcBef>
                <a:spcPct val="30000"/>
              </a:spcBef>
              <a:spcAft>
                <a:spcPct val="30000"/>
              </a:spcAft>
              <a:buFontTx/>
              <a:buChar char="•"/>
            </a:pPr>
            <a:r>
              <a:rPr lang="it-IT">
                <a:latin typeface="Cambria" pitchFamily="18" charset="0"/>
              </a:rPr>
              <a:t>Attenzione, troppo razionalismo nuoce!</a:t>
            </a:r>
          </a:p>
          <a:p>
            <a:pPr marL="185738" indent="-185738">
              <a:spcBef>
                <a:spcPct val="50000"/>
              </a:spcBef>
            </a:pPr>
            <a:endParaRPr lang="it-IT"/>
          </a:p>
        </p:txBody>
      </p:sp>
      <p:pic>
        <p:nvPicPr>
          <p:cNvPr id="164869" name="Picture 5" descr="piccolo principe[1]"/>
          <p:cNvPicPr>
            <a:picLocks noChangeAspect="1" noChangeArrowheads="1"/>
          </p:cNvPicPr>
          <p:nvPr/>
        </p:nvPicPr>
        <p:blipFill>
          <a:blip r:embed="rId4" cstate="print"/>
          <a:srcRect/>
          <a:stretch>
            <a:fillRect/>
          </a:stretch>
        </p:blipFill>
        <p:spPr bwMode="auto">
          <a:xfrm>
            <a:off x="4953000" y="3733800"/>
            <a:ext cx="3962400" cy="2971800"/>
          </a:xfrm>
          <a:prstGeom prst="rect">
            <a:avLst/>
          </a:prstGeom>
          <a:noFill/>
          <a:ln w="9525">
            <a:noFill/>
            <a:miter lim="800000"/>
            <a:headEnd/>
            <a:tailEnd/>
          </a:ln>
        </p:spPr>
      </p:pic>
    </p:spTree>
  </p:cSld>
  <p:clrMapOvr>
    <a:masterClrMapping/>
  </p:clrMapOvr>
  <p:transition>
    <p:wipe dir="r"/>
    <p:sndAc>
      <p:stSnd>
        <p:snd r:embed="rId3"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4866"/>
                                        </p:tgtEl>
                                        <p:attrNameLst>
                                          <p:attrName>style.visibility</p:attrName>
                                        </p:attrNameLst>
                                      </p:cBhvr>
                                      <p:to>
                                        <p:strVal val="visible"/>
                                      </p:to>
                                    </p:set>
                                    <p:animEffect transition="in" filter="blinds(horizontal)">
                                      <p:cBhvr>
                                        <p:cTn id="7" dur="500"/>
                                        <p:tgtEl>
                                          <p:spTgt spid="1648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4867">
                                            <p:txEl>
                                              <p:pRg st="0" end="0"/>
                                            </p:txEl>
                                          </p:spTgt>
                                        </p:tgtEl>
                                        <p:attrNameLst>
                                          <p:attrName>style.visibility</p:attrName>
                                        </p:attrNameLst>
                                      </p:cBhvr>
                                      <p:to>
                                        <p:strVal val="visible"/>
                                      </p:to>
                                    </p:set>
                                    <p:animEffect transition="in" filter="blinds(horizontal)">
                                      <p:cBhvr>
                                        <p:cTn id="12" dur="1000"/>
                                        <p:tgtEl>
                                          <p:spTgt spid="164867">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64867">
                                            <p:txEl>
                                              <p:pRg st="1" end="1"/>
                                            </p:txEl>
                                          </p:spTgt>
                                        </p:tgtEl>
                                        <p:attrNameLst>
                                          <p:attrName>style.visibility</p:attrName>
                                        </p:attrNameLst>
                                      </p:cBhvr>
                                      <p:to>
                                        <p:strVal val="visible"/>
                                      </p:to>
                                    </p:set>
                                    <p:animEffect transition="in" filter="blinds(horizontal)">
                                      <p:cBhvr>
                                        <p:cTn id="15" dur="1000"/>
                                        <p:tgtEl>
                                          <p:spTgt spid="16486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64868">
                                            <p:txEl>
                                              <p:pRg st="0" end="0"/>
                                            </p:txEl>
                                          </p:spTgt>
                                        </p:tgtEl>
                                        <p:attrNameLst>
                                          <p:attrName>style.visibility</p:attrName>
                                        </p:attrNameLst>
                                      </p:cBhvr>
                                      <p:to>
                                        <p:strVal val="visible"/>
                                      </p:to>
                                    </p:set>
                                    <p:animEffect transition="in" filter="blinds(horizontal)">
                                      <p:cBhvr>
                                        <p:cTn id="20" dur="500"/>
                                        <p:tgtEl>
                                          <p:spTgt spid="164868">
                                            <p:txEl>
                                              <p:pRg st="0" end="0"/>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164868">
                                            <p:txEl>
                                              <p:pRg st="1" end="1"/>
                                            </p:txEl>
                                          </p:spTgt>
                                        </p:tgtEl>
                                        <p:attrNameLst>
                                          <p:attrName>style.visibility</p:attrName>
                                        </p:attrNameLst>
                                      </p:cBhvr>
                                      <p:to>
                                        <p:strVal val="visible"/>
                                      </p:to>
                                    </p:set>
                                    <p:animEffect transition="in" filter="blinds(horizontal)">
                                      <p:cBhvr>
                                        <p:cTn id="23" dur="500"/>
                                        <p:tgtEl>
                                          <p:spTgt spid="164868">
                                            <p:txEl>
                                              <p:pRg st="1" end="1"/>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164868">
                                            <p:txEl>
                                              <p:pRg st="2" end="2"/>
                                            </p:txEl>
                                          </p:spTgt>
                                        </p:tgtEl>
                                        <p:attrNameLst>
                                          <p:attrName>style.visibility</p:attrName>
                                        </p:attrNameLst>
                                      </p:cBhvr>
                                      <p:to>
                                        <p:strVal val="visible"/>
                                      </p:to>
                                    </p:set>
                                    <p:animEffect transition="in" filter="blinds(horizontal)">
                                      <p:cBhvr>
                                        <p:cTn id="26" dur="500"/>
                                        <p:tgtEl>
                                          <p:spTgt spid="164868">
                                            <p:txEl>
                                              <p:pRg st="2" end="2"/>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164869"/>
                                        </p:tgtEl>
                                        <p:attrNameLst>
                                          <p:attrName>style.visibility</p:attrName>
                                        </p:attrNameLst>
                                      </p:cBhvr>
                                      <p:to>
                                        <p:strVal val="visible"/>
                                      </p:to>
                                    </p:set>
                                    <p:animEffect transition="in" filter="blinds(horizontal)">
                                      <p:cBhvr>
                                        <p:cTn id="29" dur="1000"/>
                                        <p:tgtEl>
                                          <p:spTgt spid="1648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304800" y="990600"/>
            <a:ext cx="8839200" cy="609600"/>
          </a:xfrm>
        </p:spPr>
        <p:txBody>
          <a:bodyPr/>
          <a:lstStyle/>
          <a:p>
            <a:pPr eaLnBrk="1" hangingPunct="1"/>
            <a:r>
              <a:rPr lang="it-IT" smtClean="0"/>
              <a:t>      </a:t>
            </a:r>
            <a:r>
              <a:rPr lang="it-IT" smtClean="0">
                <a:solidFill>
                  <a:srgbClr val="800000"/>
                </a:solidFill>
              </a:rPr>
              <a:t>Griglia di valutazione delle condizioni esterne</a:t>
            </a:r>
          </a:p>
        </p:txBody>
      </p:sp>
      <p:sp>
        <p:nvSpPr>
          <p:cNvPr id="166915" name="Text Box 3"/>
          <p:cNvSpPr txBox="1">
            <a:spLocks noChangeArrowheads="1"/>
          </p:cNvSpPr>
          <p:nvPr/>
        </p:nvSpPr>
        <p:spPr bwMode="auto">
          <a:xfrm>
            <a:off x="3352800" y="1905000"/>
            <a:ext cx="2463800" cy="469900"/>
          </a:xfrm>
          <a:prstGeom prst="rect">
            <a:avLst/>
          </a:prstGeom>
          <a:solidFill>
            <a:srgbClr val="00FFFF"/>
          </a:solidFill>
          <a:ln w="12700" cap="sq">
            <a:solidFill>
              <a:schemeClr val="tx1"/>
            </a:solidFill>
            <a:miter lim="800000"/>
            <a:headEnd type="none" w="sm" len="sm"/>
            <a:tailEnd type="none" w="sm" len="sm"/>
          </a:ln>
        </p:spPr>
        <p:txBody>
          <a:bodyPr>
            <a:spAutoFit/>
          </a:bodyPr>
          <a:lstStyle/>
          <a:p>
            <a:pPr algn="ctr">
              <a:spcBef>
                <a:spcPct val="50000"/>
              </a:spcBef>
            </a:pPr>
            <a:r>
              <a:rPr lang="it-IT" sz="1200" b="1">
                <a:latin typeface="Verdana" pitchFamily="34" charset="0"/>
              </a:rPr>
              <a:t>La condizione esterna è IMPORTANTE?</a:t>
            </a:r>
          </a:p>
        </p:txBody>
      </p:sp>
      <p:sp>
        <p:nvSpPr>
          <p:cNvPr id="166916" name="Line 4"/>
          <p:cNvSpPr>
            <a:spLocks noChangeShapeType="1"/>
          </p:cNvSpPr>
          <p:nvPr/>
        </p:nvSpPr>
        <p:spPr bwMode="auto">
          <a:xfrm>
            <a:off x="6019800" y="2133600"/>
            <a:ext cx="508000" cy="438150"/>
          </a:xfrm>
          <a:prstGeom prst="line">
            <a:avLst/>
          </a:prstGeom>
          <a:noFill/>
          <a:ln w="28575" cap="sq">
            <a:solidFill>
              <a:schemeClr val="tx1"/>
            </a:solidFill>
            <a:round/>
            <a:headEnd/>
            <a:tailEnd type="arrow" w="med" len="med"/>
          </a:ln>
        </p:spPr>
        <p:txBody>
          <a:bodyPr/>
          <a:lstStyle/>
          <a:p>
            <a:endParaRPr lang="it-IT"/>
          </a:p>
        </p:txBody>
      </p:sp>
      <p:sp>
        <p:nvSpPr>
          <p:cNvPr id="166917" name="Text Box 5"/>
          <p:cNvSpPr txBox="1">
            <a:spLocks noChangeArrowheads="1"/>
          </p:cNvSpPr>
          <p:nvPr/>
        </p:nvSpPr>
        <p:spPr bwMode="auto">
          <a:xfrm>
            <a:off x="5334000" y="2714625"/>
            <a:ext cx="2463800" cy="561975"/>
          </a:xfrm>
          <a:prstGeom prst="rect">
            <a:avLst/>
          </a:prstGeom>
          <a:solidFill>
            <a:srgbClr val="FF9900"/>
          </a:solidFill>
          <a:ln w="12700" cap="sq">
            <a:solidFill>
              <a:schemeClr val="tx1"/>
            </a:solidFill>
            <a:miter lim="800000"/>
            <a:headEnd type="none" w="sm" len="sm"/>
            <a:tailEnd type="none" w="sm" len="sm"/>
          </a:ln>
        </p:spPr>
        <p:txBody>
          <a:bodyPr>
            <a:spAutoFit/>
          </a:bodyPr>
          <a:lstStyle/>
          <a:p>
            <a:pPr algn="ctr">
              <a:spcBef>
                <a:spcPct val="50000"/>
              </a:spcBef>
            </a:pPr>
            <a:r>
              <a:rPr lang="it-IT" sz="1200" b="1">
                <a:latin typeface="Verdana" pitchFamily="34" charset="0"/>
              </a:rPr>
              <a:t>NO</a:t>
            </a:r>
          </a:p>
          <a:p>
            <a:pPr algn="ctr">
              <a:spcBef>
                <a:spcPct val="50000"/>
              </a:spcBef>
            </a:pPr>
            <a:r>
              <a:rPr lang="it-IT" sz="1200" b="1">
                <a:latin typeface="Verdana" pitchFamily="34" charset="0"/>
              </a:rPr>
              <a:t>Non includere nel QL</a:t>
            </a:r>
          </a:p>
        </p:txBody>
      </p:sp>
      <p:sp>
        <p:nvSpPr>
          <p:cNvPr id="166918" name="Text Box 6"/>
          <p:cNvSpPr txBox="1">
            <a:spLocks noChangeArrowheads="1"/>
          </p:cNvSpPr>
          <p:nvPr/>
        </p:nvSpPr>
        <p:spPr bwMode="auto">
          <a:xfrm>
            <a:off x="1371600" y="2667000"/>
            <a:ext cx="2463800" cy="744538"/>
          </a:xfrm>
          <a:prstGeom prst="rect">
            <a:avLst/>
          </a:prstGeom>
          <a:solidFill>
            <a:srgbClr val="FFFF00"/>
          </a:solidFill>
          <a:ln w="12700" cap="sq">
            <a:solidFill>
              <a:schemeClr val="tx1"/>
            </a:solidFill>
            <a:miter lim="800000"/>
            <a:headEnd type="none" w="sm" len="sm"/>
            <a:tailEnd type="none" w="sm" len="sm"/>
          </a:ln>
        </p:spPr>
        <p:txBody>
          <a:bodyPr>
            <a:spAutoFit/>
          </a:bodyPr>
          <a:lstStyle/>
          <a:p>
            <a:pPr algn="ctr">
              <a:spcBef>
                <a:spcPct val="50000"/>
              </a:spcBef>
            </a:pPr>
            <a:r>
              <a:rPr lang="it-IT" sz="1200" b="1">
                <a:latin typeface="Verdana" pitchFamily="34" charset="0"/>
              </a:rPr>
              <a:t>SI</a:t>
            </a:r>
          </a:p>
          <a:p>
            <a:pPr algn="ctr">
              <a:spcBef>
                <a:spcPct val="50000"/>
              </a:spcBef>
            </a:pPr>
            <a:r>
              <a:rPr lang="it-IT" sz="1200" b="1">
                <a:latin typeface="Verdana" pitchFamily="34" charset="0"/>
              </a:rPr>
              <a:t>Sarà realizzata da altri soggetti esterni?</a:t>
            </a:r>
          </a:p>
        </p:txBody>
      </p:sp>
      <p:sp>
        <p:nvSpPr>
          <p:cNvPr id="166919" name="Line 7"/>
          <p:cNvSpPr>
            <a:spLocks noChangeShapeType="1"/>
          </p:cNvSpPr>
          <p:nvPr/>
        </p:nvSpPr>
        <p:spPr bwMode="auto">
          <a:xfrm flipH="1">
            <a:off x="2693988" y="2133600"/>
            <a:ext cx="506412" cy="458788"/>
          </a:xfrm>
          <a:prstGeom prst="line">
            <a:avLst/>
          </a:prstGeom>
          <a:noFill/>
          <a:ln w="28575" cap="sq">
            <a:solidFill>
              <a:schemeClr val="tx1"/>
            </a:solidFill>
            <a:round/>
            <a:headEnd/>
            <a:tailEnd type="arrow" w="med" len="med"/>
          </a:ln>
        </p:spPr>
        <p:txBody>
          <a:bodyPr/>
          <a:lstStyle/>
          <a:p>
            <a:endParaRPr lang="it-IT"/>
          </a:p>
        </p:txBody>
      </p:sp>
      <p:sp>
        <p:nvSpPr>
          <p:cNvPr id="166920" name="Text Box 8"/>
          <p:cNvSpPr txBox="1">
            <a:spLocks noChangeArrowheads="1"/>
          </p:cNvSpPr>
          <p:nvPr/>
        </p:nvSpPr>
        <p:spPr bwMode="auto">
          <a:xfrm>
            <a:off x="1371600" y="3552825"/>
            <a:ext cx="2463800" cy="561975"/>
          </a:xfrm>
          <a:prstGeom prst="rect">
            <a:avLst/>
          </a:prstGeom>
          <a:solidFill>
            <a:srgbClr val="FFFF00"/>
          </a:solidFill>
          <a:ln w="12700" cap="sq">
            <a:solidFill>
              <a:schemeClr val="tx1"/>
            </a:solidFill>
            <a:miter lim="800000"/>
            <a:headEnd type="none" w="sm" len="sm"/>
            <a:tailEnd type="none" w="sm" len="sm"/>
          </a:ln>
        </p:spPr>
        <p:txBody>
          <a:bodyPr>
            <a:spAutoFit/>
          </a:bodyPr>
          <a:lstStyle/>
          <a:p>
            <a:pPr algn="ctr">
              <a:spcBef>
                <a:spcPct val="50000"/>
              </a:spcBef>
            </a:pPr>
            <a:r>
              <a:rPr lang="it-IT" sz="1200" b="1">
                <a:latin typeface="Verdana" pitchFamily="34" charset="0"/>
              </a:rPr>
              <a:t>1) SICURAMENTE</a:t>
            </a:r>
          </a:p>
          <a:p>
            <a:pPr algn="ctr">
              <a:spcBef>
                <a:spcPct val="50000"/>
              </a:spcBef>
            </a:pPr>
            <a:endParaRPr lang="it-IT" sz="1200" b="1">
              <a:latin typeface="Verdana" pitchFamily="34" charset="0"/>
            </a:endParaRPr>
          </a:p>
        </p:txBody>
      </p:sp>
      <p:sp>
        <p:nvSpPr>
          <p:cNvPr id="166921" name="Text Box 9"/>
          <p:cNvSpPr txBox="1">
            <a:spLocks noChangeArrowheads="1"/>
          </p:cNvSpPr>
          <p:nvPr/>
        </p:nvSpPr>
        <p:spPr bwMode="auto">
          <a:xfrm>
            <a:off x="1371600" y="4191000"/>
            <a:ext cx="2463800" cy="561975"/>
          </a:xfrm>
          <a:prstGeom prst="rect">
            <a:avLst/>
          </a:prstGeom>
          <a:solidFill>
            <a:srgbClr val="FFFF00"/>
          </a:solidFill>
          <a:ln w="12700" cap="sq">
            <a:solidFill>
              <a:schemeClr val="tx1"/>
            </a:solidFill>
            <a:miter lim="800000"/>
            <a:headEnd type="none" w="sm" len="sm"/>
            <a:tailEnd type="none" w="sm" len="sm"/>
          </a:ln>
        </p:spPr>
        <p:txBody>
          <a:bodyPr>
            <a:spAutoFit/>
          </a:bodyPr>
          <a:lstStyle/>
          <a:p>
            <a:pPr algn="ctr">
              <a:spcBef>
                <a:spcPct val="50000"/>
              </a:spcBef>
            </a:pPr>
            <a:r>
              <a:rPr lang="it-IT" sz="1200" b="1">
                <a:latin typeface="Verdana" pitchFamily="34" charset="0"/>
              </a:rPr>
              <a:t>2) PROBABILMENTE</a:t>
            </a:r>
          </a:p>
          <a:p>
            <a:pPr algn="ctr">
              <a:spcBef>
                <a:spcPct val="50000"/>
              </a:spcBef>
            </a:pPr>
            <a:endParaRPr lang="it-IT" sz="1200" b="1">
              <a:latin typeface="Verdana" pitchFamily="34" charset="0"/>
            </a:endParaRPr>
          </a:p>
        </p:txBody>
      </p:sp>
      <p:sp>
        <p:nvSpPr>
          <p:cNvPr id="166922" name="Text Box 10"/>
          <p:cNvSpPr txBox="1">
            <a:spLocks noChangeArrowheads="1"/>
          </p:cNvSpPr>
          <p:nvPr/>
        </p:nvSpPr>
        <p:spPr bwMode="auto">
          <a:xfrm>
            <a:off x="1371600" y="5029200"/>
            <a:ext cx="2463800" cy="744538"/>
          </a:xfrm>
          <a:prstGeom prst="rect">
            <a:avLst/>
          </a:prstGeom>
          <a:solidFill>
            <a:srgbClr val="FFFF00"/>
          </a:solidFill>
          <a:ln w="12700" cap="sq">
            <a:solidFill>
              <a:schemeClr val="tx1"/>
            </a:solidFill>
            <a:miter lim="800000"/>
            <a:headEnd type="none" w="sm" len="sm"/>
            <a:tailEnd type="none" w="sm" len="sm"/>
          </a:ln>
        </p:spPr>
        <p:txBody>
          <a:bodyPr>
            <a:spAutoFit/>
          </a:bodyPr>
          <a:lstStyle/>
          <a:p>
            <a:pPr algn="ctr">
              <a:spcBef>
                <a:spcPct val="50000"/>
              </a:spcBef>
            </a:pPr>
            <a:r>
              <a:rPr lang="it-IT" sz="1200" b="1">
                <a:latin typeface="Verdana" pitchFamily="34" charset="0"/>
              </a:rPr>
              <a:t>3) NO</a:t>
            </a:r>
          </a:p>
          <a:p>
            <a:pPr algn="ctr">
              <a:spcBef>
                <a:spcPct val="50000"/>
              </a:spcBef>
            </a:pPr>
            <a:r>
              <a:rPr lang="it-IT" sz="1200" b="1">
                <a:latin typeface="Verdana" pitchFamily="34" charset="0"/>
              </a:rPr>
              <a:t>La condizione può essere realizzata all’interno?</a:t>
            </a:r>
          </a:p>
        </p:txBody>
      </p:sp>
      <p:sp>
        <p:nvSpPr>
          <p:cNvPr id="166923" name="Text Box 11"/>
          <p:cNvSpPr txBox="1">
            <a:spLocks noChangeArrowheads="1"/>
          </p:cNvSpPr>
          <p:nvPr/>
        </p:nvSpPr>
        <p:spPr bwMode="auto">
          <a:xfrm>
            <a:off x="4343400" y="3581400"/>
            <a:ext cx="2463800" cy="469900"/>
          </a:xfrm>
          <a:prstGeom prst="rect">
            <a:avLst/>
          </a:prstGeom>
          <a:solidFill>
            <a:srgbClr val="FF9900"/>
          </a:solidFill>
          <a:ln w="12700" cap="sq">
            <a:solidFill>
              <a:schemeClr val="tx1"/>
            </a:solidFill>
            <a:miter lim="800000"/>
            <a:headEnd type="none" w="sm" len="sm"/>
            <a:tailEnd type="none" w="sm" len="sm"/>
          </a:ln>
        </p:spPr>
        <p:txBody>
          <a:bodyPr>
            <a:spAutoFit/>
          </a:bodyPr>
          <a:lstStyle/>
          <a:p>
            <a:pPr algn="ctr"/>
            <a:r>
              <a:rPr lang="it-IT" sz="1200" b="1">
                <a:latin typeface="Verdana" pitchFamily="34" charset="0"/>
              </a:rPr>
              <a:t>Non includere nel QL</a:t>
            </a:r>
          </a:p>
          <a:p>
            <a:pPr algn="ctr"/>
            <a:endParaRPr lang="it-IT" sz="1200" b="1">
              <a:latin typeface="Verdana" pitchFamily="34" charset="0"/>
            </a:endParaRPr>
          </a:p>
        </p:txBody>
      </p:sp>
      <p:sp>
        <p:nvSpPr>
          <p:cNvPr id="166924" name="Text Box 12"/>
          <p:cNvSpPr txBox="1">
            <a:spLocks noChangeArrowheads="1"/>
          </p:cNvSpPr>
          <p:nvPr/>
        </p:nvSpPr>
        <p:spPr bwMode="auto">
          <a:xfrm>
            <a:off x="4343400" y="4191000"/>
            <a:ext cx="2463800" cy="469900"/>
          </a:xfrm>
          <a:prstGeom prst="rect">
            <a:avLst/>
          </a:prstGeom>
          <a:solidFill>
            <a:srgbClr val="00FF00"/>
          </a:solidFill>
          <a:ln w="12700" cap="sq">
            <a:solidFill>
              <a:schemeClr val="tx1"/>
            </a:solidFill>
            <a:miter lim="800000"/>
            <a:headEnd type="none" w="sm" len="sm"/>
            <a:tailEnd type="none" w="sm" len="sm"/>
          </a:ln>
        </p:spPr>
        <p:txBody>
          <a:bodyPr>
            <a:spAutoFit/>
          </a:bodyPr>
          <a:lstStyle/>
          <a:p>
            <a:pPr algn="ctr"/>
            <a:r>
              <a:rPr lang="it-IT" sz="1200" b="1">
                <a:latin typeface="Verdana" pitchFamily="34" charset="0"/>
              </a:rPr>
              <a:t>Includere nel QL come IPOTESI</a:t>
            </a:r>
          </a:p>
        </p:txBody>
      </p:sp>
      <p:sp>
        <p:nvSpPr>
          <p:cNvPr id="166925" name="Line 13"/>
          <p:cNvSpPr>
            <a:spLocks noChangeShapeType="1"/>
          </p:cNvSpPr>
          <p:nvPr/>
        </p:nvSpPr>
        <p:spPr bwMode="auto">
          <a:xfrm flipV="1">
            <a:off x="3962400" y="5029200"/>
            <a:ext cx="796925" cy="325438"/>
          </a:xfrm>
          <a:prstGeom prst="line">
            <a:avLst/>
          </a:prstGeom>
          <a:noFill/>
          <a:ln w="28575" cap="sq">
            <a:solidFill>
              <a:schemeClr val="tx1"/>
            </a:solidFill>
            <a:round/>
            <a:headEnd/>
            <a:tailEnd type="arrow" w="med" len="med"/>
          </a:ln>
        </p:spPr>
        <p:txBody>
          <a:bodyPr/>
          <a:lstStyle/>
          <a:p>
            <a:endParaRPr lang="it-IT"/>
          </a:p>
        </p:txBody>
      </p:sp>
      <p:sp>
        <p:nvSpPr>
          <p:cNvPr id="166926" name="Line 14"/>
          <p:cNvSpPr>
            <a:spLocks noChangeShapeType="1"/>
          </p:cNvSpPr>
          <p:nvPr/>
        </p:nvSpPr>
        <p:spPr bwMode="auto">
          <a:xfrm>
            <a:off x="3962400" y="5410200"/>
            <a:ext cx="796925" cy="336550"/>
          </a:xfrm>
          <a:prstGeom prst="line">
            <a:avLst/>
          </a:prstGeom>
          <a:noFill/>
          <a:ln w="28575" cap="sq">
            <a:solidFill>
              <a:schemeClr val="tx1"/>
            </a:solidFill>
            <a:round/>
            <a:headEnd/>
            <a:tailEnd type="arrow" w="med" len="med"/>
          </a:ln>
        </p:spPr>
        <p:txBody>
          <a:bodyPr/>
          <a:lstStyle/>
          <a:p>
            <a:endParaRPr lang="it-IT"/>
          </a:p>
        </p:txBody>
      </p:sp>
      <p:sp>
        <p:nvSpPr>
          <p:cNvPr id="166927" name="Text Box 15"/>
          <p:cNvSpPr txBox="1">
            <a:spLocks noChangeArrowheads="1"/>
          </p:cNvSpPr>
          <p:nvPr/>
        </p:nvSpPr>
        <p:spPr bwMode="auto">
          <a:xfrm>
            <a:off x="4876800" y="4818063"/>
            <a:ext cx="2681288" cy="744537"/>
          </a:xfrm>
          <a:prstGeom prst="rect">
            <a:avLst/>
          </a:prstGeom>
          <a:solidFill>
            <a:srgbClr val="00FF00"/>
          </a:solidFill>
          <a:ln w="12700" cap="sq">
            <a:solidFill>
              <a:schemeClr val="tx1"/>
            </a:solidFill>
            <a:miter lim="800000"/>
            <a:headEnd type="none" w="sm" len="sm"/>
            <a:tailEnd type="none" w="sm" len="sm"/>
          </a:ln>
        </p:spPr>
        <p:txBody>
          <a:bodyPr>
            <a:spAutoFit/>
          </a:bodyPr>
          <a:lstStyle/>
          <a:p>
            <a:pPr algn="ctr">
              <a:spcBef>
                <a:spcPct val="50000"/>
              </a:spcBef>
            </a:pPr>
            <a:r>
              <a:rPr lang="it-IT" sz="1200" b="1">
                <a:latin typeface="Verdana" pitchFamily="34" charset="0"/>
              </a:rPr>
              <a:t>SI</a:t>
            </a:r>
          </a:p>
          <a:p>
            <a:pPr algn="ctr">
              <a:spcBef>
                <a:spcPct val="50000"/>
              </a:spcBef>
            </a:pPr>
            <a:r>
              <a:rPr lang="it-IT" sz="1200" b="1">
                <a:latin typeface="Verdana" pitchFamily="34" charset="0"/>
              </a:rPr>
              <a:t>Riformulare il progetto, includendola</a:t>
            </a:r>
          </a:p>
        </p:txBody>
      </p:sp>
      <p:sp>
        <p:nvSpPr>
          <p:cNvPr id="166928" name="Text Box 16"/>
          <p:cNvSpPr txBox="1">
            <a:spLocks noChangeArrowheads="1"/>
          </p:cNvSpPr>
          <p:nvPr/>
        </p:nvSpPr>
        <p:spPr bwMode="auto">
          <a:xfrm>
            <a:off x="4876800" y="5562600"/>
            <a:ext cx="2681288" cy="744538"/>
          </a:xfrm>
          <a:prstGeom prst="rect">
            <a:avLst/>
          </a:prstGeom>
          <a:solidFill>
            <a:srgbClr val="FF9900"/>
          </a:solidFill>
          <a:ln w="12700" cap="sq">
            <a:solidFill>
              <a:schemeClr val="tx1"/>
            </a:solidFill>
            <a:miter lim="800000"/>
            <a:headEnd type="none" w="sm" len="sm"/>
            <a:tailEnd type="none" w="sm" len="sm"/>
          </a:ln>
        </p:spPr>
        <p:txBody>
          <a:bodyPr>
            <a:spAutoFit/>
          </a:bodyPr>
          <a:lstStyle/>
          <a:p>
            <a:pPr algn="ctr">
              <a:spcBef>
                <a:spcPct val="50000"/>
              </a:spcBef>
            </a:pPr>
            <a:r>
              <a:rPr lang="it-IT" sz="1200" b="1">
                <a:latin typeface="Verdana" pitchFamily="34" charset="0"/>
              </a:rPr>
              <a:t>NO</a:t>
            </a:r>
          </a:p>
          <a:p>
            <a:pPr algn="ctr">
              <a:spcBef>
                <a:spcPct val="50000"/>
              </a:spcBef>
            </a:pPr>
            <a:r>
              <a:rPr lang="it-IT" sz="1200" b="1">
                <a:latin typeface="Verdana" pitchFamily="34" charset="0"/>
              </a:rPr>
              <a:t>Ipotesi killer – pregiudica il progetto</a:t>
            </a:r>
          </a:p>
        </p:txBody>
      </p:sp>
      <p:sp>
        <p:nvSpPr>
          <p:cNvPr id="166929" name="Line 17"/>
          <p:cNvSpPr>
            <a:spLocks noChangeShapeType="1"/>
          </p:cNvSpPr>
          <p:nvPr/>
        </p:nvSpPr>
        <p:spPr bwMode="auto">
          <a:xfrm>
            <a:off x="3835400" y="3810000"/>
            <a:ext cx="508000" cy="1588"/>
          </a:xfrm>
          <a:prstGeom prst="line">
            <a:avLst/>
          </a:prstGeom>
          <a:noFill/>
          <a:ln w="28575" cap="sq">
            <a:solidFill>
              <a:schemeClr val="tx1"/>
            </a:solidFill>
            <a:round/>
            <a:headEnd/>
            <a:tailEnd type="arrow" w="med" len="med"/>
          </a:ln>
        </p:spPr>
        <p:txBody>
          <a:bodyPr/>
          <a:lstStyle/>
          <a:p>
            <a:endParaRPr lang="it-IT"/>
          </a:p>
        </p:txBody>
      </p:sp>
      <p:sp>
        <p:nvSpPr>
          <p:cNvPr id="166930" name="Line 18"/>
          <p:cNvSpPr>
            <a:spLocks noChangeShapeType="1"/>
          </p:cNvSpPr>
          <p:nvPr/>
        </p:nvSpPr>
        <p:spPr bwMode="auto">
          <a:xfrm>
            <a:off x="3835400" y="4419600"/>
            <a:ext cx="508000" cy="0"/>
          </a:xfrm>
          <a:prstGeom prst="line">
            <a:avLst/>
          </a:prstGeom>
          <a:noFill/>
          <a:ln w="28575" cap="sq">
            <a:solidFill>
              <a:schemeClr val="tx1"/>
            </a:solidFill>
            <a:round/>
            <a:headEnd/>
            <a:tailEnd type="arrow" w="med" len="med"/>
          </a:ln>
        </p:spPr>
        <p:txBody>
          <a:bodyPr/>
          <a:lstStyle/>
          <a:p>
            <a:endParaRPr lang="it-IT"/>
          </a:p>
        </p:txBody>
      </p:sp>
    </p:spTree>
  </p:cSld>
  <p:clrMapOvr>
    <a:masterClrMapping/>
  </p:clrMapOvr>
  <p:transition>
    <p:wipe dir="r"/>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6914"/>
                                        </p:tgtEl>
                                        <p:attrNameLst>
                                          <p:attrName>style.visibility</p:attrName>
                                        </p:attrNameLst>
                                      </p:cBhvr>
                                      <p:to>
                                        <p:strVal val="visible"/>
                                      </p:to>
                                    </p:set>
                                    <p:animEffect transition="in" filter="blinds(horizontal)">
                                      <p:cBhvr>
                                        <p:cTn id="7" dur="500"/>
                                        <p:tgtEl>
                                          <p:spTgt spid="1669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6915"/>
                                        </p:tgtEl>
                                        <p:attrNameLst>
                                          <p:attrName>style.visibility</p:attrName>
                                        </p:attrNameLst>
                                      </p:cBhvr>
                                      <p:to>
                                        <p:strVal val="visible"/>
                                      </p:to>
                                    </p:set>
                                    <p:animEffect transition="in" filter="blinds(horizontal)">
                                      <p:cBhvr>
                                        <p:cTn id="12" dur="500"/>
                                        <p:tgtEl>
                                          <p:spTgt spid="1669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6919"/>
                                        </p:tgtEl>
                                        <p:attrNameLst>
                                          <p:attrName>style.visibility</p:attrName>
                                        </p:attrNameLst>
                                      </p:cBhvr>
                                      <p:to>
                                        <p:strVal val="visible"/>
                                      </p:to>
                                    </p:set>
                                    <p:animEffect transition="in" filter="blinds(horizontal)">
                                      <p:cBhvr>
                                        <p:cTn id="17" dur="500"/>
                                        <p:tgtEl>
                                          <p:spTgt spid="166919"/>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66918">
                                            <p:bg/>
                                          </p:spTgt>
                                        </p:tgtEl>
                                        <p:attrNameLst>
                                          <p:attrName>style.visibility</p:attrName>
                                        </p:attrNameLst>
                                      </p:cBhvr>
                                      <p:to>
                                        <p:strVal val="visible"/>
                                      </p:to>
                                    </p:set>
                                    <p:animEffect transition="in" filter="blinds(horizontal)">
                                      <p:cBhvr>
                                        <p:cTn id="20" dur="500"/>
                                        <p:tgtEl>
                                          <p:spTgt spid="166918">
                                            <p:bg/>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66918">
                                            <p:txEl>
                                              <p:pRg st="0" end="0"/>
                                            </p:txEl>
                                          </p:spTgt>
                                        </p:tgtEl>
                                        <p:attrNameLst>
                                          <p:attrName>style.visibility</p:attrName>
                                        </p:attrNameLst>
                                      </p:cBhvr>
                                      <p:to>
                                        <p:strVal val="visible"/>
                                      </p:to>
                                    </p:set>
                                    <p:animEffect transition="in" filter="blinds(horizontal)">
                                      <p:cBhvr>
                                        <p:cTn id="23" dur="500"/>
                                        <p:tgtEl>
                                          <p:spTgt spid="166918">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66916"/>
                                        </p:tgtEl>
                                        <p:attrNameLst>
                                          <p:attrName>style.visibility</p:attrName>
                                        </p:attrNameLst>
                                      </p:cBhvr>
                                      <p:to>
                                        <p:strVal val="visible"/>
                                      </p:to>
                                    </p:set>
                                    <p:animEffect transition="in" filter="blinds(horizontal)">
                                      <p:cBhvr>
                                        <p:cTn id="28" dur="500"/>
                                        <p:tgtEl>
                                          <p:spTgt spid="166916"/>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66917"/>
                                        </p:tgtEl>
                                        <p:attrNameLst>
                                          <p:attrName>style.visibility</p:attrName>
                                        </p:attrNameLst>
                                      </p:cBhvr>
                                      <p:to>
                                        <p:strVal val="visible"/>
                                      </p:to>
                                    </p:set>
                                    <p:animEffect transition="in" filter="blinds(horizontal)">
                                      <p:cBhvr>
                                        <p:cTn id="31" dur="500"/>
                                        <p:tgtEl>
                                          <p:spTgt spid="166917"/>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166918">
                                            <p:txEl>
                                              <p:pRg st="1" end="1"/>
                                            </p:txEl>
                                          </p:spTgt>
                                        </p:tgtEl>
                                        <p:attrNameLst>
                                          <p:attrName>style.visibility</p:attrName>
                                        </p:attrNameLst>
                                      </p:cBhvr>
                                      <p:to>
                                        <p:strVal val="visible"/>
                                      </p:to>
                                    </p:set>
                                    <p:animEffect transition="in" filter="blinds(horizontal)">
                                      <p:cBhvr>
                                        <p:cTn id="36" dur="500"/>
                                        <p:tgtEl>
                                          <p:spTgt spid="166918">
                                            <p:txEl>
                                              <p:pRg st="1" end="1"/>
                                            </p:txEl>
                                          </p:spTgt>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66918">
                                            <p:txEl>
                                              <p:pRg st="1" end="1"/>
                                            </p:txEl>
                                          </p:spTgt>
                                        </p:tgtEl>
                                        <p:attrNameLst>
                                          <p:attrName>style.visibility</p:attrName>
                                        </p:attrNameLst>
                                      </p:cBhvr>
                                      <p:to>
                                        <p:strVal val="visible"/>
                                      </p:to>
                                    </p:set>
                                    <p:animEffect transition="in" filter="blinds(horizontal)">
                                      <p:cBhvr>
                                        <p:cTn id="39" dur="500"/>
                                        <p:tgtEl>
                                          <p:spTgt spid="166918">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66920"/>
                                        </p:tgtEl>
                                        <p:attrNameLst>
                                          <p:attrName>style.visibility</p:attrName>
                                        </p:attrNameLst>
                                      </p:cBhvr>
                                      <p:to>
                                        <p:strVal val="visible"/>
                                      </p:to>
                                    </p:set>
                                    <p:animEffect transition="in" filter="blinds(horizontal)">
                                      <p:cBhvr>
                                        <p:cTn id="44" dur="500"/>
                                        <p:tgtEl>
                                          <p:spTgt spid="166920"/>
                                        </p:tgtEl>
                                      </p:cBhvr>
                                    </p:animEffect>
                                  </p:childTnLst>
                                </p:cTn>
                              </p:par>
                            </p:childTnLst>
                          </p:cTn>
                        </p:par>
                        <p:par>
                          <p:cTn id="45" fill="hold">
                            <p:stCondLst>
                              <p:cond delay="500"/>
                            </p:stCondLst>
                            <p:childTnLst>
                              <p:par>
                                <p:cTn id="46" presetID="3" presetClass="entr" presetSubtype="10" fill="hold" grpId="0" nodeType="afterEffect">
                                  <p:stCondLst>
                                    <p:cond delay="0"/>
                                  </p:stCondLst>
                                  <p:childTnLst>
                                    <p:set>
                                      <p:cBhvr>
                                        <p:cTn id="47" dur="1" fill="hold">
                                          <p:stCondLst>
                                            <p:cond delay="0"/>
                                          </p:stCondLst>
                                        </p:cTn>
                                        <p:tgtEl>
                                          <p:spTgt spid="166929"/>
                                        </p:tgtEl>
                                        <p:attrNameLst>
                                          <p:attrName>style.visibility</p:attrName>
                                        </p:attrNameLst>
                                      </p:cBhvr>
                                      <p:to>
                                        <p:strVal val="visible"/>
                                      </p:to>
                                    </p:set>
                                    <p:animEffect transition="in" filter="blinds(horizontal)">
                                      <p:cBhvr>
                                        <p:cTn id="48" dur="500"/>
                                        <p:tgtEl>
                                          <p:spTgt spid="166929"/>
                                        </p:tgtEl>
                                      </p:cBhvr>
                                    </p:animEffect>
                                  </p:childTnLst>
                                </p:cTn>
                              </p:par>
                            </p:childTnLst>
                          </p:cTn>
                        </p:par>
                        <p:par>
                          <p:cTn id="49" fill="hold">
                            <p:stCondLst>
                              <p:cond delay="1000"/>
                            </p:stCondLst>
                            <p:childTnLst>
                              <p:par>
                                <p:cTn id="50" presetID="3" presetClass="entr" presetSubtype="10" fill="hold" grpId="0" nodeType="afterEffect">
                                  <p:stCondLst>
                                    <p:cond delay="0"/>
                                  </p:stCondLst>
                                  <p:childTnLst>
                                    <p:set>
                                      <p:cBhvr>
                                        <p:cTn id="51" dur="1" fill="hold">
                                          <p:stCondLst>
                                            <p:cond delay="0"/>
                                          </p:stCondLst>
                                        </p:cTn>
                                        <p:tgtEl>
                                          <p:spTgt spid="166923"/>
                                        </p:tgtEl>
                                        <p:attrNameLst>
                                          <p:attrName>style.visibility</p:attrName>
                                        </p:attrNameLst>
                                      </p:cBhvr>
                                      <p:to>
                                        <p:strVal val="visible"/>
                                      </p:to>
                                    </p:set>
                                    <p:animEffect transition="in" filter="blinds(horizontal)">
                                      <p:cBhvr>
                                        <p:cTn id="52" dur="500"/>
                                        <p:tgtEl>
                                          <p:spTgt spid="166923"/>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66921"/>
                                        </p:tgtEl>
                                        <p:attrNameLst>
                                          <p:attrName>style.visibility</p:attrName>
                                        </p:attrNameLst>
                                      </p:cBhvr>
                                      <p:to>
                                        <p:strVal val="visible"/>
                                      </p:to>
                                    </p:set>
                                    <p:animEffect transition="in" filter="blinds(horizontal)">
                                      <p:cBhvr>
                                        <p:cTn id="57" dur="500"/>
                                        <p:tgtEl>
                                          <p:spTgt spid="166921"/>
                                        </p:tgtEl>
                                      </p:cBhvr>
                                    </p:animEffect>
                                  </p:childTnLst>
                                </p:cTn>
                              </p:par>
                            </p:childTnLst>
                          </p:cTn>
                        </p:par>
                        <p:par>
                          <p:cTn id="58" fill="hold">
                            <p:stCondLst>
                              <p:cond delay="500"/>
                            </p:stCondLst>
                            <p:childTnLst>
                              <p:par>
                                <p:cTn id="59" presetID="3" presetClass="entr" presetSubtype="10" fill="hold" grpId="0" nodeType="afterEffect">
                                  <p:stCondLst>
                                    <p:cond delay="0"/>
                                  </p:stCondLst>
                                  <p:childTnLst>
                                    <p:set>
                                      <p:cBhvr>
                                        <p:cTn id="60" dur="1" fill="hold">
                                          <p:stCondLst>
                                            <p:cond delay="0"/>
                                          </p:stCondLst>
                                        </p:cTn>
                                        <p:tgtEl>
                                          <p:spTgt spid="166930"/>
                                        </p:tgtEl>
                                        <p:attrNameLst>
                                          <p:attrName>style.visibility</p:attrName>
                                        </p:attrNameLst>
                                      </p:cBhvr>
                                      <p:to>
                                        <p:strVal val="visible"/>
                                      </p:to>
                                    </p:set>
                                    <p:animEffect transition="in" filter="blinds(horizontal)">
                                      <p:cBhvr>
                                        <p:cTn id="61" dur="500"/>
                                        <p:tgtEl>
                                          <p:spTgt spid="166930"/>
                                        </p:tgtEl>
                                      </p:cBhvr>
                                    </p:animEffect>
                                  </p:childTnLst>
                                </p:cTn>
                              </p:par>
                            </p:childTnLst>
                          </p:cTn>
                        </p:par>
                        <p:par>
                          <p:cTn id="62" fill="hold">
                            <p:stCondLst>
                              <p:cond delay="1000"/>
                            </p:stCondLst>
                            <p:childTnLst>
                              <p:par>
                                <p:cTn id="63" presetID="3" presetClass="entr" presetSubtype="10" fill="hold" grpId="0" nodeType="afterEffect">
                                  <p:stCondLst>
                                    <p:cond delay="0"/>
                                  </p:stCondLst>
                                  <p:childTnLst>
                                    <p:set>
                                      <p:cBhvr>
                                        <p:cTn id="64" dur="1" fill="hold">
                                          <p:stCondLst>
                                            <p:cond delay="0"/>
                                          </p:stCondLst>
                                        </p:cTn>
                                        <p:tgtEl>
                                          <p:spTgt spid="166924"/>
                                        </p:tgtEl>
                                        <p:attrNameLst>
                                          <p:attrName>style.visibility</p:attrName>
                                        </p:attrNameLst>
                                      </p:cBhvr>
                                      <p:to>
                                        <p:strVal val="visible"/>
                                      </p:to>
                                    </p:set>
                                    <p:animEffect transition="in" filter="blinds(horizontal)">
                                      <p:cBhvr>
                                        <p:cTn id="65" dur="500"/>
                                        <p:tgtEl>
                                          <p:spTgt spid="166924"/>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166922">
                                            <p:bg/>
                                          </p:spTgt>
                                        </p:tgtEl>
                                        <p:attrNameLst>
                                          <p:attrName>style.visibility</p:attrName>
                                        </p:attrNameLst>
                                      </p:cBhvr>
                                      <p:to>
                                        <p:strVal val="visible"/>
                                      </p:to>
                                    </p:set>
                                    <p:animEffect transition="in" filter="blinds(horizontal)">
                                      <p:cBhvr>
                                        <p:cTn id="70" dur="500"/>
                                        <p:tgtEl>
                                          <p:spTgt spid="166922">
                                            <p:bg/>
                                          </p:spTgt>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166922">
                                            <p:txEl>
                                              <p:pRg st="0" end="0"/>
                                            </p:txEl>
                                          </p:spTgt>
                                        </p:tgtEl>
                                        <p:attrNameLst>
                                          <p:attrName>style.visibility</p:attrName>
                                        </p:attrNameLst>
                                      </p:cBhvr>
                                      <p:to>
                                        <p:strVal val="visible"/>
                                      </p:to>
                                    </p:set>
                                    <p:animEffect transition="in" filter="blinds(horizontal)">
                                      <p:cBhvr>
                                        <p:cTn id="73" dur="500"/>
                                        <p:tgtEl>
                                          <p:spTgt spid="166922">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nodeType="clickEffect">
                                  <p:stCondLst>
                                    <p:cond delay="0"/>
                                  </p:stCondLst>
                                  <p:childTnLst>
                                    <p:set>
                                      <p:cBhvr>
                                        <p:cTn id="77" dur="1" fill="hold">
                                          <p:stCondLst>
                                            <p:cond delay="0"/>
                                          </p:stCondLst>
                                        </p:cTn>
                                        <p:tgtEl>
                                          <p:spTgt spid="166922">
                                            <p:txEl>
                                              <p:pRg st="1" end="1"/>
                                            </p:txEl>
                                          </p:spTgt>
                                        </p:tgtEl>
                                        <p:attrNameLst>
                                          <p:attrName>style.visibility</p:attrName>
                                        </p:attrNameLst>
                                      </p:cBhvr>
                                      <p:to>
                                        <p:strVal val="visible"/>
                                      </p:to>
                                    </p:set>
                                    <p:animEffect transition="in" filter="blinds(horizontal)">
                                      <p:cBhvr>
                                        <p:cTn id="78" dur="500"/>
                                        <p:tgtEl>
                                          <p:spTgt spid="166922">
                                            <p:txEl>
                                              <p:pRg st="1" end="1"/>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166925"/>
                                        </p:tgtEl>
                                        <p:attrNameLst>
                                          <p:attrName>style.visibility</p:attrName>
                                        </p:attrNameLst>
                                      </p:cBhvr>
                                      <p:to>
                                        <p:strVal val="visible"/>
                                      </p:to>
                                    </p:set>
                                    <p:animEffect transition="in" filter="blinds(horizontal)">
                                      <p:cBhvr>
                                        <p:cTn id="83" dur="500"/>
                                        <p:tgtEl>
                                          <p:spTgt spid="166925"/>
                                        </p:tgtEl>
                                      </p:cBhvr>
                                    </p:animEffect>
                                  </p:childTnLst>
                                </p:cTn>
                              </p:par>
                              <p:par>
                                <p:cTn id="84" presetID="3" presetClass="entr" presetSubtype="10" fill="hold" grpId="0" nodeType="withEffect">
                                  <p:stCondLst>
                                    <p:cond delay="0"/>
                                  </p:stCondLst>
                                  <p:childTnLst>
                                    <p:set>
                                      <p:cBhvr>
                                        <p:cTn id="85" dur="1" fill="hold">
                                          <p:stCondLst>
                                            <p:cond delay="0"/>
                                          </p:stCondLst>
                                        </p:cTn>
                                        <p:tgtEl>
                                          <p:spTgt spid="166927"/>
                                        </p:tgtEl>
                                        <p:attrNameLst>
                                          <p:attrName>style.visibility</p:attrName>
                                        </p:attrNameLst>
                                      </p:cBhvr>
                                      <p:to>
                                        <p:strVal val="visible"/>
                                      </p:to>
                                    </p:set>
                                    <p:animEffect transition="in" filter="blinds(horizontal)">
                                      <p:cBhvr>
                                        <p:cTn id="86" dur="500"/>
                                        <p:tgtEl>
                                          <p:spTgt spid="166927"/>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166926"/>
                                        </p:tgtEl>
                                        <p:attrNameLst>
                                          <p:attrName>style.visibility</p:attrName>
                                        </p:attrNameLst>
                                      </p:cBhvr>
                                      <p:to>
                                        <p:strVal val="visible"/>
                                      </p:to>
                                    </p:set>
                                    <p:animEffect transition="in" filter="blinds(horizontal)">
                                      <p:cBhvr>
                                        <p:cTn id="91" dur="500"/>
                                        <p:tgtEl>
                                          <p:spTgt spid="166926"/>
                                        </p:tgtEl>
                                      </p:cBhvr>
                                    </p:animEffect>
                                  </p:childTnLst>
                                </p:cTn>
                              </p:par>
                              <p:par>
                                <p:cTn id="92" presetID="3" presetClass="entr" presetSubtype="10" fill="hold" grpId="0" nodeType="withEffect">
                                  <p:stCondLst>
                                    <p:cond delay="0"/>
                                  </p:stCondLst>
                                  <p:childTnLst>
                                    <p:set>
                                      <p:cBhvr>
                                        <p:cTn id="93" dur="1" fill="hold">
                                          <p:stCondLst>
                                            <p:cond delay="0"/>
                                          </p:stCondLst>
                                        </p:cTn>
                                        <p:tgtEl>
                                          <p:spTgt spid="166928"/>
                                        </p:tgtEl>
                                        <p:attrNameLst>
                                          <p:attrName>style.visibility</p:attrName>
                                        </p:attrNameLst>
                                      </p:cBhvr>
                                      <p:to>
                                        <p:strVal val="visible"/>
                                      </p:to>
                                    </p:set>
                                    <p:animEffect transition="in" filter="blinds(horizontal)">
                                      <p:cBhvr>
                                        <p:cTn id="94" dur="500"/>
                                        <p:tgtEl>
                                          <p:spTgt spid="1669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4" grpId="0"/>
      <p:bldP spid="166915" grpId="0" animBg="1"/>
      <p:bldP spid="166916" grpId="0" animBg="1"/>
      <p:bldP spid="166917" grpId="0" animBg="1"/>
      <p:bldP spid="166918" grpId="0" build="allAtOnce" animBg="1"/>
      <p:bldP spid="166919" grpId="0" animBg="1"/>
      <p:bldP spid="166920" grpId="0" animBg="1"/>
      <p:bldP spid="166921" grpId="0" animBg="1"/>
      <p:bldP spid="166922" grpId="0" build="allAtOnce" animBg="1"/>
      <p:bldP spid="166923" grpId="0" animBg="1"/>
      <p:bldP spid="166924" grpId="0" animBg="1"/>
      <p:bldP spid="166925" grpId="0" animBg="1"/>
      <p:bldP spid="166926" grpId="0" animBg="1"/>
      <p:bldP spid="166927" grpId="0" animBg="1"/>
      <p:bldP spid="166928" grpId="0" animBg="1"/>
      <p:bldP spid="166929" grpId="0" animBg="1"/>
      <p:bldP spid="16693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304800" y="914400"/>
            <a:ext cx="8839200" cy="609600"/>
          </a:xfrm>
        </p:spPr>
        <p:txBody>
          <a:bodyPr/>
          <a:lstStyle/>
          <a:p>
            <a:pPr eaLnBrk="1" hangingPunct="1"/>
            <a:r>
              <a:rPr lang="it-IT" sz="2400" smtClean="0">
                <a:solidFill>
                  <a:srgbClr val="800000"/>
                </a:solidFill>
              </a:rPr>
              <a:t>Relazione tra criteri di valutazione e matrice logica</a:t>
            </a:r>
          </a:p>
        </p:txBody>
      </p:sp>
      <p:sp>
        <p:nvSpPr>
          <p:cNvPr id="168963" name="Rectangle 3"/>
          <p:cNvSpPr>
            <a:spLocks noChangeArrowheads="1"/>
          </p:cNvSpPr>
          <p:nvPr/>
        </p:nvSpPr>
        <p:spPr bwMode="auto">
          <a:xfrm>
            <a:off x="2168525" y="1828800"/>
            <a:ext cx="1522413" cy="447675"/>
          </a:xfrm>
          <a:prstGeom prst="rect">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miter lim="800000"/>
            <a:headEnd/>
            <a:tailEnd/>
          </a:ln>
          <a:effectLst/>
        </p:spPr>
        <p:txBody>
          <a:bodyPr wrap="none" anchor="ctr"/>
          <a:lstStyle/>
          <a:p>
            <a:pPr algn="ctr">
              <a:defRPr/>
            </a:pPr>
            <a:r>
              <a:rPr lang="it-IT" b="1">
                <a:solidFill>
                  <a:schemeClr val="bg1"/>
                </a:solidFill>
                <a:effectLst>
                  <a:outerShdw blurRad="38100" dist="38100" dir="2700000" algn="tl">
                    <a:srgbClr val="000000"/>
                  </a:outerShdw>
                </a:effectLst>
                <a:latin typeface="Bookman Old Style" pitchFamily="18" charset="0"/>
                <a:cs typeface="Arial" charset="0"/>
              </a:rPr>
              <a:t>Ob. generale</a:t>
            </a:r>
            <a:endParaRPr lang="en-US" b="1">
              <a:solidFill>
                <a:schemeClr val="bg1"/>
              </a:solidFill>
              <a:effectLst>
                <a:outerShdw blurRad="38100" dist="38100" dir="2700000" algn="tl">
                  <a:srgbClr val="000000"/>
                </a:outerShdw>
              </a:effectLst>
              <a:latin typeface="Bookman Old Style" pitchFamily="18" charset="0"/>
              <a:cs typeface="Arial" charset="0"/>
            </a:endParaRPr>
          </a:p>
        </p:txBody>
      </p:sp>
      <p:sp>
        <p:nvSpPr>
          <p:cNvPr id="168964" name="Rectangle 4"/>
          <p:cNvSpPr>
            <a:spLocks noChangeArrowheads="1"/>
          </p:cNvSpPr>
          <p:nvPr/>
        </p:nvSpPr>
        <p:spPr bwMode="auto">
          <a:xfrm>
            <a:off x="2205038" y="2908300"/>
            <a:ext cx="1522412" cy="447675"/>
          </a:xfrm>
          <a:prstGeom prst="rect">
            <a:avLst/>
          </a:prstGeom>
          <a:gradFill rotWithShape="1">
            <a:gsLst>
              <a:gs pos="0">
                <a:schemeClr val="accent1"/>
              </a:gs>
              <a:gs pos="100000">
                <a:schemeClr val="accent1">
                  <a:gamma/>
                  <a:shade val="46275"/>
                  <a:invGamma/>
                </a:schemeClr>
              </a:gs>
            </a:gsLst>
            <a:path path="shape">
              <a:fillToRect l="50000" t="50000" r="50000" b="50000"/>
            </a:path>
          </a:gradFill>
          <a:ln w="9525" algn="ctr">
            <a:solidFill>
              <a:schemeClr val="tx1"/>
            </a:solidFill>
            <a:miter lim="800000"/>
            <a:headEnd/>
            <a:tailEnd/>
          </a:ln>
          <a:effectLst/>
        </p:spPr>
        <p:txBody>
          <a:bodyPr wrap="none" anchor="ctr"/>
          <a:lstStyle/>
          <a:p>
            <a:pPr algn="ctr">
              <a:defRPr/>
            </a:pPr>
            <a:r>
              <a:rPr lang="it-IT" b="1">
                <a:solidFill>
                  <a:schemeClr val="bg1"/>
                </a:solidFill>
                <a:effectLst>
                  <a:outerShdw blurRad="38100" dist="38100" dir="2700000" algn="tl">
                    <a:srgbClr val="000000"/>
                  </a:outerShdw>
                </a:effectLst>
                <a:latin typeface="Bookman Old Style" pitchFamily="18" charset="0"/>
                <a:cs typeface="Arial" charset="0"/>
              </a:rPr>
              <a:t>Ob. specifici</a:t>
            </a:r>
            <a:endParaRPr lang="en-US" b="1">
              <a:solidFill>
                <a:schemeClr val="bg1"/>
              </a:solidFill>
              <a:effectLst>
                <a:outerShdw blurRad="38100" dist="38100" dir="2700000" algn="tl">
                  <a:srgbClr val="000000"/>
                </a:outerShdw>
              </a:effectLst>
              <a:latin typeface="Bookman Old Style" pitchFamily="18" charset="0"/>
              <a:cs typeface="Arial" charset="0"/>
            </a:endParaRPr>
          </a:p>
        </p:txBody>
      </p:sp>
      <p:sp>
        <p:nvSpPr>
          <p:cNvPr id="168965" name="Rectangle 5"/>
          <p:cNvSpPr>
            <a:spLocks noChangeArrowheads="1"/>
          </p:cNvSpPr>
          <p:nvPr/>
        </p:nvSpPr>
        <p:spPr bwMode="auto">
          <a:xfrm>
            <a:off x="2205038" y="3989388"/>
            <a:ext cx="1522412" cy="447675"/>
          </a:xfrm>
          <a:prstGeom prst="rect">
            <a:avLst/>
          </a:prstGeom>
          <a:gradFill rotWithShape="1">
            <a:gsLst>
              <a:gs pos="0">
                <a:schemeClr val="accent1"/>
              </a:gs>
              <a:gs pos="100000">
                <a:schemeClr val="accent1">
                  <a:gamma/>
                  <a:shade val="46275"/>
                  <a:invGamma/>
                </a:schemeClr>
              </a:gs>
            </a:gsLst>
            <a:path path="shape">
              <a:fillToRect l="50000" t="50000" r="50000" b="50000"/>
            </a:path>
          </a:gradFill>
          <a:ln w="9525" algn="ctr">
            <a:solidFill>
              <a:schemeClr val="tx1"/>
            </a:solidFill>
            <a:miter lim="800000"/>
            <a:headEnd/>
            <a:tailEnd/>
          </a:ln>
          <a:effectLst/>
        </p:spPr>
        <p:txBody>
          <a:bodyPr wrap="none" anchor="ctr"/>
          <a:lstStyle/>
          <a:p>
            <a:pPr algn="ctr">
              <a:defRPr/>
            </a:pPr>
            <a:r>
              <a:rPr lang="it-IT" b="1">
                <a:solidFill>
                  <a:schemeClr val="bg1"/>
                </a:solidFill>
                <a:effectLst>
                  <a:outerShdw blurRad="38100" dist="38100" dir="2700000" algn="tl">
                    <a:srgbClr val="000000"/>
                  </a:outerShdw>
                </a:effectLst>
                <a:latin typeface="Bookman Old Style" pitchFamily="18" charset="0"/>
                <a:cs typeface="Arial" charset="0"/>
              </a:rPr>
              <a:t>Risultati</a:t>
            </a:r>
            <a:endParaRPr lang="en-US" b="1">
              <a:solidFill>
                <a:schemeClr val="bg1"/>
              </a:solidFill>
              <a:effectLst>
                <a:outerShdw blurRad="38100" dist="38100" dir="2700000" algn="tl">
                  <a:srgbClr val="000000"/>
                </a:outerShdw>
              </a:effectLst>
              <a:latin typeface="Bookman Old Style" pitchFamily="18" charset="0"/>
              <a:cs typeface="Arial" charset="0"/>
            </a:endParaRPr>
          </a:p>
        </p:txBody>
      </p:sp>
      <p:sp>
        <p:nvSpPr>
          <p:cNvPr id="168966" name="Rectangle 6"/>
          <p:cNvSpPr>
            <a:spLocks noChangeArrowheads="1"/>
          </p:cNvSpPr>
          <p:nvPr/>
        </p:nvSpPr>
        <p:spPr bwMode="auto">
          <a:xfrm>
            <a:off x="2205038" y="5068888"/>
            <a:ext cx="1522412" cy="447675"/>
          </a:xfrm>
          <a:prstGeom prst="rect">
            <a:avLst/>
          </a:prstGeom>
          <a:gradFill rotWithShape="1">
            <a:gsLst>
              <a:gs pos="0">
                <a:schemeClr val="accent1"/>
              </a:gs>
              <a:gs pos="100000">
                <a:schemeClr val="accent1">
                  <a:gamma/>
                  <a:shade val="46275"/>
                  <a:invGamma/>
                </a:schemeClr>
              </a:gs>
            </a:gsLst>
            <a:path path="shape">
              <a:fillToRect l="50000" t="50000" r="50000" b="50000"/>
            </a:path>
          </a:gradFill>
          <a:ln w="9525" algn="ctr">
            <a:solidFill>
              <a:schemeClr val="tx1"/>
            </a:solidFill>
            <a:miter lim="800000"/>
            <a:headEnd/>
            <a:tailEnd/>
          </a:ln>
          <a:effectLst/>
        </p:spPr>
        <p:txBody>
          <a:bodyPr wrap="none" anchor="ctr"/>
          <a:lstStyle/>
          <a:p>
            <a:pPr algn="ctr">
              <a:defRPr/>
            </a:pPr>
            <a:r>
              <a:rPr lang="it-IT" b="1">
                <a:solidFill>
                  <a:schemeClr val="bg1"/>
                </a:solidFill>
                <a:effectLst>
                  <a:outerShdw blurRad="38100" dist="38100" dir="2700000" algn="tl">
                    <a:srgbClr val="000000"/>
                  </a:outerShdw>
                </a:effectLst>
                <a:latin typeface="Bookman Old Style" pitchFamily="18" charset="0"/>
                <a:cs typeface="Arial" charset="0"/>
              </a:rPr>
              <a:t>Attività</a:t>
            </a:r>
            <a:endParaRPr lang="en-US" b="1">
              <a:solidFill>
                <a:schemeClr val="bg1"/>
              </a:solidFill>
              <a:effectLst>
                <a:outerShdw blurRad="38100" dist="38100" dir="2700000" algn="tl">
                  <a:srgbClr val="000000"/>
                </a:outerShdw>
              </a:effectLst>
              <a:latin typeface="Bookman Old Style" pitchFamily="18" charset="0"/>
              <a:cs typeface="Arial" charset="0"/>
            </a:endParaRPr>
          </a:p>
        </p:txBody>
      </p:sp>
      <p:sp>
        <p:nvSpPr>
          <p:cNvPr id="168967" name="Rectangle 7"/>
          <p:cNvSpPr>
            <a:spLocks noChangeArrowheads="1"/>
          </p:cNvSpPr>
          <p:nvPr/>
        </p:nvSpPr>
        <p:spPr bwMode="auto">
          <a:xfrm>
            <a:off x="2211388" y="6172200"/>
            <a:ext cx="1522412" cy="447675"/>
          </a:xfrm>
          <a:prstGeom prst="rect">
            <a:avLst/>
          </a:prstGeom>
          <a:gradFill rotWithShape="1">
            <a:gsLst>
              <a:gs pos="0">
                <a:schemeClr val="accent1"/>
              </a:gs>
              <a:gs pos="100000">
                <a:schemeClr val="accent1">
                  <a:gamma/>
                  <a:shade val="46275"/>
                  <a:invGamma/>
                </a:schemeClr>
              </a:gs>
            </a:gsLst>
            <a:path path="shape">
              <a:fillToRect l="50000" t="50000" r="50000" b="50000"/>
            </a:path>
          </a:gradFill>
          <a:ln w="9525" algn="ctr">
            <a:solidFill>
              <a:schemeClr val="tx1"/>
            </a:solidFill>
            <a:miter lim="800000"/>
            <a:headEnd/>
            <a:tailEnd/>
          </a:ln>
          <a:effectLst/>
        </p:spPr>
        <p:txBody>
          <a:bodyPr wrap="none" anchor="ctr"/>
          <a:lstStyle/>
          <a:p>
            <a:pPr algn="ctr">
              <a:defRPr/>
            </a:pPr>
            <a:r>
              <a:rPr lang="it-IT" b="1">
                <a:solidFill>
                  <a:schemeClr val="bg1"/>
                </a:solidFill>
                <a:effectLst>
                  <a:outerShdw blurRad="38100" dist="38100" dir="2700000" algn="tl">
                    <a:srgbClr val="000000"/>
                  </a:outerShdw>
                </a:effectLst>
                <a:latin typeface="Bookman Old Style" pitchFamily="18" charset="0"/>
                <a:cs typeface="Arial" charset="0"/>
              </a:rPr>
              <a:t>Mezzi</a:t>
            </a:r>
            <a:endParaRPr lang="en-US" b="1">
              <a:solidFill>
                <a:schemeClr val="bg1"/>
              </a:solidFill>
              <a:effectLst>
                <a:outerShdw blurRad="38100" dist="38100" dir="2700000" algn="tl">
                  <a:srgbClr val="000000"/>
                </a:outerShdw>
              </a:effectLst>
              <a:latin typeface="Bookman Old Style" pitchFamily="18" charset="0"/>
              <a:cs typeface="Arial" charset="0"/>
            </a:endParaRPr>
          </a:p>
        </p:txBody>
      </p:sp>
      <p:sp>
        <p:nvSpPr>
          <p:cNvPr id="168968" name="AutoShape 8"/>
          <p:cNvSpPr>
            <a:spLocks noChangeArrowheads="1"/>
          </p:cNvSpPr>
          <p:nvPr/>
        </p:nvSpPr>
        <p:spPr bwMode="auto">
          <a:xfrm>
            <a:off x="4191000" y="1828800"/>
            <a:ext cx="1476375" cy="514350"/>
          </a:xfrm>
          <a:prstGeom prst="leftArrow">
            <a:avLst>
              <a:gd name="adj1" fmla="val 50000"/>
              <a:gd name="adj2" fmla="val 71759"/>
            </a:avLst>
          </a:prstGeom>
          <a:gradFill rotWithShape="1">
            <a:gsLst>
              <a:gs pos="0">
                <a:srgbClr val="FF66CC"/>
              </a:gs>
              <a:gs pos="100000">
                <a:srgbClr val="FF66CC">
                  <a:gamma/>
                  <a:shade val="46275"/>
                  <a:invGamma/>
                </a:srgbClr>
              </a:gs>
            </a:gsLst>
            <a:path path="rect">
              <a:fillToRect l="50000" t="50000" r="50000" b="50000"/>
            </a:path>
          </a:gradFill>
          <a:ln w="9525">
            <a:solidFill>
              <a:schemeClr val="tx1"/>
            </a:solidFill>
            <a:miter lim="800000"/>
            <a:headEnd/>
            <a:tailEnd/>
          </a:ln>
          <a:effectLst/>
        </p:spPr>
        <p:txBody>
          <a:bodyPr wrap="none" anchor="ctr"/>
          <a:lstStyle/>
          <a:p>
            <a:pPr algn="ctr">
              <a:defRPr/>
            </a:pPr>
            <a:r>
              <a:rPr lang="it-IT" b="1">
                <a:solidFill>
                  <a:schemeClr val="tx2"/>
                </a:solidFill>
                <a:effectLst>
                  <a:outerShdw blurRad="38100" dist="38100" dir="2700000" algn="tl">
                    <a:srgbClr val="FFFFFF"/>
                  </a:outerShdw>
                </a:effectLst>
                <a:latin typeface="Bookman Old Style" pitchFamily="18" charset="0"/>
                <a:cs typeface="Arial" charset="0"/>
              </a:rPr>
              <a:t>Impatto</a:t>
            </a:r>
            <a:endParaRPr lang="en-US" b="1">
              <a:solidFill>
                <a:schemeClr val="tx2"/>
              </a:solidFill>
              <a:effectLst>
                <a:outerShdw blurRad="38100" dist="38100" dir="2700000" algn="tl">
                  <a:srgbClr val="FFFFFF"/>
                </a:outerShdw>
              </a:effectLst>
              <a:latin typeface="Bookman Old Style" pitchFamily="18" charset="0"/>
              <a:cs typeface="Arial" charset="0"/>
            </a:endParaRPr>
          </a:p>
        </p:txBody>
      </p:sp>
      <p:sp>
        <p:nvSpPr>
          <p:cNvPr id="168969" name="AutoShape 9"/>
          <p:cNvSpPr>
            <a:spLocks noChangeArrowheads="1"/>
          </p:cNvSpPr>
          <p:nvPr/>
        </p:nvSpPr>
        <p:spPr bwMode="auto">
          <a:xfrm>
            <a:off x="4191000" y="3962400"/>
            <a:ext cx="1473200" cy="512763"/>
          </a:xfrm>
          <a:prstGeom prst="leftArrow">
            <a:avLst>
              <a:gd name="adj1" fmla="val 50000"/>
              <a:gd name="adj2" fmla="val 71827"/>
            </a:avLst>
          </a:prstGeom>
          <a:gradFill rotWithShape="1">
            <a:gsLst>
              <a:gs pos="0">
                <a:srgbClr val="FF66CC"/>
              </a:gs>
              <a:gs pos="100000">
                <a:srgbClr val="FF66CC">
                  <a:gamma/>
                  <a:shade val="46275"/>
                  <a:invGamma/>
                </a:srgbClr>
              </a:gs>
            </a:gsLst>
            <a:path path="rect">
              <a:fillToRect l="50000" t="50000" r="50000" b="50000"/>
            </a:path>
          </a:gradFill>
          <a:ln w="9525" algn="ctr">
            <a:solidFill>
              <a:schemeClr val="tx1"/>
            </a:solidFill>
            <a:miter lim="800000"/>
            <a:headEnd/>
            <a:tailEnd/>
          </a:ln>
          <a:effectLst/>
        </p:spPr>
        <p:txBody>
          <a:bodyPr wrap="none" anchor="ctr"/>
          <a:lstStyle/>
          <a:p>
            <a:pPr algn="ctr">
              <a:defRPr/>
            </a:pPr>
            <a:r>
              <a:rPr lang="it-IT" b="1">
                <a:solidFill>
                  <a:schemeClr val="tx2"/>
                </a:solidFill>
                <a:effectLst>
                  <a:outerShdw blurRad="38100" dist="38100" dir="2700000" algn="tl">
                    <a:srgbClr val="FFFFFF"/>
                  </a:outerShdw>
                </a:effectLst>
                <a:latin typeface="Bookman Old Style" pitchFamily="18" charset="0"/>
                <a:cs typeface="Arial" charset="0"/>
              </a:rPr>
              <a:t>Efficacia</a:t>
            </a:r>
            <a:endParaRPr lang="en-US" b="1">
              <a:solidFill>
                <a:schemeClr val="tx2"/>
              </a:solidFill>
              <a:effectLst>
                <a:outerShdw blurRad="38100" dist="38100" dir="2700000" algn="tl">
                  <a:srgbClr val="FFFFFF"/>
                </a:outerShdw>
              </a:effectLst>
              <a:latin typeface="Bookman Old Style" pitchFamily="18" charset="0"/>
              <a:cs typeface="Arial" charset="0"/>
            </a:endParaRPr>
          </a:p>
        </p:txBody>
      </p:sp>
      <p:sp>
        <p:nvSpPr>
          <p:cNvPr id="168970" name="AutoShape 10"/>
          <p:cNvSpPr>
            <a:spLocks noChangeArrowheads="1"/>
          </p:cNvSpPr>
          <p:nvPr/>
        </p:nvSpPr>
        <p:spPr bwMode="auto">
          <a:xfrm>
            <a:off x="4191000" y="5048250"/>
            <a:ext cx="1473200" cy="514350"/>
          </a:xfrm>
          <a:prstGeom prst="leftArrow">
            <a:avLst>
              <a:gd name="adj1" fmla="val 50000"/>
              <a:gd name="adj2" fmla="val 71605"/>
            </a:avLst>
          </a:prstGeom>
          <a:gradFill rotWithShape="1">
            <a:gsLst>
              <a:gs pos="0">
                <a:srgbClr val="FF66CC"/>
              </a:gs>
              <a:gs pos="100000">
                <a:srgbClr val="FF66CC">
                  <a:gamma/>
                  <a:shade val="46275"/>
                  <a:invGamma/>
                </a:srgbClr>
              </a:gs>
            </a:gsLst>
            <a:path path="rect">
              <a:fillToRect l="50000" t="50000" r="50000" b="50000"/>
            </a:path>
          </a:gradFill>
          <a:ln w="9525" algn="ctr">
            <a:solidFill>
              <a:schemeClr val="tx1"/>
            </a:solidFill>
            <a:miter lim="800000"/>
            <a:headEnd/>
            <a:tailEnd/>
          </a:ln>
          <a:effectLst/>
        </p:spPr>
        <p:txBody>
          <a:bodyPr wrap="none" anchor="ctr"/>
          <a:lstStyle/>
          <a:p>
            <a:pPr algn="ctr">
              <a:defRPr/>
            </a:pPr>
            <a:r>
              <a:rPr lang="it-IT" b="1">
                <a:solidFill>
                  <a:schemeClr val="tx2"/>
                </a:solidFill>
                <a:effectLst>
                  <a:outerShdw blurRad="38100" dist="38100" dir="2700000" algn="tl">
                    <a:srgbClr val="FFFFFF"/>
                  </a:outerShdw>
                </a:effectLst>
                <a:latin typeface="Bookman Old Style" pitchFamily="18" charset="0"/>
                <a:cs typeface="Arial" charset="0"/>
              </a:rPr>
              <a:t>Efficienza</a:t>
            </a:r>
            <a:endParaRPr lang="en-US" b="1">
              <a:solidFill>
                <a:schemeClr val="tx2"/>
              </a:solidFill>
              <a:effectLst>
                <a:outerShdw blurRad="38100" dist="38100" dir="2700000" algn="tl">
                  <a:srgbClr val="FFFFFF"/>
                </a:outerShdw>
              </a:effectLst>
              <a:latin typeface="Bookman Old Style" pitchFamily="18" charset="0"/>
              <a:cs typeface="Arial" charset="0"/>
            </a:endParaRPr>
          </a:p>
        </p:txBody>
      </p:sp>
      <p:sp>
        <p:nvSpPr>
          <p:cNvPr id="168971" name="AutoShape 11"/>
          <p:cNvSpPr>
            <a:spLocks noChangeArrowheads="1"/>
          </p:cNvSpPr>
          <p:nvPr/>
        </p:nvSpPr>
        <p:spPr bwMode="auto">
          <a:xfrm>
            <a:off x="4191000" y="2895600"/>
            <a:ext cx="1473200" cy="512763"/>
          </a:xfrm>
          <a:prstGeom prst="leftArrow">
            <a:avLst>
              <a:gd name="adj1" fmla="val 50000"/>
              <a:gd name="adj2" fmla="val 71827"/>
            </a:avLst>
          </a:prstGeom>
          <a:gradFill rotWithShape="1">
            <a:gsLst>
              <a:gs pos="0">
                <a:srgbClr val="FF66CC"/>
              </a:gs>
              <a:gs pos="100000">
                <a:srgbClr val="FF66CC">
                  <a:gamma/>
                  <a:shade val="46275"/>
                  <a:invGamma/>
                </a:srgbClr>
              </a:gs>
            </a:gsLst>
            <a:path path="rect">
              <a:fillToRect l="50000" t="50000" r="50000" b="50000"/>
            </a:path>
          </a:gradFill>
          <a:ln w="9525" algn="ctr">
            <a:solidFill>
              <a:schemeClr val="tx1"/>
            </a:solidFill>
            <a:miter lim="800000"/>
            <a:headEnd/>
            <a:tailEnd/>
          </a:ln>
          <a:effectLst/>
        </p:spPr>
        <p:txBody>
          <a:bodyPr wrap="none" anchor="ctr"/>
          <a:lstStyle/>
          <a:p>
            <a:pPr algn="ctr">
              <a:defRPr/>
            </a:pPr>
            <a:r>
              <a:rPr lang="it-IT" b="1">
                <a:solidFill>
                  <a:schemeClr val="tx2"/>
                </a:solidFill>
                <a:effectLst>
                  <a:outerShdw blurRad="38100" dist="38100" dir="2700000" algn="tl">
                    <a:srgbClr val="FFFFFF"/>
                  </a:outerShdw>
                </a:effectLst>
                <a:latin typeface="Bookman Old Style" pitchFamily="18" charset="0"/>
                <a:cs typeface="Arial" charset="0"/>
              </a:rPr>
              <a:t>Pertinenza</a:t>
            </a:r>
            <a:endParaRPr lang="en-US" b="1">
              <a:solidFill>
                <a:schemeClr val="tx2"/>
              </a:solidFill>
              <a:effectLst>
                <a:outerShdw blurRad="38100" dist="38100" dir="2700000" algn="tl">
                  <a:srgbClr val="FFFFFF"/>
                </a:outerShdw>
              </a:effectLst>
              <a:latin typeface="Bookman Old Style" pitchFamily="18" charset="0"/>
              <a:cs typeface="Arial" charset="0"/>
            </a:endParaRPr>
          </a:p>
        </p:txBody>
      </p:sp>
      <p:sp>
        <p:nvSpPr>
          <p:cNvPr id="168972" name="AutoShape 12"/>
          <p:cNvSpPr>
            <a:spLocks noChangeArrowheads="1"/>
          </p:cNvSpPr>
          <p:nvPr/>
        </p:nvSpPr>
        <p:spPr bwMode="auto">
          <a:xfrm>
            <a:off x="6453188" y="1976438"/>
            <a:ext cx="957262" cy="4619625"/>
          </a:xfrm>
          <a:prstGeom prst="upArrow">
            <a:avLst>
              <a:gd name="adj1" fmla="val 50000"/>
              <a:gd name="adj2" fmla="val 120647"/>
            </a:avLst>
          </a:prstGeom>
          <a:gradFill rotWithShape="1">
            <a:gsLst>
              <a:gs pos="0">
                <a:srgbClr val="3399FF"/>
              </a:gs>
              <a:gs pos="100000">
                <a:srgbClr val="3399FF">
                  <a:gamma/>
                  <a:shade val="46275"/>
                  <a:invGamma/>
                </a:srgbClr>
              </a:gs>
            </a:gsLst>
            <a:path path="rect">
              <a:fillToRect l="50000" t="50000" r="50000" b="50000"/>
            </a:path>
          </a:gradFill>
          <a:ln w="9525">
            <a:noFill/>
            <a:miter lim="800000"/>
            <a:headEnd/>
            <a:tailEnd/>
          </a:ln>
          <a:effectLst/>
        </p:spPr>
        <p:txBody>
          <a:bodyPr vert="eaVert" wrap="none" anchor="ctr"/>
          <a:lstStyle/>
          <a:p>
            <a:pPr algn="ctr">
              <a:defRPr/>
            </a:pPr>
            <a:r>
              <a:rPr lang="it-IT" b="1">
                <a:solidFill>
                  <a:schemeClr val="tx2"/>
                </a:solidFill>
                <a:effectLst>
                  <a:outerShdw blurRad="38100" dist="38100" dir="2700000" algn="tl">
                    <a:srgbClr val="FFFFFF"/>
                  </a:outerShdw>
                </a:effectLst>
                <a:latin typeface="Bookman Old Style" pitchFamily="18" charset="0"/>
                <a:cs typeface="Arial" charset="0"/>
              </a:rPr>
              <a:t>sostenibilità</a:t>
            </a:r>
            <a:endParaRPr lang="en-US" b="1">
              <a:solidFill>
                <a:schemeClr val="tx2"/>
              </a:solidFill>
              <a:effectLst>
                <a:outerShdw blurRad="38100" dist="38100" dir="2700000" algn="tl">
                  <a:srgbClr val="FFFFFF"/>
                </a:outerShdw>
              </a:effectLst>
              <a:latin typeface="Bookman Old Style" pitchFamily="18" charset="0"/>
              <a:cs typeface="Arial" charset="0"/>
            </a:endParaRPr>
          </a:p>
        </p:txBody>
      </p:sp>
      <p:sp>
        <p:nvSpPr>
          <p:cNvPr id="168973" name="AutoShape 13"/>
          <p:cNvSpPr>
            <a:spLocks noChangeArrowheads="1"/>
          </p:cNvSpPr>
          <p:nvPr/>
        </p:nvSpPr>
        <p:spPr bwMode="auto">
          <a:xfrm>
            <a:off x="2743200" y="2362200"/>
            <a:ext cx="457200" cy="457200"/>
          </a:xfrm>
          <a:prstGeom prst="upDownArrow">
            <a:avLst>
              <a:gd name="adj1" fmla="val 50000"/>
              <a:gd name="adj2" fmla="val 20000"/>
            </a:avLst>
          </a:prstGeom>
          <a:solidFill>
            <a:srgbClr val="800000"/>
          </a:solidFill>
          <a:ln w="9525" algn="ctr">
            <a:solidFill>
              <a:schemeClr val="tx1"/>
            </a:solidFill>
            <a:miter lim="800000"/>
            <a:headEnd/>
            <a:tailEnd/>
          </a:ln>
        </p:spPr>
        <p:txBody>
          <a:bodyPr anchor="ctr">
            <a:spAutoFit/>
          </a:bodyPr>
          <a:lstStyle/>
          <a:p>
            <a:endParaRPr lang="it-IT"/>
          </a:p>
        </p:txBody>
      </p:sp>
      <p:sp>
        <p:nvSpPr>
          <p:cNvPr id="168974" name="AutoShape 14"/>
          <p:cNvSpPr>
            <a:spLocks noChangeArrowheads="1"/>
          </p:cNvSpPr>
          <p:nvPr/>
        </p:nvSpPr>
        <p:spPr bwMode="auto">
          <a:xfrm>
            <a:off x="2743200" y="3429000"/>
            <a:ext cx="457200" cy="457200"/>
          </a:xfrm>
          <a:prstGeom prst="upDownArrow">
            <a:avLst>
              <a:gd name="adj1" fmla="val 50000"/>
              <a:gd name="adj2" fmla="val 20000"/>
            </a:avLst>
          </a:prstGeom>
          <a:solidFill>
            <a:srgbClr val="800000"/>
          </a:solidFill>
          <a:ln w="9525" algn="ctr">
            <a:solidFill>
              <a:schemeClr val="tx1"/>
            </a:solidFill>
            <a:miter lim="800000"/>
            <a:headEnd/>
            <a:tailEnd/>
          </a:ln>
        </p:spPr>
        <p:txBody>
          <a:bodyPr anchor="ctr">
            <a:spAutoFit/>
          </a:bodyPr>
          <a:lstStyle/>
          <a:p>
            <a:endParaRPr lang="it-IT"/>
          </a:p>
        </p:txBody>
      </p:sp>
      <p:sp>
        <p:nvSpPr>
          <p:cNvPr id="168975" name="AutoShape 15"/>
          <p:cNvSpPr>
            <a:spLocks noChangeArrowheads="1"/>
          </p:cNvSpPr>
          <p:nvPr/>
        </p:nvSpPr>
        <p:spPr bwMode="auto">
          <a:xfrm>
            <a:off x="2743200" y="4495800"/>
            <a:ext cx="457200" cy="457200"/>
          </a:xfrm>
          <a:prstGeom prst="upDownArrow">
            <a:avLst>
              <a:gd name="adj1" fmla="val 50000"/>
              <a:gd name="adj2" fmla="val 20000"/>
            </a:avLst>
          </a:prstGeom>
          <a:solidFill>
            <a:srgbClr val="800000"/>
          </a:solidFill>
          <a:ln w="9525" algn="ctr">
            <a:solidFill>
              <a:schemeClr val="tx1"/>
            </a:solidFill>
            <a:miter lim="800000"/>
            <a:headEnd/>
            <a:tailEnd/>
          </a:ln>
        </p:spPr>
        <p:txBody>
          <a:bodyPr anchor="ctr">
            <a:spAutoFit/>
          </a:bodyPr>
          <a:lstStyle/>
          <a:p>
            <a:endParaRPr lang="it-IT"/>
          </a:p>
        </p:txBody>
      </p:sp>
      <p:sp>
        <p:nvSpPr>
          <p:cNvPr id="168976" name="AutoShape 16"/>
          <p:cNvSpPr>
            <a:spLocks noChangeArrowheads="1"/>
          </p:cNvSpPr>
          <p:nvPr/>
        </p:nvSpPr>
        <p:spPr bwMode="auto">
          <a:xfrm>
            <a:off x="2743200" y="5638800"/>
            <a:ext cx="457200" cy="457200"/>
          </a:xfrm>
          <a:prstGeom prst="upDownArrow">
            <a:avLst>
              <a:gd name="adj1" fmla="val 50000"/>
              <a:gd name="adj2" fmla="val 20000"/>
            </a:avLst>
          </a:prstGeom>
          <a:solidFill>
            <a:srgbClr val="800000"/>
          </a:solidFill>
          <a:ln w="9525" algn="ctr">
            <a:solidFill>
              <a:schemeClr val="tx1"/>
            </a:solidFill>
            <a:miter lim="800000"/>
            <a:headEnd/>
            <a:tailEnd/>
          </a:ln>
        </p:spPr>
        <p:txBody>
          <a:bodyPr anchor="ctr">
            <a:spAutoFit/>
          </a:bodyPr>
          <a:lstStyle/>
          <a:p>
            <a:endParaRPr lang="it-IT"/>
          </a:p>
        </p:txBody>
      </p:sp>
      <p:sp>
        <p:nvSpPr>
          <p:cNvPr id="168977" name="AutoShape 17"/>
          <p:cNvSpPr>
            <a:spLocks noChangeArrowheads="1"/>
          </p:cNvSpPr>
          <p:nvPr/>
        </p:nvSpPr>
        <p:spPr bwMode="auto">
          <a:xfrm>
            <a:off x="4191000" y="6096000"/>
            <a:ext cx="1473200" cy="514350"/>
          </a:xfrm>
          <a:prstGeom prst="leftArrow">
            <a:avLst>
              <a:gd name="adj1" fmla="val 50000"/>
              <a:gd name="adj2" fmla="val 71605"/>
            </a:avLst>
          </a:prstGeom>
          <a:gradFill rotWithShape="1">
            <a:gsLst>
              <a:gs pos="0">
                <a:srgbClr val="FF66CC"/>
              </a:gs>
              <a:gs pos="100000">
                <a:srgbClr val="FF66CC">
                  <a:gamma/>
                  <a:shade val="46275"/>
                  <a:invGamma/>
                </a:srgbClr>
              </a:gs>
            </a:gsLst>
            <a:path path="rect">
              <a:fillToRect l="50000" t="50000" r="50000" b="50000"/>
            </a:path>
          </a:gradFill>
          <a:ln w="9525" algn="ctr">
            <a:solidFill>
              <a:schemeClr val="tx1"/>
            </a:solidFill>
            <a:miter lim="800000"/>
            <a:headEnd/>
            <a:tailEnd/>
          </a:ln>
          <a:effectLst/>
        </p:spPr>
        <p:txBody>
          <a:bodyPr wrap="none" anchor="ctr"/>
          <a:lstStyle/>
          <a:p>
            <a:pPr algn="ctr">
              <a:defRPr/>
            </a:pPr>
            <a:r>
              <a:rPr lang="it-IT" sz="1600" b="1">
                <a:solidFill>
                  <a:schemeClr val="tx2"/>
                </a:solidFill>
                <a:effectLst>
                  <a:outerShdw blurRad="38100" dist="38100" dir="2700000" algn="tl">
                    <a:srgbClr val="FFFFFF"/>
                  </a:outerShdw>
                </a:effectLst>
                <a:latin typeface="Bookman Old Style" pitchFamily="18" charset="0"/>
                <a:cs typeface="Arial" charset="0"/>
              </a:rPr>
              <a:t>Economicità</a:t>
            </a:r>
            <a:endParaRPr lang="en-US" sz="1600" b="1">
              <a:solidFill>
                <a:schemeClr val="tx2"/>
              </a:solidFill>
              <a:effectLst>
                <a:outerShdw blurRad="38100" dist="38100" dir="2700000" algn="tl">
                  <a:srgbClr val="FFFFFF"/>
                </a:outerShdw>
              </a:effectLst>
              <a:latin typeface="Bookman Old Style" pitchFamily="18" charset="0"/>
              <a:cs typeface="Arial" charset="0"/>
            </a:endParaRPr>
          </a:p>
        </p:txBody>
      </p:sp>
    </p:spTree>
  </p:cSld>
  <p:clrMapOvr>
    <a:masterClrMapping/>
  </p:clrMapOvr>
  <p:transition>
    <p:wipe dir="r"/>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8962"/>
                                        </p:tgtEl>
                                        <p:attrNameLst>
                                          <p:attrName>style.visibility</p:attrName>
                                        </p:attrNameLst>
                                      </p:cBhvr>
                                      <p:to>
                                        <p:strVal val="visible"/>
                                      </p:to>
                                    </p:set>
                                    <p:animEffect transition="in" filter="blinds(horizontal)">
                                      <p:cBhvr>
                                        <p:cTn id="7" dur="500"/>
                                        <p:tgtEl>
                                          <p:spTgt spid="16896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8963"/>
                                        </p:tgtEl>
                                        <p:attrNameLst>
                                          <p:attrName>style.visibility</p:attrName>
                                        </p:attrNameLst>
                                      </p:cBhvr>
                                      <p:to>
                                        <p:strVal val="visible"/>
                                      </p:to>
                                    </p:set>
                                    <p:animEffect transition="in" filter="blinds(horizontal)">
                                      <p:cBhvr>
                                        <p:cTn id="12" dur="500"/>
                                        <p:tgtEl>
                                          <p:spTgt spid="168963"/>
                                        </p:tgtEl>
                                      </p:cBhvr>
                                    </p:animEffec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168968"/>
                                        </p:tgtEl>
                                        <p:attrNameLst>
                                          <p:attrName>style.visibility</p:attrName>
                                        </p:attrNameLst>
                                      </p:cBhvr>
                                      <p:to>
                                        <p:strVal val="visible"/>
                                      </p:to>
                                    </p:set>
                                    <p:animEffect transition="in" filter="blinds(horizontal)">
                                      <p:cBhvr>
                                        <p:cTn id="16" dur="500"/>
                                        <p:tgtEl>
                                          <p:spTgt spid="168968"/>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68964"/>
                                        </p:tgtEl>
                                        <p:attrNameLst>
                                          <p:attrName>style.visibility</p:attrName>
                                        </p:attrNameLst>
                                      </p:cBhvr>
                                      <p:to>
                                        <p:strVal val="visible"/>
                                      </p:to>
                                    </p:set>
                                    <p:animEffect transition="in" filter="blinds(horizontal)">
                                      <p:cBhvr>
                                        <p:cTn id="21" dur="500"/>
                                        <p:tgtEl>
                                          <p:spTgt spid="168964"/>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68973"/>
                                        </p:tgtEl>
                                        <p:attrNameLst>
                                          <p:attrName>style.visibility</p:attrName>
                                        </p:attrNameLst>
                                      </p:cBhvr>
                                      <p:to>
                                        <p:strVal val="visible"/>
                                      </p:to>
                                    </p:set>
                                    <p:animEffect transition="in" filter="blinds(horizontal)">
                                      <p:cBhvr>
                                        <p:cTn id="24" dur="500"/>
                                        <p:tgtEl>
                                          <p:spTgt spid="168973"/>
                                        </p:tgtEl>
                                      </p:cBhvr>
                                    </p:animEffect>
                                  </p:childTnLst>
                                </p:cTn>
                              </p:par>
                            </p:childTnLst>
                          </p:cTn>
                        </p:par>
                        <p:par>
                          <p:cTn id="25" fill="hold">
                            <p:stCondLst>
                              <p:cond delay="500"/>
                            </p:stCondLst>
                            <p:childTnLst>
                              <p:par>
                                <p:cTn id="26" presetID="3" presetClass="entr" presetSubtype="10" fill="hold" grpId="0" nodeType="afterEffect">
                                  <p:stCondLst>
                                    <p:cond delay="0"/>
                                  </p:stCondLst>
                                  <p:childTnLst>
                                    <p:set>
                                      <p:cBhvr>
                                        <p:cTn id="27" dur="1" fill="hold">
                                          <p:stCondLst>
                                            <p:cond delay="0"/>
                                          </p:stCondLst>
                                        </p:cTn>
                                        <p:tgtEl>
                                          <p:spTgt spid="168971"/>
                                        </p:tgtEl>
                                        <p:attrNameLst>
                                          <p:attrName>style.visibility</p:attrName>
                                        </p:attrNameLst>
                                      </p:cBhvr>
                                      <p:to>
                                        <p:strVal val="visible"/>
                                      </p:to>
                                    </p:set>
                                    <p:animEffect transition="in" filter="blinds(horizontal)">
                                      <p:cBhvr>
                                        <p:cTn id="28" dur="500"/>
                                        <p:tgtEl>
                                          <p:spTgt spid="168971"/>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1" nodeType="clickEffect">
                                  <p:stCondLst>
                                    <p:cond delay="0"/>
                                  </p:stCondLst>
                                  <p:childTnLst>
                                    <p:set>
                                      <p:cBhvr>
                                        <p:cTn id="32" dur="1" fill="hold">
                                          <p:stCondLst>
                                            <p:cond delay="0"/>
                                          </p:stCondLst>
                                        </p:cTn>
                                        <p:tgtEl>
                                          <p:spTgt spid="168964"/>
                                        </p:tgtEl>
                                        <p:attrNameLst>
                                          <p:attrName>style.visibility</p:attrName>
                                        </p:attrNameLst>
                                      </p:cBhvr>
                                      <p:to>
                                        <p:strVal val="visible"/>
                                      </p:to>
                                    </p:set>
                                    <p:animEffect transition="in" filter="blinds(horizontal)">
                                      <p:cBhvr>
                                        <p:cTn id="33" dur="500"/>
                                        <p:tgtEl>
                                          <p:spTgt spid="168964"/>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68965"/>
                                        </p:tgtEl>
                                        <p:attrNameLst>
                                          <p:attrName>style.visibility</p:attrName>
                                        </p:attrNameLst>
                                      </p:cBhvr>
                                      <p:to>
                                        <p:strVal val="visible"/>
                                      </p:to>
                                    </p:set>
                                    <p:animEffect transition="in" filter="blinds(horizontal)">
                                      <p:cBhvr>
                                        <p:cTn id="36" dur="500"/>
                                        <p:tgtEl>
                                          <p:spTgt spid="168965"/>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68974"/>
                                        </p:tgtEl>
                                        <p:attrNameLst>
                                          <p:attrName>style.visibility</p:attrName>
                                        </p:attrNameLst>
                                      </p:cBhvr>
                                      <p:to>
                                        <p:strVal val="visible"/>
                                      </p:to>
                                    </p:set>
                                    <p:animEffect transition="in" filter="blinds(horizontal)">
                                      <p:cBhvr>
                                        <p:cTn id="39" dur="500"/>
                                        <p:tgtEl>
                                          <p:spTgt spid="168974"/>
                                        </p:tgtEl>
                                      </p:cBhvr>
                                    </p:animEffect>
                                  </p:childTnLst>
                                </p:cTn>
                              </p:par>
                            </p:childTnLst>
                          </p:cTn>
                        </p:par>
                        <p:par>
                          <p:cTn id="40" fill="hold">
                            <p:stCondLst>
                              <p:cond delay="500"/>
                            </p:stCondLst>
                            <p:childTnLst>
                              <p:par>
                                <p:cTn id="41" presetID="3" presetClass="entr" presetSubtype="10" fill="hold" grpId="0" nodeType="afterEffect">
                                  <p:stCondLst>
                                    <p:cond delay="0"/>
                                  </p:stCondLst>
                                  <p:childTnLst>
                                    <p:set>
                                      <p:cBhvr>
                                        <p:cTn id="42" dur="1" fill="hold">
                                          <p:stCondLst>
                                            <p:cond delay="0"/>
                                          </p:stCondLst>
                                        </p:cTn>
                                        <p:tgtEl>
                                          <p:spTgt spid="168969"/>
                                        </p:tgtEl>
                                        <p:attrNameLst>
                                          <p:attrName>style.visibility</p:attrName>
                                        </p:attrNameLst>
                                      </p:cBhvr>
                                      <p:to>
                                        <p:strVal val="visible"/>
                                      </p:to>
                                    </p:set>
                                    <p:animEffect transition="in" filter="blinds(horizontal)">
                                      <p:cBhvr>
                                        <p:cTn id="43" dur="500"/>
                                        <p:tgtEl>
                                          <p:spTgt spid="168969"/>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1" nodeType="clickEffect">
                                  <p:stCondLst>
                                    <p:cond delay="0"/>
                                  </p:stCondLst>
                                  <p:childTnLst>
                                    <p:set>
                                      <p:cBhvr>
                                        <p:cTn id="47" dur="1" fill="hold">
                                          <p:stCondLst>
                                            <p:cond delay="0"/>
                                          </p:stCondLst>
                                        </p:cTn>
                                        <p:tgtEl>
                                          <p:spTgt spid="168965"/>
                                        </p:tgtEl>
                                        <p:attrNameLst>
                                          <p:attrName>style.visibility</p:attrName>
                                        </p:attrNameLst>
                                      </p:cBhvr>
                                      <p:to>
                                        <p:strVal val="visible"/>
                                      </p:to>
                                    </p:set>
                                    <p:animEffect transition="in" filter="blinds(horizontal)">
                                      <p:cBhvr>
                                        <p:cTn id="48" dur="500"/>
                                        <p:tgtEl>
                                          <p:spTgt spid="168965"/>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168966"/>
                                        </p:tgtEl>
                                        <p:attrNameLst>
                                          <p:attrName>style.visibility</p:attrName>
                                        </p:attrNameLst>
                                      </p:cBhvr>
                                      <p:to>
                                        <p:strVal val="visible"/>
                                      </p:to>
                                    </p:set>
                                    <p:animEffect transition="in" filter="blinds(horizontal)">
                                      <p:cBhvr>
                                        <p:cTn id="51" dur="500"/>
                                        <p:tgtEl>
                                          <p:spTgt spid="168966"/>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168975"/>
                                        </p:tgtEl>
                                        <p:attrNameLst>
                                          <p:attrName>style.visibility</p:attrName>
                                        </p:attrNameLst>
                                      </p:cBhvr>
                                      <p:to>
                                        <p:strVal val="visible"/>
                                      </p:to>
                                    </p:set>
                                    <p:animEffect transition="in" filter="blinds(horizontal)">
                                      <p:cBhvr>
                                        <p:cTn id="54" dur="500"/>
                                        <p:tgtEl>
                                          <p:spTgt spid="168975"/>
                                        </p:tgtEl>
                                      </p:cBhvr>
                                    </p:animEffect>
                                  </p:childTnLst>
                                </p:cTn>
                              </p:par>
                            </p:childTnLst>
                          </p:cTn>
                        </p:par>
                        <p:par>
                          <p:cTn id="55" fill="hold">
                            <p:stCondLst>
                              <p:cond delay="500"/>
                            </p:stCondLst>
                            <p:childTnLst>
                              <p:par>
                                <p:cTn id="56" presetID="3" presetClass="entr" presetSubtype="10" fill="hold" grpId="0" nodeType="afterEffect">
                                  <p:stCondLst>
                                    <p:cond delay="0"/>
                                  </p:stCondLst>
                                  <p:childTnLst>
                                    <p:set>
                                      <p:cBhvr>
                                        <p:cTn id="57" dur="1" fill="hold">
                                          <p:stCondLst>
                                            <p:cond delay="0"/>
                                          </p:stCondLst>
                                        </p:cTn>
                                        <p:tgtEl>
                                          <p:spTgt spid="168970"/>
                                        </p:tgtEl>
                                        <p:attrNameLst>
                                          <p:attrName>style.visibility</p:attrName>
                                        </p:attrNameLst>
                                      </p:cBhvr>
                                      <p:to>
                                        <p:strVal val="visible"/>
                                      </p:to>
                                    </p:set>
                                    <p:animEffect transition="in" filter="blinds(horizontal)">
                                      <p:cBhvr>
                                        <p:cTn id="58" dur="500"/>
                                        <p:tgtEl>
                                          <p:spTgt spid="168970"/>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168966"/>
                                        </p:tgtEl>
                                        <p:attrNameLst>
                                          <p:attrName>style.visibility</p:attrName>
                                        </p:attrNameLst>
                                      </p:cBhvr>
                                      <p:to>
                                        <p:strVal val="visible"/>
                                      </p:to>
                                    </p:set>
                                    <p:animEffect transition="in" filter="blinds(horizontal)">
                                      <p:cBhvr>
                                        <p:cTn id="63" dur="500"/>
                                        <p:tgtEl>
                                          <p:spTgt spid="168966"/>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168967"/>
                                        </p:tgtEl>
                                        <p:attrNameLst>
                                          <p:attrName>style.visibility</p:attrName>
                                        </p:attrNameLst>
                                      </p:cBhvr>
                                      <p:to>
                                        <p:strVal val="visible"/>
                                      </p:to>
                                    </p:set>
                                    <p:animEffect transition="in" filter="blinds(horizontal)">
                                      <p:cBhvr>
                                        <p:cTn id="66" dur="500"/>
                                        <p:tgtEl>
                                          <p:spTgt spid="168967"/>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168976"/>
                                        </p:tgtEl>
                                        <p:attrNameLst>
                                          <p:attrName>style.visibility</p:attrName>
                                        </p:attrNameLst>
                                      </p:cBhvr>
                                      <p:to>
                                        <p:strVal val="visible"/>
                                      </p:to>
                                    </p:set>
                                    <p:animEffect transition="in" filter="blinds(horizontal)">
                                      <p:cBhvr>
                                        <p:cTn id="69" dur="500"/>
                                        <p:tgtEl>
                                          <p:spTgt spid="168976"/>
                                        </p:tgtEl>
                                      </p:cBhvr>
                                    </p:animEffect>
                                  </p:childTnLst>
                                </p:cTn>
                              </p:par>
                            </p:childTnLst>
                          </p:cTn>
                        </p:par>
                        <p:par>
                          <p:cTn id="70" fill="hold">
                            <p:stCondLst>
                              <p:cond delay="500"/>
                            </p:stCondLst>
                            <p:childTnLst>
                              <p:par>
                                <p:cTn id="71" presetID="3" presetClass="entr" presetSubtype="10" fill="hold" grpId="1" nodeType="afterEffect">
                                  <p:stCondLst>
                                    <p:cond delay="0"/>
                                  </p:stCondLst>
                                  <p:childTnLst>
                                    <p:set>
                                      <p:cBhvr>
                                        <p:cTn id="72" dur="1" fill="hold">
                                          <p:stCondLst>
                                            <p:cond delay="0"/>
                                          </p:stCondLst>
                                        </p:cTn>
                                        <p:tgtEl>
                                          <p:spTgt spid="168977"/>
                                        </p:tgtEl>
                                        <p:attrNameLst>
                                          <p:attrName>style.visibility</p:attrName>
                                        </p:attrNameLst>
                                      </p:cBhvr>
                                      <p:to>
                                        <p:strVal val="visible"/>
                                      </p:to>
                                    </p:set>
                                    <p:animEffect transition="in" filter="blinds(horizontal)">
                                      <p:cBhvr>
                                        <p:cTn id="73" dur="500"/>
                                        <p:tgtEl>
                                          <p:spTgt spid="168977"/>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1" nodeType="clickEffect">
                                  <p:stCondLst>
                                    <p:cond delay="0"/>
                                  </p:stCondLst>
                                  <p:childTnLst>
                                    <p:set>
                                      <p:cBhvr>
                                        <p:cTn id="77" dur="1" fill="hold">
                                          <p:stCondLst>
                                            <p:cond delay="0"/>
                                          </p:stCondLst>
                                        </p:cTn>
                                        <p:tgtEl>
                                          <p:spTgt spid="168968"/>
                                        </p:tgtEl>
                                        <p:attrNameLst>
                                          <p:attrName>style.visibility</p:attrName>
                                        </p:attrNameLst>
                                      </p:cBhvr>
                                      <p:to>
                                        <p:strVal val="visible"/>
                                      </p:to>
                                    </p:set>
                                    <p:animEffect transition="in" filter="blinds(horizontal)">
                                      <p:cBhvr>
                                        <p:cTn id="78" dur="500"/>
                                        <p:tgtEl>
                                          <p:spTgt spid="168968"/>
                                        </p:tgtEl>
                                      </p:cBhvr>
                                    </p:animEffect>
                                  </p:childTnLst>
                                </p:cTn>
                              </p:par>
                            </p:childTnLst>
                          </p:cTn>
                        </p:par>
                        <p:par>
                          <p:cTn id="79" fill="hold">
                            <p:stCondLst>
                              <p:cond delay="500"/>
                            </p:stCondLst>
                            <p:childTnLst>
                              <p:par>
                                <p:cTn id="80" presetID="3" presetClass="entr" presetSubtype="10" fill="hold" grpId="1" nodeType="afterEffect">
                                  <p:stCondLst>
                                    <p:cond delay="0"/>
                                  </p:stCondLst>
                                  <p:childTnLst>
                                    <p:set>
                                      <p:cBhvr>
                                        <p:cTn id="81" dur="1" fill="hold">
                                          <p:stCondLst>
                                            <p:cond delay="0"/>
                                          </p:stCondLst>
                                        </p:cTn>
                                        <p:tgtEl>
                                          <p:spTgt spid="168971"/>
                                        </p:tgtEl>
                                        <p:attrNameLst>
                                          <p:attrName>style.visibility</p:attrName>
                                        </p:attrNameLst>
                                      </p:cBhvr>
                                      <p:to>
                                        <p:strVal val="visible"/>
                                      </p:to>
                                    </p:set>
                                    <p:animEffect transition="in" filter="blinds(horizontal)">
                                      <p:cBhvr>
                                        <p:cTn id="82" dur="500"/>
                                        <p:tgtEl>
                                          <p:spTgt spid="168971"/>
                                        </p:tgtEl>
                                      </p:cBhvr>
                                    </p:animEffect>
                                  </p:childTnLst>
                                </p:cTn>
                              </p:par>
                            </p:childTnLst>
                          </p:cTn>
                        </p:par>
                        <p:par>
                          <p:cTn id="83" fill="hold">
                            <p:stCondLst>
                              <p:cond delay="1000"/>
                            </p:stCondLst>
                            <p:childTnLst>
                              <p:par>
                                <p:cTn id="84" presetID="3" presetClass="entr" presetSubtype="10" fill="hold" grpId="1" nodeType="afterEffect">
                                  <p:stCondLst>
                                    <p:cond delay="0"/>
                                  </p:stCondLst>
                                  <p:childTnLst>
                                    <p:set>
                                      <p:cBhvr>
                                        <p:cTn id="85" dur="1" fill="hold">
                                          <p:stCondLst>
                                            <p:cond delay="0"/>
                                          </p:stCondLst>
                                        </p:cTn>
                                        <p:tgtEl>
                                          <p:spTgt spid="168969"/>
                                        </p:tgtEl>
                                        <p:attrNameLst>
                                          <p:attrName>style.visibility</p:attrName>
                                        </p:attrNameLst>
                                      </p:cBhvr>
                                      <p:to>
                                        <p:strVal val="visible"/>
                                      </p:to>
                                    </p:set>
                                    <p:animEffect transition="in" filter="blinds(horizontal)">
                                      <p:cBhvr>
                                        <p:cTn id="86" dur="500"/>
                                        <p:tgtEl>
                                          <p:spTgt spid="168969"/>
                                        </p:tgtEl>
                                      </p:cBhvr>
                                    </p:animEffect>
                                  </p:childTnLst>
                                </p:cTn>
                              </p:par>
                            </p:childTnLst>
                          </p:cTn>
                        </p:par>
                        <p:par>
                          <p:cTn id="87" fill="hold">
                            <p:stCondLst>
                              <p:cond delay="1500"/>
                            </p:stCondLst>
                            <p:childTnLst>
                              <p:par>
                                <p:cTn id="88" presetID="3" presetClass="entr" presetSubtype="10" fill="hold" grpId="1" nodeType="afterEffect">
                                  <p:stCondLst>
                                    <p:cond delay="0"/>
                                  </p:stCondLst>
                                  <p:childTnLst>
                                    <p:set>
                                      <p:cBhvr>
                                        <p:cTn id="89" dur="1" fill="hold">
                                          <p:stCondLst>
                                            <p:cond delay="0"/>
                                          </p:stCondLst>
                                        </p:cTn>
                                        <p:tgtEl>
                                          <p:spTgt spid="168970"/>
                                        </p:tgtEl>
                                        <p:attrNameLst>
                                          <p:attrName>style.visibility</p:attrName>
                                        </p:attrNameLst>
                                      </p:cBhvr>
                                      <p:to>
                                        <p:strVal val="visible"/>
                                      </p:to>
                                    </p:set>
                                    <p:animEffect transition="in" filter="blinds(horizontal)">
                                      <p:cBhvr>
                                        <p:cTn id="90" dur="500"/>
                                        <p:tgtEl>
                                          <p:spTgt spid="168970"/>
                                        </p:tgtEl>
                                      </p:cBhvr>
                                    </p:animEffect>
                                  </p:childTnLst>
                                </p:cTn>
                              </p:par>
                            </p:childTnLst>
                          </p:cTn>
                        </p:par>
                        <p:par>
                          <p:cTn id="91" fill="hold">
                            <p:stCondLst>
                              <p:cond delay="2000"/>
                            </p:stCondLst>
                            <p:childTnLst>
                              <p:par>
                                <p:cTn id="92" presetID="3" presetClass="entr" presetSubtype="10" fill="hold" grpId="0" nodeType="afterEffect">
                                  <p:stCondLst>
                                    <p:cond delay="0"/>
                                  </p:stCondLst>
                                  <p:childTnLst>
                                    <p:set>
                                      <p:cBhvr>
                                        <p:cTn id="93" dur="1" fill="hold">
                                          <p:stCondLst>
                                            <p:cond delay="0"/>
                                          </p:stCondLst>
                                        </p:cTn>
                                        <p:tgtEl>
                                          <p:spTgt spid="168977"/>
                                        </p:tgtEl>
                                        <p:attrNameLst>
                                          <p:attrName>style.visibility</p:attrName>
                                        </p:attrNameLst>
                                      </p:cBhvr>
                                      <p:to>
                                        <p:strVal val="visible"/>
                                      </p:to>
                                    </p:set>
                                    <p:animEffect transition="in" filter="blinds(horizontal)">
                                      <p:cBhvr>
                                        <p:cTn id="94" dur="500"/>
                                        <p:tgtEl>
                                          <p:spTgt spid="168977"/>
                                        </p:tgtEl>
                                      </p:cBhvr>
                                    </p:animEffect>
                                  </p:childTnLst>
                                </p:cTn>
                              </p:par>
                            </p:childTnLst>
                          </p:cTn>
                        </p:par>
                        <p:par>
                          <p:cTn id="95" fill="hold">
                            <p:stCondLst>
                              <p:cond delay="2500"/>
                            </p:stCondLst>
                            <p:childTnLst>
                              <p:par>
                                <p:cTn id="96" presetID="3" presetClass="entr" presetSubtype="10" fill="hold" grpId="0" nodeType="afterEffect">
                                  <p:stCondLst>
                                    <p:cond delay="0"/>
                                  </p:stCondLst>
                                  <p:childTnLst>
                                    <p:set>
                                      <p:cBhvr>
                                        <p:cTn id="97" dur="1" fill="hold">
                                          <p:stCondLst>
                                            <p:cond delay="0"/>
                                          </p:stCondLst>
                                        </p:cTn>
                                        <p:tgtEl>
                                          <p:spTgt spid="168972"/>
                                        </p:tgtEl>
                                        <p:attrNameLst>
                                          <p:attrName>style.visibility</p:attrName>
                                        </p:attrNameLst>
                                      </p:cBhvr>
                                      <p:to>
                                        <p:strVal val="visible"/>
                                      </p:to>
                                    </p:set>
                                    <p:animEffect transition="in" filter="blinds(horizontal)">
                                      <p:cBhvr>
                                        <p:cTn id="98" dur="500"/>
                                        <p:tgtEl>
                                          <p:spTgt spid="1689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p:bldP spid="168963" grpId="0" animBg="1"/>
      <p:bldP spid="168964" grpId="0" animBg="1"/>
      <p:bldP spid="168964" grpId="1" animBg="1"/>
      <p:bldP spid="168965" grpId="0" animBg="1"/>
      <p:bldP spid="168965" grpId="1" animBg="1"/>
      <p:bldP spid="168966" grpId="0" animBg="1"/>
      <p:bldP spid="168967" grpId="0" animBg="1"/>
      <p:bldP spid="168968" grpId="0" animBg="1"/>
      <p:bldP spid="168968" grpId="1" animBg="1"/>
      <p:bldP spid="168969" grpId="0" animBg="1"/>
      <p:bldP spid="168969" grpId="1" animBg="1"/>
      <p:bldP spid="168970" grpId="0" animBg="1"/>
      <p:bldP spid="168970" grpId="1" animBg="1"/>
      <p:bldP spid="168971" grpId="0" animBg="1"/>
      <p:bldP spid="168971" grpId="1" animBg="1"/>
      <p:bldP spid="168972" grpId="0" animBg="1"/>
      <p:bldP spid="168973" grpId="0" animBg="1"/>
      <p:bldP spid="168974" grpId="0" animBg="1"/>
      <p:bldP spid="168975" grpId="0" animBg="1"/>
      <p:bldP spid="168976" grpId="0" animBg="1"/>
      <p:bldP spid="168977" grpId="0" animBg="1"/>
      <p:bldP spid="168977"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304800" y="762000"/>
            <a:ext cx="8839200" cy="838200"/>
          </a:xfrm>
        </p:spPr>
        <p:txBody>
          <a:bodyPr/>
          <a:lstStyle/>
          <a:p>
            <a:pPr eaLnBrk="1" hangingPunct="1"/>
            <a:r>
              <a:rPr lang="it-IT" sz="3600" smtClean="0">
                <a:solidFill>
                  <a:srgbClr val="800000"/>
                </a:solidFill>
              </a:rPr>
              <a:t>Alcuni punti importanti…</a:t>
            </a:r>
          </a:p>
        </p:txBody>
      </p:sp>
      <p:sp>
        <p:nvSpPr>
          <p:cNvPr id="113670" name="Rectangle 6"/>
          <p:cNvSpPr>
            <a:spLocks noChangeArrowheads="1"/>
          </p:cNvSpPr>
          <p:nvPr/>
        </p:nvSpPr>
        <p:spPr bwMode="auto">
          <a:xfrm>
            <a:off x="381000" y="1905000"/>
            <a:ext cx="4114800" cy="4722813"/>
          </a:xfrm>
          <a:prstGeom prst="rect">
            <a:avLst/>
          </a:prstGeom>
          <a:noFill/>
          <a:ln w="9525">
            <a:noFill/>
            <a:miter lim="800000"/>
            <a:headEnd/>
            <a:tailEnd/>
          </a:ln>
        </p:spPr>
        <p:txBody>
          <a:bodyPr/>
          <a:lstStyle/>
          <a:p>
            <a:pPr marL="228600" indent="-228600">
              <a:lnSpc>
                <a:spcPct val="80000"/>
              </a:lnSpc>
              <a:spcBef>
                <a:spcPct val="20000"/>
              </a:spcBef>
              <a:spcAft>
                <a:spcPct val="20000"/>
              </a:spcAft>
              <a:buClr>
                <a:srgbClr val="B2B3B5"/>
              </a:buClr>
              <a:buSzPct val="75000"/>
              <a:buFontTx/>
              <a:buChar char="•"/>
            </a:pPr>
            <a:r>
              <a:rPr lang="it-IT" sz="2400">
                <a:latin typeface="Cambria" pitchFamily="18" charset="0"/>
              </a:rPr>
              <a:t>il 30% del tempo andrebbe dedicato all’ideazione!</a:t>
            </a:r>
          </a:p>
          <a:p>
            <a:pPr marL="228600" indent="-228600">
              <a:lnSpc>
                <a:spcPct val="80000"/>
              </a:lnSpc>
              <a:spcBef>
                <a:spcPct val="20000"/>
              </a:spcBef>
              <a:spcAft>
                <a:spcPct val="20000"/>
              </a:spcAft>
              <a:buClr>
                <a:srgbClr val="B2B3B5"/>
              </a:buClr>
              <a:buSzPct val="75000"/>
              <a:buFontTx/>
              <a:buChar char="•"/>
            </a:pPr>
            <a:r>
              <a:rPr lang="it-IT" sz="2400">
                <a:latin typeface="Cambria" pitchFamily="18" charset="0"/>
              </a:rPr>
              <a:t>La progettazione è figlia del pensiero </a:t>
            </a:r>
            <a:r>
              <a:rPr lang="it-IT" sz="2400" i="1">
                <a:latin typeface="Cambria" pitchFamily="18" charset="0"/>
              </a:rPr>
              <a:t>laterale…</a:t>
            </a:r>
            <a:r>
              <a:rPr lang="it-IT" sz="2400">
                <a:latin typeface="Cambria" pitchFamily="18" charset="0"/>
              </a:rPr>
              <a:t>nasce da</a:t>
            </a:r>
            <a:r>
              <a:rPr lang="it-IT" sz="2400" i="1">
                <a:latin typeface="Cambria" pitchFamily="18" charset="0"/>
              </a:rPr>
              <a:t> </a:t>
            </a:r>
            <a:r>
              <a:rPr lang="it-IT" sz="2400">
                <a:latin typeface="Cambria" pitchFamily="18" charset="0"/>
              </a:rPr>
              <a:t>un’atto creativo e immaginativo! Il pensiero laterale si esercita </a:t>
            </a:r>
            <a:r>
              <a:rPr lang="it-IT" sz="2400" b="1">
                <a:latin typeface="Cambria" pitchFamily="18" charset="0"/>
              </a:rPr>
              <a:t>in gruppo</a:t>
            </a:r>
            <a:r>
              <a:rPr lang="it-IT" sz="2400">
                <a:latin typeface="Cambria" pitchFamily="18" charset="0"/>
              </a:rPr>
              <a:t>…</a:t>
            </a:r>
          </a:p>
          <a:p>
            <a:pPr marL="228600" indent="-228600">
              <a:lnSpc>
                <a:spcPct val="80000"/>
              </a:lnSpc>
              <a:spcBef>
                <a:spcPct val="20000"/>
              </a:spcBef>
              <a:spcAft>
                <a:spcPct val="20000"/>
              </a:spcAft>
              <a:buClr>
                <a:srgbClr val="B2B3B5"/>
              </a:buClr>
              <a:buSzPct val="75000"/>
              <a:buFontTx/>
              <a:buChar char="•"/>
            </a:pPr>
            <a:r>
              <a:rPr lang="it-IT" sz="2400">
                <a:latin typeface="Cambria" pitchFamily="18" charset="0"/>
              </a:rPr>
              <a:t>L’ideale perciò è che ci si possa esercitare in gruppo sulla fase di ideazione, utilizzando alcune tecniche, p.es. il </a:t>
            </a:r>
            <a:r>
              <a:rPr lang="it-IT" sz="2400" b="1" i="1">
                <a:latin typeface="Cambria" pitchFamily="18" charset="0"/>
              </a:rPr>
              <a:t>brainstorming</a:t>
            </a:r>
            <a:r>
              <a:rPr lang="it-IT" sz="2400">
                <a:latin typeface="Cambria" pitchFamily="18" charset="0"/>
              </a:rPr>
              <a:t>. </a:t>
            </a:r>
            <a:endParaRPr lang="it-IT" sz="2400" b="1">
              <a:latin typeface="Cambria" pitchFamily="18" charset="0"/>
            </a:endParaRPr>
          </a:p>
        </p:txBody>
      </p:sp>
      <p:pic>
        <p:nvPicPr>
          <p:cNvPr id="113671" name="Picture 7" descr="istockphoto_3188625_big_idea"/>
          <p:cNvPicPr>
            <a:picLocks noChangeAspect="1" noChangeArrowheads="1"/>
          </p:cNvPicPr>
          <p:nvPr/>
        </p:nvPicPr>
        <p:blipFill>
          <a:blip r:embed="rId2" cstate="print"/>
          <a:srcRect/>
          <a:stretch>
            <a:fillRect/>
          </a:stretch>
        </p:blipFill>
        <p:spPr bwMode="auto">
          <a:xfrm>
            <a:off x="4953000" y="1676400"/>
            <a:ext cx="2133600" cy="2133600"/>
          </a:xfrm>
          <a:prstGeom prst="rect">
            <a:avLst/>
          </a:prstGeom>
          <a:noFill/>
          <a:ln w="9525">
            <a:noFill/>
            <a:miter lim="800000"/>
            <a:headEnd/>
            <a:tailEnd/>
          </a:ln>
        </p:spPr>
      </p:pic>
      <p:pic>
        <p:nvPicPr>
          <p:cNvPr id="113674" name="Picture 10" descr="pic"/>
          <p:cNvPicPr>
            <a:picLocks noChangeAspect="1" noChangeArrowheads="1"/>
          </p:cNvPicPr>
          <p:nvPr/>
        </p:nvPicPr>
        <p:blipFill>
          <a:blip r:embed="rId3" cstate="print"/>
          <a:srcRect/>
          <a:stretch>
            <a:fillRect/>
          </a:stretch>
        </p:blipFill>
        <p:spPr bwMode="auto">
          <a:xfrm>
            <a:off x="4800600" y="4191000"/>
            <a:ext cx="3619500" cy="2420938"/>
          </a:xfrm>
          <a:prstGeom prst="rect">
            <a:avLst/>
          </a:prstGeom>
          <a:noFill/>
          <a:ln w="9525">
            <a:noFill/>
            <a:miter lim="800000"/>
            <a:headEnd/>
            <a:tailEnd/>
          </a:ln>
        </p:spPr>
      </p:pic>
    </p:spTree>
    <p:extLst>
      <p:ext uri="{BB962C8B-B14F-4D97-AF65-F5344CB8AC3E}">
        <p14:creationId xmlns:p14="http://schemas.microsoft.com/office/powerpoint/2010/main" val="802671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3666"/>
                                        </p:tgtEl>
                                        <p:attrNameLst>
                                          <p:attrName>style.visibility</p:attrName>
                                        </p:attrNameLst>
                                      </p:cBhvr>
                                      <p:to>
                                        <p:strVal val="visible"/>
                                      </p:to>
                                    </p:set>
                                    <p:animEffect transition="in" filter="blinds(horizontal)">
                                      <p:cBhvr>
                                        <p:cTn id="7" dur="500"/>
                                        <p:tgtEl>
                                          <p:spTgt spid="1136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3670">
                                            <p:txEl>
                                              <p:pRg st="0" end="0"/>
                                            </p:txEl>
                                          </p:spTgt>
                                        </p:tgtEl>
                                        <p:attrNameLst>
                                          <p:attrName>style.visibility</p:attrName>
                                        </p:attrNameLst>
                                      </p:cBhvr>
                                      <p:to>
                                        <p:strVal val="visible"/>
                                      </p:to>
                                    </p:set>
                                    <p:animEffect transition="in" filter="blinds(horizontal)">
                                      <p:cBhvr>
                                        <p:cTn id="12" dur="500"/>
                                        <p:tgtEl>
                                          <p:spTgt spid="113670">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13670">
                                            <p:txEl>
                                              <p:pRg st="1" end="1"/>
                                            </p:txEl>
                                          </p:spTgt>
                                        </p:tgtEl>
                                        <p:attrNameLst>
                                          <p:attrName>style.visibility</p:attrName>
                                        </p:attrNameLst>
                                      </p:cBhvr>
                                      <p:to>
                                        <p:strVal val="visible"/>
                                      </p:to>
                                    </p:set>
                                    <p:animEffect transition="in" filter="blinds(horizontal)">
                                      <p:cBhvr>
                                        <p:cTn id="15" dur="500"/>
                                        <p:tgtEl>
                                          <p:spTgt spid="113670">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13671"/>
                                        </p:tgtEl>
                                        <p:attrNameLst>
                                          <p:attrName>style.visibility</p:attrName>
                                        </p:attrNameLst>
                                      </p:cBhvr>
                                      <p:to>
                                        <p:strVal val="visible"/>
                                      </p:to>
                                    </p:set>
                                    <p:animEffect transition="in" filter="blinds(horizontal)">
                                      <p:cBhvr>
                                        <p:cTn id="18" dur="500"/>
                                        <p:tgtEl>
                                          <p:spTgt spid="113671"/>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13670">
                                            <p:txEl>
                                              <p:pRg st="2" end="2"/>
                                            </p:txEl>
                                          </p:spTgt>
                                        </p:tgtEl>
                                        <p:attrNameLst>
                                          <p:attrName>style.visibility</p:attrName>
                                        </p:attrNameLst>
                                      </p:cBhvr>
                                      <p:to>
                                        <p:strVal val="visible"/>
                                      </p:to>
                                    </p:set>
                                    <p:animEffect transition="in" filter="blinds(horizontal)">
                                      <p:cBhvr>
                                        <p:cTn id="23" dur="500"/>
                                        <p:tgtEl>
                                          <p:spTgt spid="113670">
                                            <p:txEl>
                                              <p:pRg st="2" end="2"/>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113674"/>
                                        </p:tgtEl>
                                        <p:attrNameLst>
                                          <p:attrName>style.visibility</p:attrName>
                                        </p:attrNameLst>
                                      </p:cBhvr>
                                      <p:to>
                                        <p:strVal val="visible"/>
                                      </p:to>
                                    </p:set>
                                    <p:animEffect transition="in" filter="blinds(horizontal)">
                                      <p:cBhvr>
                                        <p:cTn id="26" dur="500"/>
                                        <p:tgtEl>
                                          <p:spTgt spid="113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304800" y="1143000"/>
            <a:ext cx="8839200" cy="609600"/>
          </a:xfrm>
        </p:spPr>
        <p:txBody>
          <a:bodyPr/>
          <a:lstStyle/>
          <a:p>
            <a:pPr eaLnBrk="1" hangingPunct="1"/>
            <a:r>
              <a:rPr lang="it-IT" sz="3200" smtClean="0">
                <a:solidFill>
                  <a:srgbClr val="800000"/>
                </a:solidFill>
              </a:rPr>
              <a:t>Di cosa parleremo…</a:t>
            </a:r>
          </a:p>
        </p:txBody>
      </p:sp>
      <p:sp>
        <p:nvSpPr>
          <p:cNvPr id="144387" name="Rectangle 3"/>
          <p:cNvSpPr>
            <a:spLocks noGrp="1" noChangeArrowheads="1"/>
          </p:cNvSpPr>
          <p:nvPr>
            <p:ph type="body" idx="1"/>
          </p:nvPr>
        </p:nvSpPr>
        <p:spPr>
          <a:xfrm>
            <a:off x="533400" y="2133600"/>
            <a:ext cx="4953000" cy="4191000"/>
          </a:xfrm>
        </p:spPr>
        <p:txBody>
          <a:bodyPr/>
          <a:lstStyle/>
          <a:p>
            <a:pPr eaLnBrk="1" hangingPunct="1">
              <a:lnSpc>
                <a:spcPct val="80000"/>
              </a:lnSpc>
            </a:pPr>
            <a:r>
              <a:rPr lang="it-IT" sz="2400" dirty="0"/>
              <a:t>I</a:t>
            </a:r>
            <a:r>
              <a:rPr lang="it-IT" sz="2400" dirty="0" smtClean="0"/>
              <a:t>dentificazione dei </a:t>
            </a:r>
            <a:r>
              <a:rPr lang="it-IT" sz="2400" i="1" u="sng" dirty="0" smtClean="0"/>
              <a:t>fabbisogni</a:t>
            </a:r>
            <a:r>
              <a:rPr lang="it-IT" sz="2400" dirty="0" smtClean="0"/>
              <a:t> e delle criticità in un dato contesto, scomposti secondo le loro </a:t>
            </a:r>
            <a:r>
              <a:rPr lang="it-IT" sz="2400" i="1" u="sng" dirty="0" smtClean="0"/>
              <a:t>cause</a:t>
            </a:r>
            <a:r>
              <a:rPr lang="it-IT" sz="2400" dirty="0" smtClean="0"/>
              <a:t> e i loro </a:t>
            </a:r>
            <a:r>
              <a:rPr lang="it-IT" sz="2400" i="1" u="sng" dirty="0" smtClean="0"/>
              <a:t>effetti</a:t>
            </a:r>
            <a:r>
              <a:rPr lang="it-IT" sz="2400" dirty="0" smtClean="0"/>
              <a:t>;</a:t>
            </a:r>
          </a:p>
          <a:p>
            <a:pPr eaLnBrk="1" hangingPunct="1">
              <a:lnSpc>
                <a:spcPct val="80000"/>
              </a:lnSpc>
            </a:pPr>
            <a:endParaRPr lang="it-IT" sz="2400" dirty="0" smtClean="0"/>
          </a:p>
          <a:p>
            <a:pPr eaLnBrk="1" hangingPunct="1">
              <a:lnSpc>
                <a:spcPct val="80000"/>
              </a:lnSpc>
            </a:pPr>
            <a:r>
              <a:rPr lang="it-IT" sz="2400" dirty="0" smtClean="0"/>
              <a:t>identificazione degli </a:t>
            </a:r>
            <a:r>
              <a:rPr lang="it-IT" sz="2400" i="1" u="sng" dirty="0" smtClean="0"/>
              <a:t>obiettivi</a:t>
            </a:r>
            <a:r>
              <a:rPr lang="it-IT" sz="2400" dirty="0" smtClean="0"/>
              <a:t> (cambiamenti attesi) e dei </a:t>
            </a:r>
            <a:r>
              <a:rPr lang="it-IT" sz="2400" i="1" u="sng" dirty="0" smtClean="0"/>
              <a:t>risultati</a:t>
            </a:r>
            <a:r>
              <a:rPr lang="it-IT" sz="2400" dirty="0" smtClean="0"/>
              <a:t> di un progetto; </a:t>
            </a:r>
          </a:p>
          <a:p>
            <a:pPr eaLnBrk="1" hangingPunct="1">
              <a:lnSpc>
                <a:spcPct val="80000"/>
              </a:lnSpc>
            </a:pPr>
            <a:endParaRPr lang="it-IT" sz="2400" dirty="0" smtClean="0"/>
          </a:p>
          <a:p>
            <a:pPr eaLnBrk="1" hangingPunct="1">
              <a:lnSpc>
                <a:spcPct val="80000"/>
              </a:lnSpc>
            </a:pPr>
            <a:r>
              <a:rPr lang="it-IT" sz="2400" dirty="0" smtClean="0"/>
              <a:t>identificazione delle </a:t>
            </a:r>
            <a:r>
              <a:rPr lang="it-IT" sz="2400" i="1" u="sng" dirty="0" smtClean="0"/>
              <a:t>strategie</a:t>
            </a:r>
            <a:r>
              <a:rPr lang="it-IT" sz="2400" dirty="0" smtClean="0"/>
              <a:t> del progetto </a:t>
            </a:r>
            <a:r>
              <a:rPr lang="it-IT" sz="2400" dirty="0"/>
              <a:t>(</a:t>
            </a:r>
            <a:r>
              <a:rPr lang="it-IT" sz="2400" i="1" dirty="0" smtClean="0"/>
              <a:t>Logical</a:t>
            </a:r>
            <a:r>
              <a:rPr lang="it-IT" sz="2400" dirty="0" smtClean="0"/>
              <a:t> </a:t>
            </a:r>
            <a:r>
              <a:rPr lang="it-IT" sz="2400" i="1" dirty="0" smtClean="0"/>
              <a:t>framework approach</a:t>
            </a:r>
            <a:r>
              <a:rPr lang="it-IT" sz="2400" dirty="0" smtClean="0"/>
              <a:t>).</a:t>
            </a:r>
          </a:p>
          <a:p>
            <a:pPr eaLnBrk="1" hangingPunct="1">
              <a:lnSpc>
                <a:spcPct val="80000"/>
              </a:lnSpc>
            </a:pPr>
            <a:endParaRPr lang="it-IT" sz="2000" dirty="0" smtClean="0"/>
          </a:p>
        </p:txBody>
      </p:sp>
      <p:pic>
        <p:nvPicPr>
          <p:cNvPr id="144388" name="Picture 4" descr="Diapo 1"/>
          <p:cNvPicPr>
            <a:picLocks noChangeAspect="1" noChangeArrowheads="1"/>
          </p:cNvPicPr>
          <p:nvPr/>
        </p:nvPicPr>
        <p:blipFill>
          <a:blip r:embed="rId4" cstate="print"/>
          <a:srcRect/>
          <a:stretch>
            <a:fillRect/>
          </a:stretch>
        </p:blipFill>
        <p:spPr bwMode="auto">
          <a:xfrm>
            <a:off x="5486400" y="2514600"/>
            <a:ext cx="3429000" cy="2971800"/>
          </a:xfrm>
          <a:prstGeom prst="rect">
            <a:avLst/>
          </a:prstGeom>
          <a:noFill/>
          <a:ln w="9525">
            <a:noFill/>
            <a:miter lim="800000"/>
            <a:headEnd/>
            <a:tailEnd/>
          </a:ln>
        </p:spPr>
      </p:pic>
    </p:spTree>
  </p:cSld>
  <p:clrMapOvr>
    <a:masterClrMapping/>
  </p:clrMapOvr>
  <p:transition>
    <p:wipe dir="r"/>
    <p:sndAc>
      <p:stSnd>
        <p:snd r:embed="rId3"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blinds(horizontal)">
                                      <p:cBhvr>
                                        <p:cTn id="7" dur="500"/>
                                        <p:tgtEl>
                                          <p:spTgt spid="144386"/>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144387">
                                            <p:txEl>
                                              <p:pRg st="0" end="0"/>
                                            </p:txEl>
                                          </p:spTgt>
                                        </p:tgtEl>
                                        <p:attrNameLst>
                                          <p:attrName>style.visibility</p:attrName>
                                        </p:attrNameLst>
                                      </p:cBhvr>
                                      <p:to>
                                        <p:strVal val="visible"/>
                                      </p:to>
                                    </p:set>
                                    <p:animEffect transition="in" filter="blinds(horizontal)">
                                      <p:cBhvr>
                                        <p:cTn id="11" dur="500"/>
                                        <p:tgtEl>
                                          <p:spTgt spid="144387">
                                            <p:txEl>
                                              <p:pRg st="0" end="0"/>
                                            </p:txEl>
                                          </p:spTgt>
                                        </p:tgtEl>
                                      </p:cBhvr>
                                    </p:animEffect>
                                  </p:childTnLst>
                                </p:cTn>
                              </p:par>
                              <p:par>
                                <p:cTn id="12" presetID="3" presetClass="entr" presetSubtype="10" fill="hold" nodeType="withEffect">
                                  <p:stCondLst>
                                    <p:cond delay="0"/>
                                  </p:stCondLst>
                                  <p:childTnLst>
                                    <p:set>
                                      <p:cBhvr>
                                        <p:cTn id="13" dur="1" fill="hold">
                                          <p:stCondLst>
                                            <p:cond delay="0"/>
                                          </p:stCondLst>
                                        </p:cTn>
                                        <p:tgtEl>
                                          <p:spTgt spid="144387">
                                            <p:txEl>
                                              <p:pRg st="2" end="2"/>
                                            </p:txEl>
                                          </p:spTgt>
                                        </p:tgtEl>
                                        <p:attrNameLst>
                                          <p:attrName>style.visibility</p:attrName>
                                        </p:attrNameLst>
                                      </p:cBhvr>
                                      <p:to>
                                        <p:strVal val="visible"/>
                                      </p:to>
                                    </p:set>
                                    <p:animEffect transition="in" filter="blinds(horizontal)">
                                      <p:cBhvr>
                                        <p:cTn id="14" dur="500"/>
                                        <p:tgtEl>
                                          <p:spTgt spid="144387">
                                            <p:txEl>
                                              <p:pRg st="2" end="2"/>
                                            </p:txEl>
                                          </p:spTgt>
                                        </p:tgtEl>
                                      </p:cBhvr>
                                    </p:animEffect>
                                  </p:childTnLst>
                                </p:cTn>
                              </p:par>
                              <p:par>
                                <p:cTn id="15" presetID="3" presetClass="entr" presetSubtype="10" fill="hold" nodeType="withEffect">
                                  <p:stCondLst>
                                    <p:cond delay="0"/>
                                  </p:stCondLst>
                                  <p:childTnLst>
                                    <p:set>
                                      <p:cBhvr>
                                        <p:cTn id="16" dur="1" fill="hold">
                                          <p:stCondLst>
                                            <p:cond delay="0"/>
                                          </p:stCondLst>
                                        </p:cTn>
                                        <p:tgtEl>
                                          <p:spTgt spid="144387">
                                            <p:txEl>
                                              <p:pRg st="4" end="4"/>
                                            </p:txEl>
                                          </p:spTgt>
                                        </p:tgtEl>
                                        <p:attrNameLst>
                                          <p:attrName>style.visibility</p:attrName>
                                        </p:attrNameLst>
                                      </p:cBhvr>
                                      <p:to>
                                        <p:strVal val="visible"/>
                                      </p:to>
                                    </p:set>
                                    <p:animEffect transition="in" filter="blinds(horizontal)">
                                      <p:cBhvr>
                                        <p:cTn id="17" dur="500"/>
                                        <p:tgtEl>
                                          <p:spTgt spid="144387">
                                            <p:txEl>
                                              <p:pRg st="4" end="4"/>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144388"/>
                                        </p:tgtEl>
                                        <p:attrNameLst>
                                          <p:attrName>style.visibility</p:attrName>
                                        </p:attrNameLst>
                                      </p:cBhvr>
                                      <p:to>
                                        <p:strVal val="visible"/>
                                      </p:to>
                                    </p:set>
                                    <p:animEffect transition="in" filter="blinds(horizontal)">
                                      <p:cBhvr>
                                        <p:cTn id="20" dur="500"/>
                                        <p:tgtEl>
                                          <p:spTgt spid="144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04800" y="1143000"/>
            <a:ext cx="8839200" cy="609600"/>
          </a:xfrm>
        </p:spPr>
        <p:txBody>
          <a:bodyPr/>
          <a:lstStyle/>
          <a:p>
            <a:pPr eaLnBrk="1" hangingPunct="1"/>
            <a:r>
              <a:rPr lang="it-IT" b="1" smtClean="0">
                <a:solidFill>
                  <a:srgbClr val="800000"/>
                </a:solidFill>
              </a:rPr>
              <a:t>Descrizione del problema </a:t>
            </a:r>
            <a:r>
              <a:rPr lang="it-IT" b="1" u="sng" smtClean="0">
                <a:solidFill>
                  <a:srgbClr val="800000"/>
                </a:solidFill>
              </a:rPr>
              <a:t>pertinente</a:t>
            </a:r>
            <a:r>
              <a:rPr lang="it-IT" b="1" smtClean="0">
                <a:solidFill>
                  <a:srgbClr val="800000"/>
                </a:solidFill>
              </a:rPr>
              <a:t> e </a:t>
            </a:r>
            <a:r>
              <a:rPr lang="it-IT" b="1" u="sng" smtClean="0">
                <a:solidFill>
                  <a:srgbClr val="800000"/>
                </a:solidFill>
              </a:rPr>
              <a:t>rilevante</a:t>
            </a:r>
            <a:endParaRPr lang="it-IT" b="1" smtClean="0">
              <a:solidFill>
                <a:srgbClr val="800000"/>
              </a:solidFill>
            </a:endParaRPr>
          </a:p>
        </p:txBody>
      </p:sp>
      <p:sp>
        <p:nvSpPr>
          <p:cNvPr id="25603" name="Rectangle 3"/>
          <p:cNvSpPr>
            <a:spLocks noGrp="1" noChangeArrowheads="1"/>
          </p:cNvSpPr>
          <p:nvPr>
            <p:ph type="body" idx="1"/>
          </p:nvPr>
        </p:nvSpPr>
        <p:spPr>
          <a:xfrm>
            <a:off x="533400" y="2287588"/>
            <a:ext cx="4038600" cy="4722812"/>
          </a:xfrm>
        </p:spPr>
        <p:txBody>
          <a:bodyPr/>
          <a:lstStyle/>
          <a:p>
            <a:pPr eaLnBrk="1" hangingPunct="1"/>
            <a:r>
              <a:rPr lang="it-IT" sz="2000" smtClean="0"/>
              <a:t>Suffragare con dati ufficiali, o quanto meno scientificamente validati, l’analisi del problema;</a:t>
            </a:r>
          </a:p>
          <a:p>
            <a:pPr eaLnBrk="1" hangingPunct="1"/>
            <a:r>
              <a:rPr lang="it-IT" sz="2000" smtClean="0"/>
              <a:t>Evitare petizioni generiche non fondate e non documentate;</a:t>
            </a:r>
          </a:p>
          <a:p>
            <a:pPr eaLnBrk="1" hangingPunct="1"/>
            <a:r>
              <a:rPr lang="it-IT" sz="2000" smtClean="0"/>
              <a:t>Individuare se è possibile </a:t>
            </a:r>
            <a:r>
              <a:rPr lang="it-IT" sz="2000" b="1" smtClean="0"/>
              <a:t>indicatori quantitativi</a:t>
            </a:r>
            <a:r>
              <a:rPr lang="it-IT" sz="2000" smtClean="0"/>
              <a:t> a sostegno del problema individuato;</a:t>
            </a:r>
          </a:p>
          <a:p>
            <a:pPr eaLnBrk="1" hangingPunct="1"/>
            <a:r>
              <a:rPr lang="it-IT" sz="2000" smtClean="0"/>
              <a:t>Eventualmente allegare la documentazione ritenuta più rilevante.</a:t>
            </a:r>
          </a:p>
          <a:p>
            <a:pPr eaLnBrk="1" hangingPunct="1"/>
            <a:endParaRPr lang="it-IT" sz="2000" smtClean="0"/>
          </a:p>
        </p:txBody>
      </p:sp>
      <p:pic>
        <p:nvPicPr>
          <p:cNvPr id="25604" name="Picture 4" descr="ortofoto1"/>
          <p:cNvPicPr>
            <a:picLocks noChangeAspect="1" noChangeArrowheads="1"/>
          </p:cNvPicPr>
          <p:nvPr/>
        </p:nvPicPr>
        <p:blipFill>
          <a:blip r:embed="rId3" cstate="print"/>
          <a:srcRect/>
          <a:stretch>
            <a:fillRect/>
          </a:stretch>
        </p:blipFill>
        <p:spPr bwMode="auto">
          <a:xfrm>
            <a:off x="4694238" y="2649538"/>
            <a:ext cx="4144962" cy="2836862"/>
          </a:xfrm>
          <a:prstGeom prst="rect">
            <a:avLst/>
          </a:prstGeom>
          <a:noFill/>
          <a:ln w="9525">
            <a:noFill/>
            <a:miter lim="800000"/>
            <a:headEnd/>
            <a:tailEnd/>
          </a:ln>
        </p:spPr>
      </p:pic>
    </p:spTree>
  </p:cSld>
  <p:clrMapOvr>
    <a:masterClrMapping/>
  </p:clrMapOvr>
  <p:transition>
    <p:wipe dir="r"/>
    <p:sndAc>
      <p:stSnd>
        <p:snd r:embed="rId2" name="click.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304800" y="1143000"/>
            <a:ext cx="8839200" cy="609600"/>
          </a:xfrm>
        </p:spPr>
        <p:txBody>
          <a:bodyPr/>
          <a:lstStyle/>
          <a:p>
            <a:pPr eaLnBrk="1" hangingPunct="1"/>
            <a:r>
              <a:rPr lang="it-IT" sz="3200" b="1" smtClean="0">
                <a:solidFill>
                  <a:srgbClr val="800000"/>
                </a:solidFill>
              </a:rPr>
              <a:t>Le fonti di dati per l’analisi dei problemi</a:t>
            </a:r>
          </a:p>
        </p:txBody>
      </p:sp>
      <p:sp>
        <p:nvSpPr>
          <p:cNvPr id="171011" name="Rectangle 3"/>
          <p:cNvSpPr>
            <a:spLocks noGrp="1" noChangeArrowheads="1"/>
          </p:cNvSpPr>
          <p:nvPr>
            <p:ph type="body" idx="1"/>
          </p:nvPr>
        </p:nvSpPr>
        <p:spPr>
          <a:xfrm>
            <a:off x="304800" y="3048000"/>
            <a:ext cx="4191000" cy="3352800"/>
          </a:xfrm>
        </p:spPr>
        <p:txBody>
          <a:bodyPr/>
          <a:lstStyle/>
          <a:p>
            <a:pPr eaLnBrk="1" hangingPunct="1">
              <a:lnSpc>
                <a:spcPct val="90000"/>
              </a:lnSpc>
            </a:pPr>
            <a:r>
              <a:rPr lang="it-IT" sz="2000" b="1" smtClean="0"/>
              <a:t>Attenzione alla fretta e al “copia&amp;incolla”…</a:t>
            </a:r>
          </a:p>
          <a:p>
            <a:pPr eaLnBrk="1" hangingPunct="1">
              <a:lnSpc>
                <a:spcPct val="90000"/>
              </a:lnSpc>
            </a:pPr>
            <a:r>
              <a:rPr lang="it-IT" sz="2000" b="1" smtClean="0"/>
              <a:t>Attenzione alla qualità e attendibilità dei dati citati…</a:t>
            </a:r>
          </a:p>
          <a:p>
            <a:pPr eaLnBrk="1" hangingPunct="1">
              <a:lnSpc>
                <a:spcPct val="90000"/>
              </a:lnSpc>
            </a:pPr>
            <a:r>
              <a:rPr lang="it-IT" sz="2000" b="1" smtClean="0"/>
              <a:t>Attenzione alla autorevolezza della fonte…</a:t>
            </a:r>
          </a:p>
          <a:p>
            <a:pPr eaLnBrk="1" hangingPunct="1">
              <a:lnSpc>
                <a:spcPct val="90000"/>
              </a:lnSpc>
            </a:pPr>
            <a:r>
              <a:rPr lang="it-IT" sz="2000" b="1" smtClean="0"/>
              <a:t>Attenzione alla pertinenza rispetto al problema individuato.</a:t>
            </a:r>
          </a:p>
        </p:txBody>
      </p:sp>
      <p:sp>
        <p:nvSpPr>
          <p:cNvPr id="171012" name="Text Box 4"/>
          <p:cNvSpPr txBox="1">
            <a:spLocks noChangeArrowheads="1"/>
          </p:cNvSpPr>
          <p:nvPr/>
        </p:nvSpPr>
        <p:spPr bwMode="auto">
          <a:xfrm>
            <a:off x="457200" y="1905000"/>
            <a:ext cx="8686800" cy="701675"/>
          </a:xfrm>
          <a:prstGeom prst="rect">
            <a:avLst/>
          </a:prstGeom>
          <a:noFill/>
          <a:ln w="9525" algn="ctr">
            <a:noFill/>
            <a:miter lim="800000"/>
            <a:headEnd/>
            <a:tailEnd/>
          </a:ln>
        </p:spPr>
        <p:txBody>
          <a:bodyPr>
            <a:spAutoFit/>
          </a:bodyPr>
          <a:lstStyle/>
          <a:p>
            <a:pPr>
              <a:spcBef>
                <a:spcPct val="50000"/>
              </a:spcBef>
            </a:pPr>
            <a:r>
              <a:rPr lang="it-IT" sz="2000" i="1">
                <a:solidFill>
                  <a:srgbClr val="800000"/>
                </a:solidFill>
                <a:latin typeface="Cambria" pitchFamily="18" charset="0"/>
              </a:rPr>
              <a:t>Internet è una fonte fondamentale, che abbrevia moltissimo i tempi di ricerca e raccolta della documentazione, ma…</a:t>
            </a:r>
          </a:p>
        </p:txBody>
      </p:sp>
      <p:pic>
        <p:nvPicPr>
          <p:cNvPr id="171013" name="Picture 5" descr="frankenstein_2"/>
          <p:cNvPicPr>
            <a:picLocks noChangeAspect="1" noChangeArrowheads="1"/>
          </p:cNvPicPr>
          <p:nvPr/>
        </p:nvPicPr>
        <p:blipFill>
          <a:blip r:embed="rId3" cstate="print"/>
          <a:srcRect/>
          <a:stretch>
            <a:fillRect/>
          </a:stretch>
        </p:blipFill>
        <p:spPr bwMode="auto">
          <a:xfrm>
            <a:off x="4876800" y="2438400"/>
            <a:ext cx="3556000" cy="4191000"/>
          </a:xfrm>
          <a:prstGeom prst="rect">
            <a:avLst/>
          </a:prstGeom>
          <a:noFill/>
          <a:ln w="9525">
            <a:noFill/>
            <a:miter lim="800000"/>
            <a:headEnd/>
            <a:tailEnd/>
          </a:ln>
        </p:spPr>
      </p:pic>
    </p:spTree>
  </p:cSld>
  <p:clrMapOvr>
    <a:masterClrMapping/>
  </p:clrMapOvr>
  <p:transition>
    <p:wipe dir="r"/>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1010"/>
                                        </p:tgtEl>
                                        <p:attrNameLst>
                                          <p:attrName>style.visibility</p:attrName>
                                        </p:attrNameLst>
                                      </p:cBhvr>
                                      <p:to>
                                        <p:strVal val="visible"/>
                                      </p:to>
                                    </p:set>
                                    <p:animEffect transition="in" filter="blinds(horizontal)">
                                      <p:cBhvr>
                                        <p:cTn id="7" dur="500"/>
                                        <p:tgtEl>
                                          <p:spTgt spid="1710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1012"/>
                                        </p:tgtEl>
                                        <p:attrNameLst>
                                          <p:attrName>style.visibility</p:attrName>
                                        </p:attrNameLst>
                                      </p:cBhvr>
                                      <p:to>
                                        <p:strVal val="visible"/>
                                      </p:to>
                                    </p:set>
                                    <p:animEffect transition="in" filter="blinds(horizontal)">
                                      <p:cBhvr>
                                        <p:cTn id="12" dur="500"/>
                                        <p:tgtEl>
                                          <p:spTgt spid="171012"/>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71011">
                                            <p:txEl>
                                              <p:pRg st="0" end="0"/>
                                            </p:txEl>
                                          </p:spTgt>
                                        </p:tgtEl>
                                        <p:attrNameLst>
                                          <p:attrName>style.visibility</p:attrName>
                                        </p:attrNameLst>
                                      </p:cBhvr>
                                      <p:to>
                                        <p:strVal val="visible"/>
                                      </p:to>
                                    </p:set>
                                    <p:animEffect transition="in" filter="blinds(horizontal)">
                                      <p:cBhvr>
                                        <p:cTn id="15" dur="500"/>
                                        <p:tgtEl>
                                          <p:spTgt spid="171011">
                                            <p:txEl>
                                              <p:pRg st="0" end="0"/>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71011">
                                            <p:txEl>
                                              <p:pRg st="1" end="1"/>
                                            </p:txEl>
                                          </p:spTgt>
                                        </p:tgtEl>
                                        <p:attrNameLst>
                                          <p:attrName>style.visibility</p:attrName>
                                        </p:attrNameLst>
                                      </p:cBhvr>
                                      <p:to>
                                        <p:strVal val="visible"/>
                                      </p:to>
                                    </p:set>
                                    <p:animEffect transition="in" filter="blinds(horizontal)">
                                      <p:cBhvr>
                                        <p:cTn id="18" dur="500"/>
                                        <p:tgtEl>
                                          <p:spTgt spid="171011">
                                            <p:txEl>
                                              <p:pRg st="1" end="1"/>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71011">
                                            <p:txEl>
                                              <p:pRg st="2" end="2"/>
                                            </p:txEl>
                                          </p:spTgt>
                                        </p:tgtEl>
                                        <p:attrNameLst>
                                          <p:attrName>style.visibility</p:attrName>
                                        </p:attrNameLst>
                                      </p:cBhvr>
                                      <p:to>
                                        <p:strVal val="visible"/>
                                      </p:to>
                                    </p:set>
                                    <p:animEffect transition="in" filter="blinds(horizontal)">
                                      <p:cBhvr>
                                        <p:cTn id="21" dur="500"/>
                                        <p:tgtEl>
                                          <p:spTgt spid="171011">
                                            <p:txEl>
                                              <p:pRg st="2" end="2"/>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71011">
                                            <p:txEl>
                                              <p:pRg st="3" end="3"/>
                                            </p:txEl>
                                          </p:spTgt>
                                        </p:tgtEl>
                                        <p:attrNameLst>
                                          <p:attrName>style.visibility</p:attrName>
                                        </p:attrNameLst>
                                      </p:cBhvr>
                                      <p:to>
                                        <p:strVal val="visible"/>
                                      </p:to>
                                    </p:set>
                                    <p:animEffect transition="in" filter="blinds(horizontal)">
                                      <p:cBhvr>
                                        <p:cTn id="24" dur="500"/>
                                        <p:tgtEl>
                                          <p:spTgt spid="171011">
                                            <p:txEl>
                                              <p:pRg st="3" end="3"/>
                                            </p:txEl>
                                          </p:spTgt>
                                        </p:tgtEl>
                                      </p:cBhvr>
                                    </p:animEffect>
                                  </p:childTnLst>
                                </p:cTn>
                              </p:par>
                            </p:childTnLst>
                          </p:cTn>
                        </p:par>
                        <p:par>
                          <p:cTn id="25" fill="hold">
                            <p:stCondLst>
                              <p:cond delay="500"/>
                            </p:stCondLst>
                            <p:childTnLst>
                              <p:par>
                                <p:cTn id="26" presetID="3" presetClass="entr" presetSubtype="10" fill="hold" nodeType="afterEffect">
                                  <p:stCondLst>
                                    <p:cond delay="0"/>
                                  </p:stCondLst>
                                  <p:childTnLst>
                                    <p:set>
                                      <p:cBhvr>
                                        <p:cTn id="27" dur="1" fill="hold">
                                          <p:stCondLst>
                                            <p:cond delay="0"/>
                                          </p:stCondLst>
                                        </p:cTn>
                                        <p:tgtEl>
                                          <p:spTgt spid="171013"/>
                                        </p:tgtEl>
                                        <p:attrNameLst>
                                          <p:attrName>style.visibility</p:attrName>
                                        </p:attrNameLst>
                                      </p:cBhvr>
                                      <p:to>
                                        <p:strVal val="visible"/>
                                      </p:to>
                                    </p:set>
                                    <p:animEffect transition="in" filter="blinds(horizontal)">
                                      <p:cBhvr>
                                        <p:cTn id="28" dur="500"/>
                                        <p:tgtEl>
                                          <p:spTgt spid="171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p:bldP spid="171011" grpId="0" build="p"/>
      <p:bldP spid="1710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304800" y="1066800"/>
            <a:ext cx="8839200" cy="609600"/>
          </a:xfrm>
        </p:spPr>
        <p:txBody>
          <a:bodyPr/>
          <a:lstStyle/>
          <a:p>
            <a:pPr eaLnBrk="1" hangingPunct="1"/>
            <a:r>
              <a:rPr lang="it-IT" sz="3200" b="1" dirty="0" smtClean="0">
                <a:solidFill>
                  <a:srgbClr val="800000"/>
                </a:solidFill>
              </a:rPr>
              <a:t>Principali fonti di dati e informazione</a:t>
            </a:r>
          </a:p>
        </p:txBody>
      </p:sp>
      <p:sp>
        <p:nvSpPr>
          <p:cNvPr id="172035" name="Rectangle 3"/>
          <p:cNvSpPr>
            <a:spLocks noGrp="1" noChangeArrowheads="1"/>
          </p:cNvSpPr>
          <p:nvPr>
            <p:ph type="body" idx="1"/>
          </p:nvPr>
        </p:nvSpPr>
        <p:spPr>
          <a:xfrm>
            <a:off x="533400" y="1981200"/>
            <a:ext cx="3886200" cy="4191000"/>
          </a:xfrm>
        </p:spPr>
        <p:txBody>
          <a:bodyPr/>
          <a:lstStyle/>
          <a:p>
            <a:pPr eaLnBrk="1" hangingPunct="1">
              <a:lnSpc>
                <a:spcPct val="80000"/>
              </a:lnSpc>
            </a:pPr>
            <a:r>
              <a:rPr lang="it-IT" sz="1600" dirty="0" smtClean="0"/>
              <a:t>Istat (</a:t>
            </a:r>
            <a:r>
              <a:rPr lang="it-IT" sz="1600" dirty="0" smtClean="0">
                <a:hlinkClick r:id="rId3"/>
              </a:rPr>
              <a:t>www.istat.it</a:t>
            </a:r>
            <a:r>
              <a:rPr lang="it-IT" sz="1600" dirty="0" smtClean="0"/>
              <a:t>): in particolare dati censuari e indagine multiscopo sulle famiglie</a:t>
            </a:r>
          </a:p>
          <a:p>
            <a:pPr eaLnBrk="1" hangingPunct="1">
              <a:lnSpc>
                <a:spcPct val="80000"/>
              </a:lnSpc>
            </a:pPr>
            <a:r>
              <a:rPr lang="it-IT" sz="1600" dirty="0" smtClean="0"/>
              <a:t>Censis, rapporti annuali;</a:t>
            </a:r>
          </a:p>
          <a:p>
            <a:pPr eaLnBrk="1" hangingPunct="1">
              <a:lnSpc>
                <a:spcPct val="80000"/>
              </a:lnSpc>
            </a:pPr>
            <a:r>
              <a:rPr lang="it-IT" sz="1600" dirty="0" smtClean="0"/>
              <a:t>Istituto degli Innocenti (politiche per i minori)</a:t>
            </a:r>
          </a:p>
          <a:p>
            <a:pPr eaLnBrk="1" hangingPunct="1">
              <a:lnSpc>
                <a:spcPct val="80000"/>
              </a:lnSpc>
            </a:pPr>
            <a:r>
              <a:rPr lang="it-IT" sz="1600" dirty="0" smtClean="0"/>
              <a:t>Indagini demoscopiche (</a:t>
            </a:r>
            <a:r>
              <a:rPr lang="it-IT" sz="1600" dirty="0" err="1" smtClean="0"/>
              <a:t>Demos</a:t>
            </a:r>
            <a:r>
              <a:rPr lang="it-IT" sz="1600" dirty="0" smtClean="0"/>
              <a:t>, </a:t>
            </a:r>
            <a:r>
              <a:rPr lang="it-IT" sz="1600" dirty="0" err="1" smtClean="0"/>
              <a:t>Ipsos</a:t>
            </a:r>
            <a:r>
              <a:rPr lang="it-IT" sz="1600" dirty="0" smtClean="0"/>
              <a:t> ecc.)</a:t>
            </a:r>
          </a:p>
          <a:p>
            <a:pPr eaLnBrk="1" hangingPunct="1">
              <a:lnSpc>
                <a:spcPct val="80000"/>
              </a:lnSpc>
            </a:pPr>
            <a:r>
              <a:rPr lang="it-IT" sz="1600" dirty="0" smtClean="0"/>
              <a:t>Fonti cartacee e bollettini telematici (Redattore Sociale, Vita </a:t>
            </a:r>
            <a:r>
              <a:rPr lang="it-IT" sz="1600" dirty="0" err="1" smtClean="0"/>
              <a:t>ecc</a:t>
            </a:r>
            <a:r>
              <a:rPr lang="it-IT" sz="1600" dirty="0" smtClean="0"/>
              <a:t>…)</a:t>
            </a:r>
          </a:p>
          <a:p>
            <a:pPr eaLnBrk="1" hangingPunct="1">
              <a:lnSpc>
                <a:spcPct val="80000"/>
              </a:lnSpc>
            </a:pPr>
            <a:r>
              <a:rPr lang="it-IT" sz="1600" dirty="0" smtClean="0"/>
              <a:t>Studi reperibili su internet con ricerche per parole chiave;</a:t>
            </a:r>
          </a:p>
          <a:p>
            <a:pPr eaLnBrk="1" hangingPunct="1">
              <a:lnSpc>
                <a:spcPct val="80000"/>
              </a:lnSpc>
            </a:pPr>
            <a:r>
              <a:rPr lang="it-IT" sz="1600" dirty="0" smtClean="0"/>
              <a:t>Siti istituzionali (Regioni, Comuni, Municipi ecc.);</a:t>
            </a:r>
          </a:p>
          <a:p>
            <a:pPr eaLnBrk="1" hangingPunct="1">
              <a:lnSpc>
                <a:spcPct val="80000"/>
              </a:lnSpc>
            </a:pPr>
            <a:r>
              <a:rPr lang="it-IT" sz="1600" dirty="0" smtClean="0"/>
              <a:t>Piano socio sanitario;</a:t>
            </a:r>
          </a:p>
          <a:p>
            <a:pPr eaLnBrk="1" hangingPunct="1">
              <a:lnSpc>
                <a:spcPct val="80000"/>
              </a:lnSpc>
            </a:pPr>
            <a:r>
              <a:rPr lang="it-IT" sz="1600" b="1" u="sng" dirty="0" smtClean="0"/>
              <a:t>Piani di Zona</a:t>
            </a:r>
          </a:p>
        </p:txBody>
      </p:sp>
      <p:pic>
        <p:nvPicPr>
          <p:cNvPr id="172036" name="Picture 4" descr="2005"/>
          <p:cNvPicPr>
            <a:picLocks noChangeAspect="1" noChangeArrowheads="1"/>
          </p:cNvPicPr>
          <p:nvPr/>
        </p:nvPicPr>
        <p:blipFill>
          <a:blip r:embed="rId4" cstate="print"/>
          <a:srcRect/>
          <a:stretch>
            <a:fillRect/>
          </a:stretch>
        </p:blipFill>
        <p:spPr bwMode="auto">
          <a:xfrm>
            <a:off x="4572000" y="2133600"/>
            <a:ext cx="4191000" cy="3619500"/>
          </a:xfrm>
          <a:prstGeom prst="rect">
            <a:avLst/>
          </a:prstGeom>
          <a:noFill/>
          <a:ln w="9525">
            <a:noFill/>
            <a:miter lim="800000"/>
            <a:headEnd/>
            <a:tailEnd/>
          </a:ln>
        </p:spPr>
      </p:pic>
    </p:spTree>
  </p:cSld>
  <p:clrMapOvr>
    <a:masterClrMapping/>
  </p:clrMapOvr>
  <p:transition>
    <p:wipe dir="r"/>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2034"/>
                                        </p:tgtEl>
                                        <p:attrNameLst>
                                          <p:attrName>style.visibility</p:attrName>
                                        </p:attrNameLst>
                                      </p:cBhvr>
                                      <p:to>
                                        <p:strVal val="visible"/>
                                      </p:to>
                                    </p:set>
                                    <p:animEffect transition="in" filter="blinds(horizontal)">
                                      <p:cBhvr>
                                        <p:cTn id="7" dur="500"/>
                                        <p:tgtEl>
                                          <p:spTgt spid="172034"/>
                                        </p:tgtEl>
                                      </p:cBhvr>
                                    </p:animEffect>
                                  </p:childTnLst>
                                </p:cTn>
                              </p:par>
                              <p:par>
                                <p:cTn id="8" presetID="3" presetClass="entr" presetSubtype="10" fill="hold" nodeType="withEffect">
                                  <p:stCondLst>
                                    <p:cond delay="0"/>
                                  </p:stCondLst>
                                  <p:childTnLst>
                                    <p:set>
                                      <p:cBhvr>
                                        <p:cTn id="9" dur="1" fill="hold">
                                          <p:stCondLst>
                                            <p:cond delay="0"/>
                                          </p:stCondLst>
                                        </p:cTn>
                                        <p:tgtEl>
                                          <p:spTgt spid="172036"/>
                                        </p:tgtEl>
                                        <p:attrNameLst>
                                          <p:attrName>style.visibility</p:attrName>
                                        </p:attrNameLst>
                                      </p:cBhvr>
                                      <p:to>
                                        <p:strVal val="visible"/>
                                      </p:to>
                                    </p:set>
                                    <p:animEffect transition="in" filter="blinds(horizontal)">
                                      <p:cBhvr>
                                        <p:cTn id="10" dur="500"/>
                                        <p:tgtEl>
                                          <p:spTgt spid="172036"/>
                                        </p:tgtEl>
                                      </p:cBhvr>
                                    </p:animEffect>
                                  </p:childTnLst>
                                </p:cTn>
                              </p:par>
                            </p:childTnLst>
                          </p:cTn>
                        </p:par>
                        <p:par>
                          <p:cTn id="11" fill="hold">
                            <p:stCondLst>
                              <p:cond delay="500"/>
                            </p:stCondLst>
                            <p:childTnLst>
                              <p:par>
                                <p:cTn id="12" presetID="3" presetClass="entr" presetSubtype="10" fill="hold" nodeType="afterEffect">
                                  <p:stCondLst>
                                    <p:cond delay="0"/>
                                  </p:stCondLst>
                                  <p:childTnLst>
                                    <p:set>
                                      <p:cBhvr>
                                        <p:cTn id="13" dur="1" fill="hold">
                                          <p:stCondLst>
                                            <p:cond delay="0"/>
                                          </p:stCondLst>
                                        </p:cTn>
                                        <p:tgtEl>
                                          <p:spTgt spid="172035">
                                            <p:txEl>
                                              <p:pRg st="0" end="0"/>
                                            </p:txEl>
                                          </p:spTgt>
                                        </p:tgtEl>
                                        <p:attrNameLst>
                                          <p:attrName>style.visibility</p:attrName>
                                        </p:attrNameLst>
                                      </p:cBhvr>
                                      <p:to>
                                        <p:strVal val="visible"/>
                                      </p:to>
                                    </p:set>
                                    <p:animEffect transition="in" filter="blinds(horizontal)">
                                      <p:cBhvr>
                                        <p:cTn id="14" dur="500"/>
                                        <p:tgtEl>
                                          <p:spTgt spid="172035">
                                            <p:txEl>
                                              <p:pRg st="0" end="0"/>
                                            </p:txEl>
                                          </p:spTgt>
                                        </p:tgtEl>
                                      </p:cBhvr>
                                    </p:animEffect>
                                  </p:childTnLst>
                                </p:cTn>
                              </p:par>
                            </p:childTnLst>
                          </p:cTn>
                        </p:par>
                        <p:par>
                          <p:cTn id="15" fill="hold">
                            <p:stCondLst>
                              <p:cond delay="1000"/>
                            </p:stCondLst>
                            <p:childTnLst>
                              <p:par>
                                <p:cTn id="16" presetID="3" presetClass="entr" presetSubtype="10" fill="hold" nodeType="afterEffect">
                                  <p:stCondLst>
                                    <p:cond delay="0"/>
                                  </p:stCondLst>
                                  <p:childTnLst>
                                    <p:set>
                                      <p:cBhvr>
                                        <p:cTn id="17" dur="1" fill="hold">
                                          <p:stCondLst>
                                            <p:cond delay="0"/>
                                          </p:stCondLst>
                                        </p:cTn>
                                        <p:tgtEl>
                                          <p:spTgt spid="172035">
                                            <p:txEl>
                                              <p:pRg st="1" end="1"/>
                                            </p:txEl>
                                          </p:spTgt>
                                        </p:tgtEl>
                                        <p:attrNameLst>
                                          <p:attrName>style.visibility</p:attrName>
                                        </p:attrNameLst>
                                      </p:cBhvr>
                                      <p:to>
                                        <p:strVal val="visible"/>
                                      </p:to>
                                    </p:set>
                                    <p:animEffect transition="in" filter="blinds(horizontal)">
                                      <p:cBhvr>
                                        <p:cTn id="18" dur="500"/>
                                        <p:tgtEl>
                                          <p:spTgt spid="172035">
                                            <p:txEl>
                                              <p:pRg st="1" end="1"/>
                                            </p:txEl>
                                          </p:spTgt>
                                        </p:tgtEl>
                                      </p:cBhvr>
                                    </p:animEffect>
                                  </p:childTnLst>
                                </p:cTn>
                              </p:par>
                            </p:childTnLst>
                          </p:cTn>
                        </p:par>
                        <p:par>
                          <p:cTn id="19" fill="hold">
                            <p:stCondLst>
                              <p:cond delay="1500"/>
                            </p:stCondLst>
                            <p:childTnLst>
                              <p:par>
                                <p:cTn id="20" presetID="3" presetClass="entr" presetSubtype="10" fill="hold" nodeType="afterEffect">
                                  <p:stCondLst>
                                    <p:cond delay="0"/>
                                  </p:stCondLst>
                                  <p:childTnLst>
                                    <p:set>
                                      <p:cBhvr>
                                        <p:cTn id="21" dur="1" fill="hold">
                                          <p:stCondLst>
                                            <p:cond delay="0"/>
                                          </p:stCondLst>
                                        </p:cTn>
                                        <p:tgtEl>
                                          <p:spTgt spid="172035">
                                            <p:txEl>
                                              <p:pRg st="2" end="2"/>
                                            </p:txEl>
                                          </p:spTgt>
                                        </p:tgtEl>
                                        <p:attrNameLst>
                                          <p:attrName>style.visibility</p:attrName>
                                        </p:attrNameLst>
                                      </p:cBhvr>
                                      <p:to>
                                        <p:strVal val="visible"/>
                                      </p:to>
                                    </p:set>
                                    <p:animEffect transition="in" filter="blinds(horizontal)">
                                      <p:cBhvr>
                                        <p:cTn id="22" dur="500"/>
                                        <p:tgtEl>
                                          <p:spTgt spid="172035">
                                            <p:txEl>
                                              <p:pRg st="2" end="2"/>
                                            </p:txEl>
                                          </p:spTgt>
                                        </p:tgtEl>
                                      </p:cBhvr>
                                    </p:animEffect>
                                  </p:childTnLst>
                                </p:cTn>
                              </p:par>
                            </p:childTnLst>
                          </p:cTn>
                        </p:par>
                        <p:par>
                          <p:cTn id="23" fill="hold">
                            <p:stCondLst>
                              <p:cond delay="2000"/>
                            </p:stCondLst>
                            <p:childTnLst>
                              <p:par>
                                <p:cTn id="24" presetID="3" presetClass="entr" presetSubtype="10" fill="hold" nodeType="afterEffect">
                                  <p:stCondLst>
                                    <p:cond delay="0"/>
                                  </p:stCondLst>
                                  <p:childTnLst>
                                    <p:set>
                                      <p:cBhvr>
                                        <p:cTn id="25" dur="1" fill="hold">
                                          <p:stCondLst>
                                            <p:cond delay="0"/>
                                          </p:stCondLst>
                                        </p:cTn>
                                        <p:tgtEl>
                                          <p:spTgt spid="172035">
                                            <p:txEl>
                                              <p:pRg st="3" end="3"/>
                                            </p:txEl>
                                          </p:spTgt>
                                        </p:tgtEl>
                                        <p:attrNameLst>
                                          <p:attrName>style.visibility</p:attrName>
                                        </p:attrNameLst>
                                      </p:cBhvr>
                                      <p:to>
                                        <p:strVal val="visible"/>
                                      </p:to>
                                    </p:set>
                                    <p:animEffect transition="in" filter="blinds(horizontal)">
                                      <p:cBhvr>
                                        <p:cTn id="26" dur="500"/>
                                        <p:tgtEl>
                                          <p:spTgt spid="172035">
                                            <p:txEl>
                                              <p:pRg st="3" end="3"/>
                                            </p:txEl>
                                          </p:spTgt>
                                        </p:tgtEl>
                                      </p:cBhvr>
                                    </p:animEffect>
                                  </p:childTnLst>
                                </p:cTn>
                              </p:par>
                            </p:childTnLst>
                          </p:cTn>
                        </p:par>
                        <p:par>
                          <p:cTn id="27" fill="hold">
                            <p:stCondLst>
                              <p:cond delay="2500"/>
                            </p:stCondLst>
                            <p:childTnLst>
                              <p:par>
                                <p:cTn id="28" presetID="3" presetClass="entr" presetSubtype="10" fill="hold" nodeType="afterEffect">
                                  <p:stCondLst>
                                    <p:cond delay="0"/>
                                  </p:stCondLst>
                                  <p:childTnLst>
                                    <p:set>
                                      <p:cBhvr>
                                        <p:cTn id="29" dur="1" fill="hold">
                                          <p:stCondLst>
                                            <p:cond delay="0"/>
                                          </p:stCondLst>
                                        </p:cTn>
                                        <p:tgtEl>
                                          <p:spTgt spid="172035">
                                            <p:txEl>
                                              <p:pRg st="4" end="4"/>
                                            </p:txEl>
                                          </p:spTgt>
                                        </p:tgtEl>
                                        <p:attrNameLst>
                                          <p:attrName>style.visibility</p:attrName>
                                        </p:attrNameLst>
                                      </p:cBhvr>
                                      <p:to>
                                        <p:strVal val="visible"/>
                                      </p:to>
                                    </p:set>
                                    <p:animEffect transition="in" filter="blinds(horizontal)">
                                      <p:cBhvr>
                                        <p:cTn id="30" dur="500"/>
                                        <p:tgtEl>
                                          <p:spTgt spid="172035">
                                            <p:txEl>
                                              <p:pRg st="4" end="4"/>
                                            </p:txEl>
                                          </p:spTgt>
                                        </p:tgtEl>
                                      </p:cBhvr>
                                    </p:animEffect>
                                  </p:childTnLst>
                                </p:cTn>
                              </p:par>
                            </p:childTnLst>
                          </p:cTn>
                        </p:par>
                        <p:par>
                          <p:cTn id="31" fill="hold">
                            <p:stCondLst>
                              <p:cond delay="3000"/>
                            </p:stCondLst>
                            <p:childTnLst>
                              <p:par>
                                <p:cTn id="32" presetID="3" presetClass="entr" presetSubtype="10" fill="hold" nodeType="afterEffect">
                                  <p:stCondLst>
                                    <p:cond delay="0"/>
                                  </p:stCondLst>
                                  <p:childTnLst>
                                    <p:set>
                                      <p:cBhvr>
                                        <p:cTn id="33" dur="1" fill="hold">
                                          <p:stCondLst>
                                            <p:cond delay="0"/>
                                          </p:stCondLst>
                                        </p:cTn>
                                        <p:tgtEl>
                                          <p:spTgt spid="172035">
                                            <p:txEl>
                                              <p:pRg st="5" end="5"/>
                                            </p:txEl>
                                          </p:spTgt>
                                        </p:tgtEl>
                                        <p:attrNameLst>
                                          <p:attrName>style.visibility</p:attrName>
                                        </p:attrNameLst>
                                      </p:cBhvr>
                                      <p:to>
                                        <p:strVal val="visible"/>
                                      </p:to>
                                    </p:set>
                                    <p:animEffect transition="in" filter="blinds(horizontal)">
                                      <p:cBhvr>
                                        <p:cTn id="34" dur="500"/>
                                        <p:tgtEl>
                                          <p:spTgt spid="172035">
                                            <p:txEl>
                                              <p:pRg st="5" end="5"/>
                                            </p:txEl>
                                          </p:spTgt>
                                        </p:tgtEl>
                                      </p:cBhvr>
                                    </p:animEffect>
                                  </p:childTnLst>
                                </p:cTn>
                              </p:par>
                            </p:childTnLst>
                          </p:cTn>
                        </p:par>
                        <p:par>
                          <p:cTn id="35" fill="hold">
                            <p:stCondLst>
                              <p:cond delay="3500"/>
                            </p:stCondLst>
                            <p:childTnLst>
                              <p:par>
                                <p:cTn id="36" presetID="3" presetClass="entr" presetSubtype="10" fill="hold" nodeType="afterEffect">
                                  <p:stCondLst>
                                    <p:cond delay="0"/>
                                  </p:stCondLst>
                                  <p:childTnLst>
                                    <p:set>
                                      <p:cBhvr>
                                        <p:cTn id="37" dur="1" fill="hold">
                                          <p:stCondLst>
                                            <p:cond delay="0"/>
                                          </p:stCondLst>
                                        </p:cTn>
                                        <p:tgtEl>
                                          <p:spTgt spid="172035">
                                            <p:txEl>
                                              <p:pRg st="6" end="6"/>
                                            </p:txEl>
                                          </p:spTgt>
                                        </p:tgtEl>
                                        <p:attrNameLst>
                                          <p:attrName>style.visibility</p:attrName>
                                        </p:attrNameLst>
                                      </p:cBhvr>
                                      <p:to>
                                        <p:strVal val="visible"/>
                                      </p:to>
                                    </p:set>
                                    <p:animEffect transition="in" filter="blinds(horizontal)">
                                      <p:cBhvr>
                                        <p:cTn id="38" dur="500"/>
                                        <p:tgtEl>
                                          <p:spTgt spid="172035">
                                            <p:txEl>
                                              <p:pRg st="6" end="6"/>
                                            </p:txEl>
                                          </p:spTgt>
                                        </p:tgtEl>
                                      </p:cBhvr>
                                    </p:animEffect>
                                  </p:childTnLst>
                                </p:cTn>
                              </p:par>
                            </p:childTnLst>
                          </p:cTn>
                        </p:par>
                        <p:par>
                          <p:cTn id="39" fill="hold">
                            <p:stCondLst>
                              <p:cond delay="4000"/>
                            </p:stCondLst>
                            <p:childTnLst>
                              <p:par>
                                <p:cTn id="40" presetID="3" presetClass="entr" presetSubtype="10" fill="hold" nodeType="afterEffect">
                                  <p:stCondLst>
                                    <p:cond delay="0"/>
                                  </p:stCondLst>
                                  <p:childTnLst>
                                    <p:set>
                                      <p:cBhvr>
                                        <p:cTn id="41" dur="1" fill="hold">
                                          <p:stCondLst>
                                            <p:cond delay="0"/>
                                          </p:stCondLst>
                                        </p:cTn>
                                        <p:tgtEl>
                                          <p:spTgt spid="172035">
                                            <p:txEl>
                                              <p:pRg st="7" end="7"/>
                                            </p:txEl>
                                          </p:spTgt>
                                        </p:tgtEl>
                                        <p:attrNameLst>
                                          <p:attrName>style.visibility</p:attrName>
                                        </p:attrNameLst>
                                      </p:cBhvr>
                                      <p:to>
                                        <p:strVal val="visible"/>
                                      </p:to>
                                    </p:set>
                                    <p:animEffect transition="in" filter="blinds(horizontal)">
                                      <p:cBhvr>
                                        <p:cTn id="42" dur="500"/>
                                        <p:tgtEl>
                                          <p:spTgt spid="172035">
                                            <p:txEl>
                                              <p:pRg st="7" end="7"/>
                                            </p:txEl>
                                          </p:spTgt>
                                        </p:tgtEl>
                                      </p:cBhvr>
                                    </p:animEffect>
                                  </p:childTnLst>
                                </p:cTn>
                              </p:par>
                            </p:childTnLst>
                          </p:cTn>
                        </p:par>
                        <p:par>
                          <p:cTn id="43" fill="hold">
                            <p:stCondLst>
                              <p:cond delay="4500"/>
                            </p:stCondLst>
                            <p:childTnLst>
                              <p:par>
                                <p:cTn id="44" presetID="3" presetClass="entr" presetSubtype="10" fill="hold" nodeType="afterEffect">
                                  <p:stCondLst>
                                    <p:cond delay="0"/>
                                  </p:stCondLst>
                                  <p:childTnLst>
                                    <p:set>
                                      <p:cBhvr>
                                        <p:cTn id="45" dur="1" fill="hold">
                                          <p:stCondLst>
                                            <p:cond delay="0"/>
                                          </p:stCondLst>
                                        </p:cTn>
                                        <p:tgtEl>
                                          <p:spTgt spid="172035">
                                            <p:txEl>
                                              <p:pRg st="8" end="8"/>
                                            </p:txEl>
                                          </p:spTgt>
                                        </p:tgtEl>
                                        <p:attrNameLst>
                                          <p:attrName>style.visibility</p:attrName>
                                        </p:attrNameLst>
                                      </p:cBhvr>
                                      <p:to>
                                        <p:strVal val="visible"/>
                                      </p:to>
                                    </p:set>
                                    <p:animEffect transition="in" filter="blinds(horizontal)">
                                      <p:cBhvr>
                                        <p:cTn id="46" dur="500"/>
                                        <p:tgtEl>
                                          <p:spTgt spid="1720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p:spPr>
        <p:txBody>
          <a:bodyPr/>
          <a:lstStyle/>
          <a:p>
            <a:r>
              <a:rPr lang="it-IT" sz="2000" dirty="0" smtClean="0"/>
              <a:t>Dove reperire le informazioni?</a:t>
            </a:r>
            <a:endParaRPr lang="it-IT" sz="2000" dirty="0"/>
          </a:p>
        </p:txBody>
      </p:sp>
      <p:sp>
        <p:nvSpPr>
          <p:cNvPr id="3" name="Content Placeholder 2"/>
          <p:cNvSpPr>
            <a:spLocks noGrp="1"/>
          </p:cNvSpPr>
          <p:nvPr>
            <p:ph idx="1"/>
          </p:nvPr>
        </p:nvSpPr>
        <p:spPr>
          <a:xfrm>
            <a:off x="304800" y="1219200"/>
            <a:ext cx="8686800" cy="5410200"/>
          </a:xfrm>
        </p:spPr>
        <p:txBody>
          <a:bodyPr/>
          <a:lstStyle/>
          <a:p>
            <a:r>
              <a:rPr lang="it-IT" sz="1400" dirty="0" smtClean="0">
                <a:latin typeface="Calibri" panose="020F0502020204030204" pitchFamily="34" charset="0"/>
                <a:cs typeface="Calibri" panose="020F0502020204030204" pitchFamily="34" charset="0"/>
                <a:hlinkClick r:id="rId2"/>
              </a:rPr>
              <a:t>http://dati.istat.it</a:t>
            </a:r>
            <a:r>
              <a:rPr lang="it-IT" sz="1400" dirty="0" smtClean="0">
                <a:latin typeface="Calibri" panose="020F0502020204030204" pitchFamily="34" charset="0"/>
                <a:cs typeface="Calibri" panose="020F0502020204030204" pitchFamily="34" charset="0"/>
              </a:rPr>
              <a:t>: è una vera “miniera” di informazioni. È possibile reperire una grande quantità di dati e informazioni, ripartiti a vario livello e secondo diversi segmenti, sui principali ambiti di indagine (salute, economia, povertà, demografia, lavoro e disoccupazione, struttura e competitività del sistema delle imprese ecc.). In molti casi è possibile esportare direttamente grafici e tabelle.</a:t>
            </a:r>
          </a:p>
          <a:p>
            <a:r>
              <a:rPr lang="it-IT" sz="1400" dirty="0">
                <a:latin typeface="Calibri" panose="020F0502020204030204" pitchFamily="34" charset="0"/>
                <a:cs typeface="Calibri" panose="020F0502020204030204" pitchFamily="34" charset="0"/>
                <a:hlinkClick r:id="rId3"/>
              </a:rPr>
              <a:t>http://</a:t>
            </a:r>
            <a:r>
              <a:rPr lang="it-IT" sz="1400" dirty="0" smtClean="0">
                <a:latin typeface="Calibri" panose="020F0502020204030204" pitchFamily="34" charset="0"/>
                <a:cs typeface="Calibri" panose="020F0502020204030204" pitchFamily="34" charset="0"/>
                <a:hlinkClick r:id="rId3"/>
              </a:rPr>
              <a:t>dati-giovani.istat.it</a:t>
            </a:r>
            <a:r>
              <a:rPr lang="it-IT" sz="1400" dirty="0" smtClean="0">
                <a:latin typeface="Calibri" panose="020F0502020204030204" pitchFamily="34" charset="0"/>
                <a:cs typeface="Calibri" panose="020F0502020204030204" pitchFamily="34" charset="0"/>
              </a:rPr>
              <a:t>: data warehouse specifico sui giovani</a:t>
            </a:r>
          </a:p>
          <a:p>
            <a:r>
              <a:rPr lang="it-IT" sz="1400" dirty="0">
                <a:latin typeface="Calibri" panose="020F0502020204030204" pitchFamily="34" charset="0"/>
                <a:cs typeface="Calibri" panose="020F0502020204030204" pitchFamily="34" charset="0"/>
                <a:hlinkClick r:id="rId4"/>
              </a:rPr>
              <a:t>http://</a:t>
            </a:r>
            <a:r>
              <a:rPr lang="it-IT" sz="1400" dirty="0" smtClean="0">
                <a:latin typeface="Calibri" panose="020F0502020204030204" pitchFamily="34" charset="0"/>
                <a:cs typeface="Calibri" panose="020F0502020204030204" pitchFamily="34" charset="0"/>
                <a:hlinkClick r:id="rId4"/>
              </a:rPr>
              <a:t>dati-anziani.istat.it</a:t>
            </a:r>
            <a:r>
              <a:rPr lang="it-IT" sz="1400" dirty="0" smtClean="0">
                <a:latin typeface="Calibri" panose="020F0502020204030204" pitchFamily="34" charset="0"/>
                <a:cs typeface="Calibri" panose="020F0502020204030204" pitchFamily="34" charset="0"/>
              </a:rPr>
              <a:t>: data </a:t>
            </a:r>
            <a:r>
              <a:rPr lang="it-IT" sz="1400" dirty="0">
                <a:latin typeface="Calibri" panose="020F0502020204030204" pitchFamily="34" charset="0"/>
                <a:cs typeface="Calibri" panose="020F0502020204030204" pitchFamily="34" charset="0"/>
              </a:rPr>
              <a:t>warehouse specifico </a:t>
            </a:r>
            <a:r>
              <a:rPr lang="it-IT" sz="1400" dirty="0" smtClean="0">
                <a:latin typeface="Calibri" panose="020F0502020204030204" pitchFamily="34" charset="0"/>
                <a:cs typeface="Calibri" panose="020F0502020204030204" pitchFamily="34" charset="0"/>
              </a:rPr>
              <a:t>sugli anziani</a:t>
            </a:r>
          </a:p>
          <a:p>
            <a:r>
              <a:rPr lang="it-IT" sz="1400" dirty="0">
                <a:latin typeface="Calibri" panose="020F0502020204030204" pitchFamily="34" charset="0"/>
                <a:cs typeface="Calibri" panose="020F0502020204030204" pitchFamily="34" charset="0"/>
                <a:hlinkClick r:id="rId5"/>
              </a:rPr>
              <a:t>http://</a:t>
            </a:r>
            <a:r>
              <a:rPr lang="it-IT" sz="1400" dirty="0" smtClean="0">
                <a:latin typeface="Calibri" panose="020F0502020204030204" pitchFamily="34" charset="0"/>
                <a:cs typeface="Calibri" panose="020F0502020204030204" pitchFamily="34" charset="0"/>
                <a:hlinkClick r:id="rId5"/>
              </a:rPr>
              <a:t>dati.disabilitaincifre.it</a:t>
            </a:r>
            <a:r>
              <a:rPr lang="it-IT" sz="1400" dirty="0">
                <a:latin typeface="Calibri" panose="020F0502020204030204" pitchFamily="34" charset="0"/>
                <a:cs typeface="Calibri" panose="020F0502020204030204" pitchFamily="34" charset="0"/>
              </a:rPr>
              <a:t>: data warehouse specifico </a:t>
            </a:r>
            <a:r>
              <a:rPr lang="it-IT" sz="1400" dirty="0" smtClean="0">
                <a:latin typeface="Calibri" panose="020F0502020204030204" pitchFamily="34" charset="0"/>
                <a:cs typeface="Calibri" panose="020F0502020204030204" pitchFamily="34" charset="0"/>
              </a:rPr>
              <a:t>sulla disabilità</a:t>
            </a:r>
          </a:p>
          <a:p>
            <a:r>
              <a:rPr lang="it-IT" sz="1400" dirty="0">
                <a:latin typeface="Calibri" panose="020F0502020204030204" pitchFamily="34" charset="0"/>
                <a:cs typeface="Calibri" panose="020F0502020204030204" pitchFamily="34" charset="0"/>
                <a:hlinkClick r:id="rId6"/>
              </a:rPr>
              <a:t>http://</a:t>
            </a:r>
            <a:r>
              <a:rPr lang="it-IT" sz="1400" dirty="0" smtClean="0">
                <a:latin typeface="Calibri" panose="020F0502020204030204" pitchFamily="34" charset="0"/>
                <a:cs typeface="Calibri" panose="020F0502020204030204" pitchFamily="34" charset="0"/>
                <a:hlinkClick r:id="rId6"/>
              </a:rPr>
              <a:t>stra-dati.istat.it</a:t>
            </a:r>
            <a:r>
              <a:rPr lang="it-IT" sz="1400" dirty="0" smtClean="0">
                <a:latin typeface="Calibri" panose="020F0502020204030204" pitchFamily="34" charset="0"/>
                <a:cs typeface="Calibri" panose="020F0502020204030204" pitchFamily="34" charset="0"/>
              </a:rPr>
              <a:t>: </a:t>
            </a:r>
            <a:r>
              <a:rPr lang="it-IT" sz="1400" dirty="0">
                <a:latin typeface="Calibri" panose="020F0502020204030204" pitchFamily="34" charset="0"/>
                <a:cs typeface="Calibri" panose="020F0502020204030204" pitchFamily="34" charset="0"/>
              </a:rPr>
              <a:t>data warehouse specifico </a:t>
            </a:r>
            <a:r>
              <a:rPr lang="it-IT" sz="1400" dirty="0" smtClean="0">
                <a:latin typeface="Calibri" panose="020F0502020204030204" pitchFamily="34" charset="0"/>
                <a:cs typeface="Calibri" panose="020F0502020204030204" pitchFamily="34" charset="0"/>
              </a:rPr>
              <a:t>sugli stranieri </a:t>
            </a:r>
          </a:p>
          <a:p>
            <a:r>
              <a:rPr lang="it-IT" sz="1400" dirty="0">
                <a:latin typeface="Calibri" panose="020F0502020204030204" pitchFamily="34" charset="0"/>
                <a:cs typeface="Calibri" panose="020F0502020204030204" pitchFamily="34" charset="0"/>
                <a:hlinkClick r:id="rId7"/>
              </a:rPr>
              <a:t>http://</a:t>
            </a:r>
            <a:r>
              <a:rPr lang="it-IT" sz="1400" dirty="0" smtClean="0">
                <a:latin typeface="Calibri" panose="020F0502020204030204" pitchFamily="34" charset="0"/>
                <a:cs typeface="Calibri" panose="020F0502020204030204" pitchFamily="34" charset="0"/>
                <a:hlinkClick r:id="rId7"/>
              </a:rPr>
              <a:t>dati-capumano.istat.it</a:t>
            </a:r>
            <a:r>
              <a:rPr lang="it-IT" sz="1400" dirty="0" smtClean="0">
                <a:latin typeface="Calibri" panose="020F0502020204030204" pitchFamily="34" charset="0"/>
                <a:cs typeface="Calibri" panose="020F0502020204030204" pitchFamily="34" charset="0"/>
              </a:rPr>
              <a:t>: statistiche </a:t>
            </a:r>
            <a:r>
              <a:rPr lang="it-IT" sz="1400" dirty="0">
                <a:latin typeface="Calibri" panose="020F0502020204030204" pitchFamily="34" charset="0"/>
                <a:cs typeface="Calibri" panose="020F0502020204030204" pitchFamily="34" charset="0"/>
              </a:rPr>
              <a:t>e indicatori su istruzione, formazione, mercato del lavoro e reddito, integrate con informazioni derivanti da altri enti (Invalsi, </a:t>
            </a:r>
            <a:r>
              <a:rPr lang="it-IT" sz="1400" dirty="0" err="1">
                <a:latin typeface="Calibri" panose="020F0502020204030204" pitchFamily="34" charset="0"/>
                <a:cs typeface="Calibri" panose="020F0502020204030204" pitchFamily="34" charset="0"/>
              </a:rPr>
              <a:t>Unioncamere</a:t>
            </a:r>
            <a:r>
              <a:rPr lang="it-IT" sz="1400" dirty="0">
                <a:latin typeface="Calibri" panose="020F0502020204030204" pitchFamily="34" charset="0"/>
                <a:cs typeface="Calibri" panose="020F0502020204030204" pitchFamily="34" charset="0"/>
              </a:rPr>
              <a:t>, Eurostat, Ocse).</a:t>
            </a:r>
            <a:endParaRPr lang="it-IT" sz="1400" dirty="0" smtClean="0">
              <a:latin typeface="Calibri" panose="020F0502020204030204" pitchFamily="34" charset="0"/>
              <a:cs typeface="Calibri" panose="020F0502020204030204" pitchFamily="34" charset="0"/>
            </a:endParaRPr>
          </a:p>
          <a:p>
            <a:r>
              <a:rPr lang="it-IT" sz="1400" dirty="0" smtClean="0">
                <a:latin typeface="Calibri" panose="020F0502020204030204" pitchFamily="34" charset="0"/>
                <a:cs typeface="Calibri" panose="020F0502020204030204" pitchFamily="34" charset="0"/>
                <a:hlinkClick r:id="rId8"/>
              </a:rPr>
              <a:t>http://demo.istat.it</a:t>
            </a:r>
            <a:r>
              <a:rPr lang="it-IT" sz="1400" dirty="0" smtClean="0">
                <a:latin typeface="Calibri" panose="020F0502020204030204" pitchFamily="34" charset="0"/>
                <a:cs typeface="Calibri" panose="020F0502020204030204" pitchFamily="34" charset="0"/>
              </a:rPr>
              <a:t>: è un data warehouse specializzato sulla sola demografia. Troviamo informazioni sulla popolazione e le dinamiche demografiche a livello ripartizionale comunale. È possibile esportare direttamente in excel le tabelle.</a:t>
            </a:r>
          </a:p>
          <a:p>
            <a:r>
              <a:rPr lang="it-IT" sz="1400" dirty="0" smtClean="0">
                <a:latin typeface="Calibri" panose="020F0502020204030204" pitchFamily="34" charset="0"/>
                <a:cs typeface="Calibri" panose="020F0502020204030204" pitchFamily="34" charset="0"/>
                <a:hlinkClick r:id="rId9"/>
              </a:rPr>
              <a:t>http://excelsior.unioncamere.net</a:t>
            </a:r>
            <a:r>
              <a:rPr lang="it-IT" sz="1400" dirty="0" smtClean="0">
                <a:latin typeface="Calibri" panose="020F0502020204030204" pitchFamily="34" charset="0"/>
                <a:cs typeface="Calibri" panose="020F0502020204030204" pitchFamily="34" charset="0"/>
              </a:rPr>
              <a:t>: è una banca dati delle Camere di Commercio che ricostruisce annualmente e trimestralmente il quadro previsionale della domanda di lavoro e dei fabbisogni professionali e formativi espressi dalle imprese, fornendo indicazioni di estrema utilità soprattutto per supportare le scelte di programmazione della formazione, dell’orientamento e delle politiche del lavoro. È valida soprattutto a livello previsionale circa i saldi di posti di lavoro.</a:t>
            </a:r>
          </a:p>
          <a:p>
            <a:r>
              <a:rPr lang="it-IT" sz="1400" dirty="0" smtClean="0">
                <a:latin typeface="Calibri" panose="020F0502020204030204" pitchFamily="34" charset="0"/>
                <a:cs typeface="Calibri" panose="020F0502020204030204" pitchFamily="34" charset="0"/>
                <a:hlinkClick r:id="rId10"/>
              </a:rPr>
              <a:t>http://www.google.com/publicdata/directory</a:t>
            </a:r>
            <a:r>
              <a:rPr lang="it-IT" sz="1400" dirty="0" smtClean="0">
                <a:latin typeface="Calibri" panose="020F0502020204030204" pitchFamily="34" charset="0"/>
                <a:cs typeface="Calibri" panose="020F0502020204030204" pitchFamily="34" charset="0"/>
              </a:rPr>
              <a:t>: su Google sono pubblicati dati aggregati dalle principali data warehouse mondiali: FMI, Banca Mondiale, OCSE. Sono dati utili in ambito di progettazione europea e cooperazione allo sviluppo, disaggregati a livello ripartizionale nazionale.</a:t>
            </a:r>
          </a:p>
          <a:p>
            <a:r>
              <a:rPr lang="it-IT" sz="1400" dirty="0" smtClean="0">
                <a:latin typeface="Calibri" panose="020F0502020204030204" pitchFamily="34" charset="0"/>
                <a:cs typeface="Calibri" panose="020F0502020204030204" pitchFamily="34" charset="0"/>
                <a:hlinkClick r:id="rId11"/>
              </a:rPr>
              <a:t>http://stats.oecd.org</a:t>
            </a:r>
            <a:r>
              <a:rPr lang="it-IT" sz="1400" dirty="0" smtClean="0">
                <a:latin typeface="Calibri" panose="020F0502020204030204" pitchFamily="34" charset="0"/>
                <a:cs typeface="Calibri" panose="020F0502020204030204" pitchFamily="34" charset="0"/>
              </a:rPr>
              <a:t>: del tutto simile a </a:t>
            </a:r>
            <a:r>
              <a:rPr lang="it-IT" sz="1400" dirty="0" smtClean="0">
                <a:latin typeface="Calibri" panose="020F0502020204030204" pitchFamily="34" charset="0"/>
                <a:cs typeface="Calibri" panose="020F0502020204030204" pitchFamily="34" charset="0"/>
                <a:hlinkClick r:id="rId2"/>
              </a:rPr>
              <a:t>http://dati.istat.it</a:t>
            </a:r>
            <a:r>
              <a:rPr lang="it-IT" sz="1400" dirty="0" smtClean="0">
                <a:latin typeface="Calibri" panose="020F0502020204030204" pitchFamily="34" charset="0"/>
                <a:cs typeface="Calibri" panose="020F0502020204030204" pitchFamily="34" charset="0"/>
              </a:rPr>
              <a:t>, fornisce dati sui paesi OCSE ripartiti a livello nazionale.</a:t>
            </a:r>
          </a:p>
          <a:p>
            <a:endParaRPr lang="it-IT" sz="1400" dirty="0" smtClean="0">
              <a:latin typeface="Calibri" panose="020F0502020204030204" pitchFamily="34" charset="0"/>
              <a:cs typeface="Calibri" panose="020F0502020204030204" pitchFamily="34" charset="0"/>
            </a:endParaRPr>
          </a:p>
          <a:p>
            <a:pPr lvl="1">
              <a:buNone/>
            </a:pPr>
            <a:endParaRPr lang="it-IT" sz="1400" b="1" dirty="0" smtClean="0">
              <a:latin typeface="Calibri" panose="020F0502020204030204" pitchFamily="34" charset="0"/>
              <a:cs typeface="Calibri" panose="020F0502020204030204" pitchFamily="34" charset="0"/>
            </a:endParaRPr>
          </a:p>
          <a:p>
            <a:pPr lvl="1"/>
            <a:endParaRPr lang="it-IT" sz="1400" b="1" dirty="0" smtClean="0">
              <a:latin typeface="Calibri" panose="020F0502020204030204" pitchFamily="34" charset="0"/>
              <a:cs typeface="Calibri" panose="020F0502020204030204" pitchFamily="34" charset="0"/>
            </a:endParaRPr>
          </a:p>
          <a:p>
            <a:pPr lvl="1"/>
            <a:endParaRPr lang="it-IT" sz="1400" b="1" dirty="0" smtClean="0">
              <a:latin typeface="Calibri" panose="020F0502020204030204" pitchFamily="34" charset="0"/>
              <a:cs typeface="Calibri" panose="020F0502020204030204" pitchFamily="34" charset="0"/>
            </a:endParaRPr>
          </a:p>
          <a:p>
            <a:pPr lvl="1"/>
            <a:endParaRPr lang="it-IT" sz="1400" dirty="0" smtClean="0">
              <a:latin typeface="Calibri" panose="020F0502020204030204" pitchFamily="34" charset="0"/>
              <a:cs typeface="Calibri" panose="020F0502020204030204" pitchFamily="34" charset="0"/>
            </a:endParaRPr>
          </a:p>
          <a:p>
            <a:pPr lvl="1"/>
            <a:endParaRPr lang="it-IT" sz="1400" dirty="0" smtClean="0">
              <a:latin typeface="Calibri" panose="020F0502020204030204" pitchFamily="34" charset="0"/>
              <a:cs typeface="Calibri" panose="020F0502020204030204" pitchFamily="34" charset="0"/>
            </a:endParaRPr>
          </a:p>
          <a:p>
            <a:endParaRPr lang="it-IT"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379557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304800" y="914400"/>
            <a:ext cx="8839200" cy="609600"/>
          </a:xfrm>
        </p:spPr>
        <p:txBody>
          <a:bodyPr/>
          <a:lstStyle/>
          <a:p>
            <a:pPr eaLnBrk="1" hangingPunct="1"/>
            <a:r>
              <a:rPr lang="it-IT" dirty="0" smtClean="0">
                <a:solidFill>
                  <a:srgbClr val="800000"/>
                </a:solidFill>
              </a:rPr>
              <a:t>Il motore della progettazione</a:t>
            </a:r>
          </a:p>
        </p:txBody>
      </p:sp>
      <p:sp>
        <p:nvSpPr>
          <p:cNvPr id="173059" name="Rectangle 3"/>
          <p:cNvSpPr>
            <a:spLocks noGrp="1" noChangeArrowheads="1"/>
          </p:cNvSpPr>
          <p:nvPr>
            <p:ph type="body" idx="1"/>
          </p:nvPr>
        </p:nvSpPr>
        <p:spPr>
          <a:xfrm>
            <a:off x="381000" y="1752600"/>
            <a:ext cx="5334000" cy="2743200"/>
          </a:xfrm>
        </p:spPr>
        <p:txBody>
          <a:bodyPr/>
          <a:lstStyle/>
          <a:p>
            <a:pPr marL="3175" indent="-3175" algn="r" eaLnBrk="1" hangingPunct="1">
              <a:buFontTx/>
              <a:buNone/>
            </a:pPr>
            <a:r>
              <a:rPr lang="it-IT" sz="1600" dirty="0" smtClean="0"/>
              <a:t>«</a:t>
            </a:r>
            <a:r>
              <a:rPr lang="it-IT" sz="1600" i="1" dirty="0" smtClean="0"/>
              <a:t>L’importante è imparare a sperare. Il lavoro della speranza non è rinunciatario perché di per sé desidera aver successo invece che fallire. Lo sperare, superiore all’aver paura, non è né passivo come questo sentimento né, anzi meno che mai, bloccato nel nulla. L’affetto dello sperare si espande, allarga gli uomini invece di restringerli, non si sazia mai di sapere che cosa internamente li fa tendere a uno scopo e che cosa all’esterno può essere loro alleato. Il lavoro di questo affetto vuole uomini che si gettino attivamente nel nuovo che si va formando e cui essi stessi appartengono</a:t>
            </a:r>
            <a:r>
              <a:rPr lang="it-IT" sz="1600" dirty="0" smtClean="0"/>
              <a:t>»</a:t>
            </a:r>
            <a:br>
              <a:rPr lang="it-IT" sz="1600" dirty="0" smtClean="0"/>
            </a:br>
            <a:r>
              <a:rPr lang="it-IT" sz="1600" dirty="0" smtClean="0"/>
              <a:t>(Ernst Bloch, </a:t>
            </a:r>
            <a:r>
              <a:rPr lang="it-IT" sz="1600" i="1" dirty="0" smtClean="0"/>
              <a:t>Il Principio Speranza</a:t>
            </a:r>
            <a:r>
              <a:rPr lang="it-IT" sz="1600" dirty="0" smtClean="0"/>
              <a:t>) </a:t>
            </a:r>
          </a:p>
        </p:txBody>
      </p:sp>
      <p:pic>
        <p:nvPicPr>
          <p:cNvPr id="173060" name="Picture 4" descr="200px-Bundesarchiv_Bild_183-27348-0008,_Berlin,_Ernst_Bloch_auf_Begegnung_der_Geistesschaffenden"/>
          <p:cNvPicPr>
            <a:picLocks noChangeAspect="1" noChangeArrowheads="1"/>
          </p:cNvPicPr>
          <p:nvPr/>
        </p:nvPicPr>
        <p:blipFill>
          <a:blip r:embed="rId3" cstate="print"/>
          <a:srcRect/>
          <a:stretch>
            <a:fillRect/>
          </a:stretch>
        </p:blipFill>
        <p:spPr bwMode="auto">
          <a:xfrm>
            <a:off x="6400800" y="1981200"/>
            <a:ext cx="1725613" cy="2286000"/>
          </a:xfrm>
          <a:prstGeom prst="rect">
            <a:avLst/>
          </a:prstGeom>
          <a:noFill/>
          <a:ln w="9525">
            <a:noFill/>
            <a:miter lim="800000"/>
            <a:headEnd/>
            <a:tailEnd/>
          </a:ln>
        </p:spPr>
      </p:pic>
      <p:sp>
        <p:nvSpPr>
          <p:cNvPr id="173061" name="Rectangle 5"/>
          <p:cNvSpPr>
            <a:spLocks noChangeArrowheads="1"/>
          </p:cNvSpPr>
          <p:nvPr/>
        </p:nvSpPr>
        <p:spPr bwMode="auto">
          <a:xfrm>
            <a:off x="304800" y="4876800"/>
            <a:ext cx="5334000" cy="3200400"/>
          </a:xfrm>
          <a:prstGeom prst="rect">
            <a:avLst/>
          </a:prstGeom>
          <a:noFill/>
          <a:ln w="9525">
            <a:noFill/>
            <a:miter lim="800000"/>
            <a:headEnd/>
            <a:tailEnd/>
          </a:ln>
        </p:spPr>
        <p:txBody>
          <a:bodyPr/>
          <a:lstStyle/>
          <a:p>
            <a:pPr marL="3175" indent="-3175" algn="r">
              <a:spcBef>
                <a:spcPct val="20000"/>
              </a:spcBef>
              <a:spcAft>
                <a:spcPct val="20000"/>
              </a:spcAft>
              <a:buClr>
                <a:srgbClr val="B2B3B5"/>
              </a:buClr>
              <a:buSzPct val="75000"/>
            </a:pPr>
            <a:r>
              <a:rPr lang="it-IT" sz="1600">
                <a:latin typeface="Cambria" pitchFamily="18" charset="0"/>
              </a:rPr>
              <a:t>«</a:t>
            </a:r>
            <a:r>
              <a:rPr lang="it-IT" sz="1600" i="1">
                <a:latin typeface="Cambria" pitchFamily="18" charset="0"/>
              </a:rPr>
              <a:t>Colui che ha questa speranza non potrà mai adattarsi alle leggi e alle fatalità ineluttabili di questa terra […]. La speranza non rende l’uomo tranquillo, ma inquieto, non paziente ma impaziente. Essa non placa il </a:t>
            </a:r>
            <a:r>
              <a:rPr lang="it-IT" sz="1600">
                <a:latin typeface="Cambria" pitchFamily="18" charset="0"/>
              </a:rPr>
              <a:t>cor inquietum</a:t>
            </a:r>
            <a:r>
              <a:rPr lang="it-IT" sz="1600" i="1">
                <a:latin typeface="Cambria" pitchFamily="18" charset="0"/>
              </a:rPr>
              <a:t> ma è essa stessa questo </a:t>
            </a:r>
            <a:r>
              <a:rPr lang="it-IT" sz="1600">
                <a:latin typeface="Cambria" pitchFamily="18" charset="0"/>
              </a:rPr>
              <a:t>cor inquietum</a:t>
            </a:r>
            <a:r>
              <a:rPr lang="it-IT" sz="1600" i="1">
                <a:latin typeface="Cambria" pitchFamily="18" charset="0"/>
              </a:rPr>
              <a:t> nell’uomo</a:t>
            </a:r>
            <a:r>
              <a:rPr lang="it-IT" sz="1600">
                <a:latin typeface="Cambria" pitchFamily="18" charset="0"/>
              </a:rPr>
              <a:t>»</a:t>
            </a:r>
            <a:br>
              <a:rPr lang="it-IT" sz="1600">
                <a:latin typeface="Cambria" pitchFamily="18" charset="0"/>
              </a:rPr>
            </a:br>
            <a:r>
              <a:rPr lang="it-IT" sz="1600">
                <a:latin typeface="Cambria" pitchFamily="18" charset="0"/>
              </a:rPr>
              <a:t>(Jürgen Moltmann, </a:t>
            </a:r>
            <a:r>
              <a:rPr lang="it-IT" sz="1600" i="1">
                <a:latin typeface="Cambria" pitchFamily="18" charset="0"/>
              </a:rPr>
              <a:t>Teologia della Speranza</a:t>
            </a:r>
            <a:r>
              <a:rPr lang="it-IT" sz="1600">
                <a:latin typeface="Cambria" pitchFamily="18" charset="0"/>
              </a:rPr>
              <a:t>) </a:t>
            </a:r>
          </a:p>
        </p:txBody>
      </p:sp>
      <p:pic>
        <p:nvPicPr>
          <p:cNvPr id="173062" name="Picture 6" descr="moltmann"/>
          <p:cNvPicPr>
            <a:picLocks noChangeAspect="1" noChangeArrowheads="1"/>
          </p:cNvPicPr>
          <p:nvPr/>
        </p:nvPicPr>
        <p:blipFill>
          <a:blip r:embed="rId4" cstate="print"/>
          <a:srcRect/>
          <a:stretch>
            <a:fillRect/>
          </a:stretch>
        </p:blipFill>
        <p:spPr bwMode="auto">
          <a:xfrm>
            <a:off x="6172200" y="4838700"/>
            <a:ext cx="1333500" cy="1790700"/>
          </a:xfrm>
          <a:prstGeom prst="rect">
            <a:avLst/>
          </a:prstGeom>
          <a:noFill/>
          <a:ln w="9525">
            <a:noFill/>
            <a:miter lim="800000"/>
            <a:headEnd/>
            <a:tailEnd/>
          </a:ln>
        </p:spPr>
      </p:pic>
    </p:spTree>
  </p:cSld>
  <p:clrMapOvr>
    <a:masterClrMapping/>
  </p:clrMapOvr>
  <p:transition>
    <p:wipe dir="r"/>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3058"/>
                                        </p:tgtEl>
                                        <p:attrNameLst>
                                          <p:attrName>style.visibility</p:attrName>
                                        </p:attrNameLst>
                                      </p:cBhvr>
                                      <p:to>
                                        <p:strVal val="visible"/>
                                      </p:to>
                                    </p:set>
                                    <p:animEffect transition="in" filter="blinds(horizontal)">
                                      <p:cBhvr>
                                        <p:cTn id="7" dur="500"/>
                                        <p:tgtEl>
                                          <p:spTgt spid="17305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3059">
                                            <p:txEl>
                                              <p:pRg st="0" end="0"/>
                                            </p:txEl>
                                          </p:spTgt>
                                        </p:tgtEl>
                                        <p:attrNameLst>
                                          <p:attrName>style.visibility</p:attrName>
                                        </p:attrNameLst>
                                      </p:cBhvr>
                                      <p:to>
                                        <p:strVal val="visible"/>
                                      </p:to>
                                    </p:set>
                                    <p:animEffect transition="in" filter="blinds(horizontal)">
                                      <p:cBhvr>
                                        <p:cTn id="12" dur="500"/>
                                        <p:tgtEl>
                                          <p:spTgt spid="173059">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73060"/>
                                        </p:tgtEl>
                                        <p:attrNameLst>
                                          <p:attrName>style.visibility</p:attrName>
                                        </p:attrNameLst>
                                      </p:cBhvr>
                                      <p:to>
                                        <p:strVal val="visible"/>
                                      </p:to>
                                    </p:set>
                                    <p:animEffect transition="in" filter="blinds(horizontal)">
                                      <p:cBhvr>
                                        <p:cTn id="15" dur="500"/>
                                        <p:tgtEl>
                                          <p:spTgt spid="173060"/>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73061"/>
                                        </p:tgtEl>
                                        <p:attrNameLst>
                                          <p:attrName>style.visibility</p:attrName>
                                        </p:attrNameLst>
                                      </p:cBhvr>
                                      <p:to>
                                        <p:strVal val="visible"/>
                                      </p:to>
                                    </p:set>
                                    <p:animEffect transition="in" filter="blinds(horizontal)">
                                      <p:cBhvr>
                                        <p:cTn id="20" dur="500"/>
                                        <p:tgtEl>
                                          <p:spTgt spid="173061"/>
                                        </p:tgtEl>
                                      </p:cBhvr>
                                    </p:animEffect>
                                  </p:childTnLst>
                                </p:cTn>
                              </p:par>
                              <p:par>
                                <p:cTn id="21" presetID="3" presetClass="entr" presetSubtype="10" fill="hold" nodeType="withEffect">
                                  <p:stCondLst>
                                    <p:cond delay="0"/>
                                  </p:stCondLst>
                                  <p:childTnLst>
                                    <p:set>
                                      <p:cBhvr>
                                        <p:cTn id="22" dur="1" fill="hold">
                                          <p:stCondLst>
                                            <p:cond delay="0"/>
                                          </p:stCondLst>
                                        </p:cTn>
                                        <p:tgtEl>
                                          <p:spTgt spid="173062"/>
                                        </p:tgtEl>
                                        <p:attrNameLst>
                                          <p:attrName>style.visibility</p:attrName>
                                        </p:attrNameLst>
                                      </p:cBhvr>
                                      <p:to>
                                        <p:strVal val="visible"/>
                                      </p:to>
                                    </p:set>
                                    <p:animEffect transition="in" filter="blinds(horizontal)">
                                      <p:cBhvr>
                                        <p:cTn id="23" dur="500"/>
                                        <p:tgtEl>
                                          <p:spTgt spid="173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8" grpId="0"/>
      <p:bldP spid="173059" grpId="0" build="p"/>
      <p:bldP spid="17306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ChangeArrowheads="1"/>
          </p:cNvSpPr>
          <p:nvPr/>
        </p:nvSpPr>
        <p:spPr bwMode="auto">
          <a:xfrm>
            <a:off x="1695450" y="762000"/>
            <a:ext cx="6457950" cy="5791200"/>
          </a:xfrm>
          <a:prstGeom prst="rect">
            <a:avLst/>
          </a:prstGeom>
          <a:noFill/>
          <a:ln w="9525">
            <a:noFill/>
            <a:miter lim="800000"/>
            <a:headEnd/>
            <a:tailEnd/>
          </a:ln>
        </p:spPr>
        <p:txBody>
          <a:bodyPr/>
          <a:lstStyle/>
          <a:p>
            <a:pPr marL="228600" indent="-228600" eaLnBrk="0" hangingPunct="0">
              <a:lnSpc>
                <a:spcPct val="80000"/>
              </a:lnSpc>
              <a:spcBef>
                <a:spcPct val="30000"/>
              </a:spcBef>
              <a:spcAft>
                <a:spcPct val="10000"/>
              </a:spcAft>
              <a:buClr>
                <a:srgbClr val="B2B3B5"/>
              </a:buClr>
              <a:buSzPct val="75000"/>
              <a:buFontTx/>
              <a:buChar char="•"/>
            </a:pPr>
            <a:r>
              <a:rPr lang="it-IT" sz="1100" b="1" dirty="0">
                <a:latin typeface="Verdana" pitchFamily="34" charset="0"/>
              </a:rPr>
              <a:t>Analisi del contesto</a:t>
            </a:r>
          </a:p>
          <a:p>
            <a:pPr marL="571500" lvl="1" indent="-228600" eaLnBrk="0" hangingPunct="0">
              <a:lnSpc>
                <a:spcPct val="80000"/>
              </a:lnSpc>
              <a:spcBef>
                <a:spcPct val="10000"/>
              </a:spcBef>
              <a:spcAft>
                <a:spcPct val="10000"/>
              </a:spcAft>
              <a:buClr>
                <a:srgbClr val="B2B3B5"/>
              </a:buClr>
              <a:buFont typeface="Arial" charset="0"/>
              <a:buChar char="−"/>
            </a:pPr>
            <a:r>
              <a:rPr lang="it-IT" sz="1100" dirty="0">
                <a:latin typeface="Verdana" pitchFamily="34" charset="0"/>
              </a:rPr>
              <a:t>Descrizione dell’ambito/territorio in cui si inquadra l’intervento</a:t>
            </a:r>
          </a:p>
          <a:p>
            <a:pPr marL="571500" lvl="1" indent="-228600" eaLnBrk="0" hangingPunct="0">
              <a:lnSpc>
                <a:spcPct val="80000"/>
              </a:lnSpc>
              <a:spcBef>
                <a:spcPct val="10000"/>
              </a:spcBef>
              <a:spcAft>
                <a:spcPct val="10000"/>
              </a:spcAft>
              <a:buClr>
                <a:srgbClr val="B2B3B5"/>
              </a:buClr>
              <a:buFont typeface="Arial" charset="0"/>
              <a:buChar char="−"/>
            </a:pPr>
            <a:r>
              <a:rPr lang="it-IT" sz="1100" dirty="0">
                <a:latin typeface="Verdana" pitchFamily="34" charset="0"/>
              </a:rPr>
              <a:t>Definizione del problema individuato e dei fabbisogni di intervento</a:t>
            </a:r>
          </a:p>
          <a:p>
            <a:pPr marL="571500" lvl="1" indent="-228600" eaLnBrk="0" hangingPunct="0">
              <a:lnSpc>
                <a:spcPct val="80000"/>
              </a:lnSpc>
              <a:spcBef>
                <a:spcPct val="10000"/>
              </a:spcBef>
              <a:spcAft>
                <a:spcPct val="10000"/>
              </a:spcAft>
              <a:buClr>
                <a:srgbClr val="B2B3B5"/>
              </a:buClr>
              <a:buFont typeface="Arial" charset="0"/>
              <a:buChar char="−"/>
            </a:pPr>
            <a:r>
              <a:rPr lang="it-IT" sz="1100" dirty="0">
                <a:latin typeface="Verdana" pitchFamily="34" charset="0"/>
              </a:rPr>
              <a:t>Mappature delle risorse attivabili a livello territoriale</a:t>
            </a:r>
          </a:p>
          <a:p>
            <a:pPr marL="228600" indent="-228600" eaLnBrk="0" hangingPunct="0">
              <a:lnSpc>
                <a:spcPct val="80000"/>
              </a:lnSpc>
              <a:spcBef>
                <a:spcPct val="30000"/>
              </a:spcBef>
              <a:spcAft>
                <a:spcPct val="10000"/>
              </a:spcAft>
              <a:buClr>
                <a:srgbClr val="B2B3B5"/>
              </a:buClr>
              <a:buSzPct val="75000"/>
              <a:buFontTx/>
              <a:buChar char="•"/>
            </a:pPr>
            <a:r>
              <a:rPr lang="it-IT" sz="1100" b="1" dirty="0">
                <a:latin typeface="Verdana" pitchFamily="34" charset="0"/>
              </a:rPr>
              <a:t>Obiettivi, finalità, risultati</a:t>
            </a:r>
          </a:p>
          <a:p>
            <a:pPr marL="571500" lvl="1" indent="-228600" eaLnBrk="0" hangingPunct="0">
              <a:lnSpc>
                <a:spcPct val="80000"/>
              </a:lnSpc>
              <a:spcBef>
                <a:spcPct val="10000"/>
              </a:spcBef>
              <a:spcAft>
                <a:spcPct val="10000"/>
              </a:spcAft>
              <a:buClr>
                <a:srgbClr val="B2B3B5"/>
              </a:buClr>
              <a:buFont typeface="Arial" charset="0"/>
              <a:buChar char="−"/>
            </a:pPr>
            <a:r>
              <a:rPr lang="it-IT" sz="1100" dirty="0">
                <a:latin typeface="Verdana" pitchFamily="34" charset="0"/>
              </a:rPr>
              <a:t>Descrizione della finalità generale dell’intervento</a:t>
            </a:r>
          </a:p>
          <a:p>
            <a:pPr marL="571500" lvl="1" indent="-228600" eaLnBrk="0" hangingPunct="0">
              <a:lnSpc>
                <a:spcPct val="80000"/>
              </a:lnSpc>
              <a:spcBef>
                <a:spcPct val="10000"/>
              </a:spcBef>
              <a:spcAft>
                <a:spcPct val="10000"/>
              </a:spcAft>
              <a:buClr>
                <a:srgbClr val="B2B3B5"/>
              </a:buClr>
              <a:buFont typeface="Arial" charset="0"/>
              <a:buChar char="−"/>
            </a:pPr>
            <a:r>
              <a:rPr lang="it-IT" sz="1100" dirty="0">
                <a:latin typeface="Verdana" pitchFamily="34" charset="0"/>
              </a:rPr>
              <a:t>Descrizione dell’obiettivo specifico dell’intervento, relativi IOV e fonti di verifica</a:t>
            </a:r>
          </a:p>
          <a:p>
            <a:pPr marL="571500" lvl="1" indent="-228600" eaLnBrk="0" hangingPunct="0">
              <a:lnSpc>
                <a:spcPct val="80000"/>
              </a:lnSpc>
              <a:spcBef>
                <a:spcPct val="10000"/>
              </a:spcBef>
              <a:spcAft>
                <a:spcPct val="10000"/>
              </a:spcAft>
              <a:buClr>
                <a:srgbClr val="B2B3B5"/>
              </a:buClr>
              <a:buFont typeface="Arial" charset="0"/>
              <a:buChar char="−"/>
            </a:pPr>
            <a:r>
              <a:rPr lang="it-IT" sz="1100" dirty="0">
                <a:latin typeface="Verdana" pitchFamily="34" charset="0"/>
              </a:rPr>
              <a:t>Descrizione dei risultati, relativi IOV e fonti di verifica</a:t>
            </a:r>
          </a:p>
          <a:p>
            <a:pPr marL="571500" lvl="1" indent="-228600" eaLnBrk="0" hangingPunct="0">
              <a:lnSpc>
                <a:spcPct val="80000"/>
              </a:lnSpc>
              <a:spcBef>
                <a:spcPct val="10000"/>
              </a:spcBef>
              <a:spcAft>
                <a:spcPct val="10000"/>
              </a:spcAft>
              <a:buClr>
                <a:srgbClr val="B2B3B5"/>
              </a:buClr>
              <a:buFont typeface="Arial" charset="0"/>
              <a:buChar char="−"/>
            </a:pPr>
            <a:r>
              <a:rPr lang="it-IT" sz="1100" dirty="0">
                <a:latin typeface="Verdana" pitchFamily="34" charset="0"/>
              </a:rPr>
              <a:t>Descrizione degli impatti del progetto</a:t>
            </a:r>
          </a:p>
          <a:p>
            <a:pPr marL="228600" indent="-228600" eaLnBrk="0" hangingPunct="0">
              <a:lnSpc>
                <a:spcPct val="80000"/>
              </a:lnSpc>
              <a:spcBef>
                <a:spcPct val="30000"/>
              </a:spcBef>
              <a:spcAft>
                <a:spcPct val="10000"/>
              </a:spcAft>
              <a:buClr>
                <a:srgbClr val="B2B3B5"/>
              </a:buClr>
              <a:buSzPct val="75000"/>
              <a:buFontTx/>
              <a:buChar char="•"/>
            </a:pPr>
            <a:r>
              <a:rPr lang="it-IT" sz="1100" b="1" dirty="0">
                <a:latin typeface="Verdana" pitchFamily="34" charset="0"/>
              </a:rPr>
              <a:t>Piano delle attività</a:t>
            </a:r>
          </a:p>
          <a:p>
            <a:pPr marL="571500" lvl="1" indent="-228600" eaLnBrk="0" hangingPunct="0">
              <a:lnSpc>
                <a:spcPct val="80000"/>
              </a:lnSpc>
              <a:spcBef>
                <a:spcPct val="10000"/>
              </a:spcBef>
              <a:spcAft>
                <a:spcPct val="10000"/>
              </a:spcAft>
              <a:buClr>
                <a:srgbClr val="B2B3B5"/>
              </a:buClr>
              <a:buFont typeface="Arial" charset="0"/>
              <a:buChar char="−"/>
            </a:pPr>
            <a:r>
              <a:rPr lang="it-IT" sz="1100" dirty="0">
                <a:latin typeface="Verdana" pitchFamily="34" charset="0"/>
              </a:rPr>
              <a:t>Fasi dell’intervento</a:t>
            </a:r>
          </a:p>
          <a:p>
            <a:pPr marL="571500" lvl="1" indent="-228600" eaLnBrk="0" hangingPunct="0">
              <a:lnSpc>
                <a:spcPct val="80000"/>
              </a:lnSpc>
              <a:spcBef>
                <a:spcPct val="10000"/>
              </a:spcBef>
              <a:spcAft>
                <a:spcPct val="10000"/>
              </a:spcAft>
              <a:buClr>
                <a:srgbClr val="B2B3B5"/>
              </a:buClr>
              <a:buFont typeface="Arial" charset="0"/>
              <a:buChar char="−"/>
            </a:pPr>
            <a:r>
              <a:rPr lang="it-IT" sz="1100" dirty="0" err="1">
                <a:latin typeface="Verdana" pitchFamily="34" charset="0"/>
              </a:rPr>
              <a:t>Sottofasi</a:t>
            </a:r>
            <a:r>
              <a:rPr lang="it-IT" sz="1100" dirty="0">
                <a:latin typeface="Verdana" pitchFamily="34" charset="0"/>
              </a:rPr>
              <a:t> dell’intervento</a:t>
            </a:r>
          </a:p>
          <a:p>
            <a:pPr marL="571500" lvl="1" indent="-228600" eaLnBrk="0" hangingPunct="0">
              <a:lnSpc>
                <a:spcPct val="80000"/>
              </a:lnSpc>
              <a:spcBef>
                <a:spcPct val="10000"/>
              </a:spcBef>
              <a:spcAft>
                <a:spcPct val="10000"/>
              </a:spcAft>
              <a:buClr>
                <a:srgbClr val="B2B3B5"/>
              </a:buClr>
              <a:buFont typeface="Arial" charset="0"/>
              <a:buChar char="−"/>
            </a:pPr>
            <a:r>
              <a:rPr lang="it-IT" sz="1100" dirty="0">
                <a:latin typeface="Verdana" pitchFamily="34" charset="0"/>
              </a:rPr>
              <a:t>Cronoprogramma delle attività (Gantt, PERT)</a:t>
            </a:r>
          </a:p>
          <a:p>
            <a:pPr marL="571500" lvl="1" indent="-228600" eaLnBrk="0" hangingPunct="0">
              <a:lnSpc>
                <a:spcPct val="80000"/>
              </a:lnSpc>
              <a:spcBef>
                <a:spcPct val="10000"/>
              </a:spcBef>
              <a:spcAft>
                <a:spcPct val="10000"/>
              </a:spcAft>
              <a:buClr>
                <a:srgbClr val="B2B3B5"/>
              </a:buClr>
              <a:buFont typeface="Arial" charset="0"/>
              <a:buChar char="−"/>
            </a:pPr>
            <a:r>
              <a:rPr lang="it-IT" sz="1100" i="1" dirty="0">
                <a:latin typeface="Verdana" pitchFamily="34" charset="0"/>
              </a:rPr>
              <a:t>Metodologia dell’intervento</a:t>
            </a:r>
          </a:p>
          <a:p>
            <a:pPr marL="228600" indent="-228600" eaLnBrk="0" hangingPunct="0">
              <a:lnSpc>
                <a:spcPct val="80000"/>
              </a:lnSpc>
              <a:spcBef>
                <a:spcPct val="30000"/>
              </a:spcBef>
              <a:spcAft>
                <a:spcPct val="10000"/>
              </a:spcAft>
              <a:buClr>
                <a:srgbClr val="B2B3B5"/>
              </a:buClr>
              <a:buSzPct val="75000"/>
              <a:buFontTx/>
              <a:buChar char="•"/>
            </a:pPr>
            <a:r>
              <a:rPr lang="it-IT" sz="1100" b="1" dirty="0">
                <a:latin typeface="Verdana" pitchFamily="34" charset="0"/>
              </a:rPr>
              <a:t>Risorse del progetto</a:t>
            </a:r>
          </a:p>
          <a:p>
            <a:pPr marL="571500" lvl="1" indent="-228600" eaLnBrk="0" hangingPunct="0">
              <a:lnSpc>
                <a:spcPct val="80000"/>
              </a:lnSpc>
              <a:spcBef>
                <a:spcPct val="10000"/>
              </a:spcBef>
              <a:spcAft>
                <a:spcPct val="10000"/>
              </a:spcAft>
              <a:buClr>
                <a:srgbClr val="B2B3B5"/>
              </a:buClr>
              <a:buFont typeface="Arial" charset="0"/>
              <a:buChar char="−"/>
            </a:pPr>
            <a:r>
              <a:rPr lang="it-IT" sz="1100" dirty="0">
                <a:latin typeface="Verdana" pitchFamily="34" charset="0"/>
              </a:rPr>
              <a:t>Staff di progetto</a:t>
            </a:r>
          </a:p>
          <a:p>
            <a:pPr lvl="2" indent="-228600" eaLnBrk="0" hangingPunct="0">
              <a:lnSpc>
                <a:spcPct val="80000"/>
              </a:lnSpc>
              <a:spcBef>
                <a:spcPct val="10000"/>
              </a:spcBef>
              <a:spcAft>
                <a:spcPct val="10000"/>
              </a:spcAft>
              <a:buClr>
                <a:srgbClr val="B2B3B5"/>
              </a:buClr>
              <a:buFontTx/>
              <a:buChar char="•"/>
            </a:pPr>
            <a:r>
              <a:rPr lang="it-IT" sz="1100" dirty="0">
                <a:latin typeface="Verdana" pitchFamily="34" charset="0"/>
              </a:rPr>
              <a:t>Descrizione delle risorse</a:t>
            </a:r>
          </a:p>
          <a:p>
            <a:pPr lvl="2" indent="-228600" eaLnBrk="0" hangingPunct="0">
              <a:lnSpc>
                <a:spcPct val="80000"/>
              </a:lnSpc>
              <a:spcBef>
                <a:spcPct val="10000"/>
              </a:spcBef>
              <a:spcAft>
                <a:spcPct val="10000"/>
              </a:spcAft>
              <a:buClr>
                <a:srgbClr val="B2B3B5"/>
              </a:buClr>
              <a:buFontTx/>
              <a:buChar char="•"/>
            </a:pPr>
            <a:r>
              <a:rPr lang="it-IT" sz="1100" dirty="0">
                <a:latin typeface="Verdana" pitchFamily="34" charset="0"/>
              </a:rPr>
              <a:t>Organigramma</a:t>
            </a:r>
          </a:p>
          <a:p>
            <a:pPr lvl="2" indent="-228600" eaLnBrk="0" hangingPunct="0">
              <a:lnSpc>
                <a:spcPct val="80000"/>
              </a:lnSpc>
              <a:spcBef>
                <a:spcPct val="10000"/>
              </a:spcBef>
              <a:spcAft>
                <a:spcPct val="10000"/>
              </a:spcAft>
              <a:buClr>
                <a:srgbClr val="B2B3B5"/>
              </a:buClr>
              <a:buFontTx/>
              <a:buChar char="•"/>
            </a:pPr>
            <a:r>
              <a:rPr lang="it-IT" sz="1100" dirty="0">
                <a:latin typeface="Verdana" pitchFamily="34" charset="0"/>
              </a:rPr>
              <a:t>Metodologie di coordinamento e gestione</a:t>
            </a:r>
          </a:p>
          <a:p>
            <a:pPr marL="571500" lvl="1" indent="-228600" eaLnBrk="0" hangingPunct="0">
              <a:lnSpc>
                <a:spcPct val="80000"/>
              </a:lnSpc>
              <a:spcBef>
                <a:spcPct val="10000"/>
              </a:spcBef>
              <a:spcAft>
                <a:spcPct val="10000"/>
              </a:spcAft>
              <a:buClr>
                <a:srgbClr val="B2B3B5"/>
              </a:buClr>
              <a:buFont typeface="Arial" charset="0"/>
              <a:buChar char="−"/>
            </a:pPr>
            <a:r>
              <a:rPr lang="it-IT" sz="1100" dirty="0">
                <a:latin typeface="Verdana" pitchFamily="34" charset="0"/>
              </a:rPr>
              <a:t>Altre risorse</a:t>
            </a:r>
          </a:p>
          <a:p>
            <a:pPr lvl="2" indent="-228600" eaLnBrk="0" hangingPunct="0">
              <a:lnSpc>
                <a:spcPct val="80000"/>
              </a:lnSpc>
              <a:spcBef>
                <a:spcPct val="10000"/>
              </a:spcBef>
              <a:spcAft>
                <a:spcPct val="10000"/>
              </a:spcAft>
              <a:buClr>
                <a:srgbClr val="B2B3B5"/>
              </a:buClr>
              <a:buFontTx/>
              <a:buChar char="•"/>
            </a:pPr>
            <a:r>
              <a:rPr lang="it-IT" sz="1100" dirty="0">
                <a:latin typeface="Verdana" pitchFamily="34" charset="0"/>
              </a:rPr>
              <a:t>Servizi</a:t>
            </a:r>
          </a:p>
          <a:p>
            <a:pPr lvl="2" indent="-228600" eaLnBrk="0" hangingPunct="0">
              <a:lnSpc>
                <a:spcPct val="80000"/>
              </a:lnSpc>
              <a:spcBef>
                <a:spcPct val="10000"/>
              </a:spcBef>
              <a:spcAft>
                <a:spcPct val="10000"/>
              </a:spcAft>
              <a:buClr>
                <a:srgbClr val="B2B3B5"/>
              </a:buClr>
              <a:buFontTx/>
              <a:buChar char="•"/>
            </a:pPr>
            <a:r>
              <a:rPr lang="it-IT" sz="1100" dirty="0">
                <a:latin typeface="Verdana" pitchFamily="34" charset="0"/>
              </a:rPr>
              <a:t>Materiali e strumenti</a:t>
            </a:r>
          </a:p>
          <a:p>
            <a:pPr lvl="2" indent="-228600" eaLnBrk="0" hangingPunct="0">
              <a:lnSpc>
                <a:spcPct val="80000"/>
              </a:lnSpc>
              <a:spcBef>
                <a:spcPct val="10000"/>
              </a:spcBef>
              <a:spcAft>
                <a:spcPct val="10000"/>
              </a:spcAft>
              <a:buClr>
                <a:srgbClr val="B2B3B5"/>
              </a:buClr>
              <a:buFontTx/>
              <a:buChar char="•"/>
            </a:pPr>
            <a:r>
              <a:rPr lang="it-IT" sz="1100" dirty="0">
                <a:latin typeface="Verdana" pitchFamily="34" charset="0"/>
              </a:rPr>
              <a:t>Piani </a:t>
            </a:r>
            <a:r>
              <a:rPr lang="it-IT" sz="1100">
                <a:latin typeface="Verdana" pitchFamily="34" charset="0"/>
              </a:rPr>
              <a:t>di </a:t>
            </a:r>
            <a:r>
              <a:rPr lang="it-IT" sz="1100" smtClean="0">
                <a:latin typeface="Verdana" pitchFamily="34" charset="0"/>
              </a:rPr>
              <a:t>approvvigionamento</a:t>
            </a:r>
            <a:endParaRPr lang="it-IT" sz="1100" dirty="0">
              <a:latin typeface="Verdana" pitchFamily="34" charset="0"/>
            </a:endParaRPr>
          </a:p>
          <a:p>
            <a:pPr marL="228600" indent="-228600" eaLnBrk="0" hangingPunct="0">
              <a:lnSpc>
                <a:spcPct val="80000"/>
              </a:lnSpc>
              <a:spcBef>
                <a:spcPct val="30000"/>
              </a:spcBef>
              <a:spcAft>
                <a:spcPct val="10000"/>
              </a:spcAft>
              <a:buClr>
                <a:srgbClr val="B2B3B5"/>
              </a:buClr>
              <a:buSzPct val="75000"/>
              <a:buFontTx/>
              <a:buChar char="•"/>
            </a:pPr>
            <a:r>
              <a:rPr lang="it-IT" sz="1100" b="1" dirty="0">
                <a:latin typeface="Verdana" pitchFamily="34" charset="0"/>
              </a:rPr>
              <a:t>Analisi del rischio</a:t>
            </a:r>
          </a:p>
          <a:p>
            <a:pPr marL="571500" lvl="1" indent="-228600" eaLnBrk="0" hangingPunct="0">
              <a:lnSpc>
                <a:spcPct val="80000"/>
              </a:lnSpc>
              <a:spcBef>
                <a:spcPct val="10000"/>
              </a:spcBef>
              <a:spcAft>
                <a:spcPct val="10000"/>
              </a:spcAft>
              <a:buClr>
                <a:srgbClr val="B2B3B5"/>
              </a:buClr>
              <a:buFont typeface="Arial" charset="0"/>
              <a:buChar char="−"/>
            </a:pPr>
            <a:r>
              <a:rPr lang="it-IT" sz="1100" dirty="0" err="1">
                <a:latin typeface="Verdana" pitchFamily="34" charset="0"/>
              </a:rPr>
              <a:t>Swot</a:t>
            </a:r>
            <a:r>
              <a:rPr lang="it-IT" sz="1100" dirty="0">
                <a:latin typeface="Verdana" pitchFamily="34" charset="0"/>
              </a:rPr>
              <a:t> </a:t>
            </a:r>
            <a:r>
              <a:rPr lang="it-IT" sz="1100" dirty="0" err="1">
                <a:latin typeface="Verdana" pitchFamily="34" charset="0"/>
              </a:rPr>
              <a:t>analyisis</a:t>
            </a:r>
            <a:endParaRPr lang="it-IT" sz="1100" dirty="0">
              <a:latin typeface="Verdana" pitchFamily="34" charset="0"/>
            </a:endParaRPr>
          </a:p>
          <a:p>
            <a:pPr marL="571500" lvl="1" indent="-228600" eaLnBrk="0" hangingPunct="0">
              <a:lnSpc>
                <a:spcPct val="80000"/>
              </a:lnSpc>
              <a:spcBef>
                <a:spcPct val="10000"/>
              </a:spcBef>
              <a:spcAft>
                <a:spcPct val="10000"/>
              </a:spcAft>
              <a:buClr>
                <a:srgbClr val="B2B3B5"/>
              </a:buClr>
              <a:buFont typeface="Arial" charset="0"/>
              <a:buChar char="−"/>
            </a:pPr>
            <a:r>
              <a:rPr lang="it-IT" sz="1100" dirty="0">
                <a:latin typeface="Verdana" pitchFamily="34" charset="0"/>
              </a:rPr>
              <a:t>Piani di gestione del rischio</a:t>
            </a:r>
          </a:p>
          <a:p>
            <a:pPr marL="228600" indent="-228600" eaLnBrk="0" hangingPunct="0">
              <a:lnSpc>
                <a:spcPct val="80000"/>
              </a:lnSpc>
              <a:spcBef>
                <a:spcPct val="30000"/>
              </a:spcBef>
              <a:spcAft>
                <a:spcPct val="10000"/>
              </a:spcAft>
              <a:buClr>
                <a:srgbClr val="B2B3B5"/>
              </a:buClr>
              <a:buSzPct val="75000"/>
              <a:buFontTx/>
              <a:buChar char="•"/>
            </a:pPr>
            <a:r>
              <a:rPr lang="it-IT" sz="1100" b="1" dirty="0">
                <a:latin typeface="Verdana" pitchFamily="34" charset="0"/>
              </a:rPr>
              <a:t>Piano di monitoraggio e valutazione</a:t>
            </a:r>
          </a:p>
          <a:p>
            <a:pPr marL="571500" lvl="1" indent="-228600" eaLnBrk="0" hangingPunct="0">
              <a:lnSpc>
                <a:spcPct val="80000"/>
              </a:lnSpc>
              <a:spcBef>
                <a:spcPct val="10000"/>
              </a:spcBef>
              <a:spcAft>
                <a:spcPct val="10000"/>
              </a:spcAft>
              <a:buClr>
                <a:srgbClr val="B2B3B5"/>
              </a:buClr>
              <a:buFont typeface="Arial" charset="0"/>
              <a:buChar char="−"/>
            </a:pPr>
            <a:r>
              <a:rPr lang="it-IT" sz="1100" dirty="0">
                <a:latin typeface="Verdana" pitchFamily="34" charset="0"/>
              </a:rPr>
              <a:t>Metodologie e strumenti di monitoraggio del progetto</a:t>
            </a:r>
          </a:p>
          <a:p>
            <a:pPr marL="571500" lvl="1" indent="-228600" eaLnBrk="0" hangingPunct="0">
              <a:lnSpc>
                <a:spcPct val="80000"/>
              </a:lnSpc>
              <a:spcBef>
                <a:spcPct val="10000"/>
              </a:spcBef>
              <a:spcAft>
                <a:spcPct val="10000"/>
              </a:spcAft>
              <a:buClr>
                <a:srgbClr val="B2B3B5"/>
              </a:buClr>
              <a:buFont typeface="Arial" charset="0"/>
              <a:buChar char="−"/>
            </a:pPr>
            <a:r>
              <a:rPr lang="it-IT" sz="1100" dirty="0">
                <a:latin typeface="Verdana" pitchFamily="34" charset="0"/>
              </a:rPr>
              <a:t>Valutazione del progetto</a:t>
            </a:r>
          </a:p>
          <a:p>
            <a:pPr marL="228600" indent="-228600" eaLnBrk="0" hangingPunct="0">
              <a:lnSpc>
                <a:spcPct val="80000"/>
              </a:lnSpc>
              <a:spcBef>
                <a:spcPct val="30000"/>
              </a:spcBef>
              <a:spcAft>
                <a:spcPct val="10000"/>
              </a:spcAft>
              <a:buClr>
                <a:srgbClr val="B2B3B5"/>
              </a:buClr>
              <a:buSzPct val="75000"/>
              <a:buFontTx/>
              <a:buChar char="•"/>
            </a:pPr>
            <a:r>
              <a:rPr lang="it-IT" sz="1100" b="1" dirty="0">
                <a:latin typeface="Verdana" pitchFamily="34" charset="0"/>
              </a:rPr>
              <a:t>Piano economico</a:t>
            </a:r>
          </a:p>
          <a:p>
            <a:pPr marL="571500" lvl="1" indent="-228600" eaLnBrk="0" hangingPunct="0">
              <a:lnSpc>
                <a:spcPct val="80000"/>
              </a:lnSpc>
              <a:spcBef>
                <a:spcPct val="10000"/>
              </a:spcBef>
              <a:spcAft>
                <a:spcPct val="10000"/>
              </a:spcAft>
              <a:buClr>
                <a:srgbClr val="B2B3B5"/>
              </a:buClr>
              <a:buFont typeface="Arial" charset="0"/>
              <a:buChar char="−"/>
            </a:pPr>
            <a:r>
              <a:rPr lang="it-IT" sz="1100" dirty="0">
                <a:latin typeface="Verdana" pitchFamily="34" charset="0"/>
              </a:rPr>
              <a:t>Conto economico del progetto</a:t>
            </a:r>
          </a:p>
          <a:p>
            <a:pPr marL="571500" lvl="1" indent="-228600" eaLnBrk="0" hangingPunct="0">
              <a:lnSpc>
                <a:spcPct val="80000"/>
              </a:lnSpc>
              <a:spcBef>
                <a:spcPct val="10000"/>
              </a:spcBef>
              <a:spcAft>
                <a:spcPct val="10000"/>
              </a:spcAft>
              <a:buClr>
                <a:srgbClr val="B2B3B5"/>
              </a:buClr>
              <a:buFont typeface="Arial" charset="0"/>
              <a:buChar char="−"/>
            </a:pPr>
            <a:r>
              <a:rPr lang="it-IT" sz="1100" dirty="0">
                <a:latin typeface="Verdana" pitchFamily="34" charset="0"/>
              </a:rPr>
              <a:t>Flussi di cassa del progetto</a:t>
            </a:r>
          </a:p>
          <a:p>
            <a:pPr marL="571500" lvl="1" indent="-228600" eaLnBrk="0" hangingPunct="0">
              <a:lnSpc>
                <a:spcPct val="80000"/>
              </a:lnSpc>
              <a:spcBef>
                <a:spcPct val="10000"/>
              </a:spcBef>
              <a:spcAft>
                <a:spcPct val="10000"/>
              </a:spcAft>
              <a:buClr>
                <a:srgbClr val="B2B3B5"/>
              </a:buClr>
              <a:buFont typeface="Arial" charset="0"/>
              <a:buChar char="−"/>
            </a:pPr>
            <a:r>
              <a:rPr lang="it-IT" sz="1100" dirty="0">
                <a:latin typeface="Verdana" pitchFamily="34" charset="0"/>
              </a:rPr>
              <a:t>Piano di gestione finanziaria del progetto</a:t>
            </a:r>
          </a:p>
          <a:p>
            <a:pPr marL="571500" lvl="1" indent="-228600" eaLnBrk="0" hangingPunct="0">
              <a:lnSpc>
                <a:spcPct val="80000"/>
              </a:lnSpc>
              <a:spcBef>
                <a:spcPct val="10000"/>
              </a:spcBef>
              <a:spcAft>
                <a:spcPct val="10000"/>
              </a:spcAft>
              <a:buClr>
                <a:srgbClr val="B2B3B5"/>
              </a:buClr>
              <a:buFont typeface="Arial" charset="0"/>
              <a:buChar char="−"/>
            </a:pPr>
            <a:endParaRPr lang="it-IT" sz="1100" dirty="0">
              <a:latin typeface="Verdana" pitchFamily="34" charset="0"/>
            </a:endParaRPr>
          </a:p>
        </p:txBody>
      </p:sp>
      <p:sp>
        <p:nvSpPr>
          <p:cNvPr id="6147" name="Rectangle 3"/>
          <p:cNvSpPr>
            <a:spLocks noChangeArrowheads="1"/>
          </p:cNvSpPr>
          <p:nvPr/>
        </p:nvSpPr>
        <p:spPr bwMode="auto">
          <a:xfrm>
            <a:off x="1371600" y="762000"/>
            <a:ext cx="7010400" cy="1600200"/>
          </a:xfrm>
          <a:prstGeom prst="rect">
            <a:avLst/>
          </a:prstGeom>
          <a:noFill/>
          <a:ln w="31750">
            <a:solidFill>
              <a:srgbClr val="800000"/>
            </a:solidFill>
            <a:miter lim="800000"/>
            <a:headEnd/>
            <a:tailEnd/>
          </a:ln>
        </p:spPr>
        <p:txBody>
          <a:bodyPr wrap="none" anchor="ctr"/>
          <a:lstStyle/>
          <a:p>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082"/>
                                        </p:tgtEl>
                                        <p:attrNameLst>
                                          <p:attrName>style.visibility</p:attrName>
                                        </p:attrNameLst>
                                      </p:cBhvr>
                                      <p:to>
                                        <p:strVal val="visible"/>
                                      </p:to>
                                    </p:set>
                                    <p:animEffect transition="in" filter="blinds(horizontal)">
                                      <p:cBhvr>
                                        <p:cTn id="7" dur="500"/>
                                        <p:tgtEl>
                                          <p:spTgt spid="174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304800" y="1143000"/>
            <a:ext cx="8839200" cy="609600"/>
          </a:xfrm>
        </p:spPr>
        <p:txBody>
          <a:bodyPr/>
          <a:lstStyle/>
          <a:p>
            <a:pPr eaLnBrk="1" hangingPunct="1"/>
            <a:r>
              <a:rPr lang="it-IT" sz="4000" smtClean="0">
                <a:solidFill>
                  <a:srgbClr val="800000"/>
                </a:solidFill>
              </a:rPr>
              <a:t>Da dove partire? Identificare i problemi</a:t>
            </a:r>
          </a:p>
        </p:txBody>
      </p:sp>
      <p:sp>
        <p:nvSpPr>
          <p:cNvPr id="153603" name="Rectangle 3"/>
          <p:cNvSpPr>
            <a:spLocks noGrp="1" noChangeArrowheads="1"/>
          </p:cNvSpPr>
          <p:nvPr>
            <p:ph type="body" idx="1"/>
          </p:nvPr>
        </p:nvSpPr>
        <p:spPr>
          <a:xfrm>
            <a:off x="990600" y="2363788"/>
            <a:ext cx="3200400" cy="4722812"/>
          </a:xfrm>
        </p:spPr>
        <p:txBody>
          <a:bodyPr/>
          <a:lstStyle/>
          <a:p>
            <a:pPr marL="360363" indent="-360363" eaLnBrk="1" hangingPunct="1"/>
            <a:r>
              <a:rPr lang="it-IT" b="1" smtClean="0"/>
              <a:t>isolare </a:t>
            </a:r>
            <a:r>
              <a:rPr lang="it-IT" b="1" u="sng" smtClean="0"/>
              <a:t>un</a:t>
            </a:r>
            <a:r>
              <a:rPr lang="it-IT" b="1" smtClean="0"/>
              <a:t> problema…</a:t>
            </a:r>
          </a:p>
          <a:p>
            <a:pPr marL="360363" indent="-360363" eaLnBrk="1" hangingPunct="1"/>
            <a:r>
              <a:rPr lang="it-IT" smtClean="0"/>
              <a:t>esaminandolo anche nelle sue </a:t>
            </a:r>
            <a:r>
              <a:rPr lang="it-IT" u="sng" smtClean="0"/>
              <a:t>cause</a:t>
            </a:r>
            <a:r>
              <a:rPr lang="it-IT" smtClean="0"/>
              <a:t> …</a:t>
            </a:r>
          </a:p>
          <a:p>
            <a:pPr marL="360363" indent="-360363" eaLnBrk="1" hangingPunct="1"/>
            <a:r>
              <a:rPr lang="it-IT" smtClean="0"/>
              <a:t>e nei suoi </a:t>
            </a:r>
            <a:r>
              <a:rPr lang="it-IT" u="sng" smtClean="0"/>
              <a:t>effetti</a:t>
            </a:r>
            <a:r>
              <a:rPr lang="it-IT" smtClean="0"/>
              <a:t>.</a:t>
            </a:r>
          </a:p>
        </p:txBody>
      </p:sp>
      <p:pic>
        <p:nvPicPr>
          <p:cNvPr id="153604" name="Picture 4" descr="frecce2"/>
          <p:cNvPicPr>
            <a:picLocks noChangeAspect="1" noChangeArrowheads="1"/>
          </p:cNvPicPr>
          <p:nvPr/>
        </p:nvPicPr>
        <p:blipFill>
          <a:blip r:embed="rId4" cstate="print"/>
          <a:srcRect/>
          <a:stretch>
            <a:fillRect/>
          </a:stretch>
        </p:blipFill>
        <p:spPr bwMode="auto">
          <a:xfrm>
            <a:off x="4648200" y="2362200"/>
            <a:ext cx="3886200" cy="2767013"/>
          </a:xfrm>
          <a:prstGeom prst="rect">
            <a:avLst/>
          </a:prstGeom>
          <a:noFill/>
          <a:ln w="9525">
            <a:noFill/>
            <a:miter lim="800000"/>
            <a:headEnd/>
            <a:tailEnd/>
          </a:ln>
        </p:spPr>
      </p:pic>
    </p:spTree>
  </p:cSld>
  <p:clrMapOvr>
    <a:masterClrMapping/>
  </p:clrMapOvr>
  <p:transition>
    <p:wipe dir="r"/>
    <p:sndAc>
      <p:stSnd>
        <p:snd r:embed="rId3"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02"/>
                                        </p:tgtEl>
                                        <p:attrNameLst>
                                          <p:attrName>style.visibility</p:attrName>
                                        </p:attrNameLst>
                                      </p:cBhvr>
                                      <p:to>
                                        <p:strVal val="visible"/>
                                      </p:to>
                                    </p:set>
                                    <p:animEffect transition="in" filter="blinds(horizontal)">
                                      <p:cBhvr>
                                        <p:cTn id="7" dur="500"/>
                                        <p:tgtEl>
                                          <p:spTgt spid="15360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03">
                                            <p:txEl>
                                              <p:pRg st="0" end="0"/>
                                            </p:txEl>
                                          </p:spTgt>
                                        </p:tgtEl>
                                        <p:attrNameLst>
                                          <p:attrName>style.visibility</p:attrName>
                                        </p:attrNameLst>
                                      </p:cBhvr>
                                      <p:to>
                                        <p:strVal val="visible"/>
                                      </p:to>
                                    </p:set>
                                    <p:animEffect transition="in" filter="blinds(horizontal)">
                                      <p:cBhvr>
                                        <p:cTn id="12" dur="500"/>
                                        <p:tgtEl>
                                          <p:spTgt spid="15360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53603">
                                            <p:txEl>
                                              <p:pRg st="1" end="1"/>
                                            </p:txEl>
                                          </p:spTgt>
                                        </p:tgtEl>
                                        <p:attrNameLst>
                                          <p:attrName>style.visibility</p:attrName>
                                        </p:attrNameLst>
                                      </p:cBhvr>
                                      <p:to>
                                        <p:strVal val="visible"/>
                                      </p:to>
                                    </p:set>
                                    <p:animEffect transition="in" filter="blinds(horizontal)">
                                      <p:cBhvr>
                                        <p:cTn id="15" dur="500"/>
                                        <p:tgtEl>
                                          <p:spTgt spid="153603">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53603">
                                            <p:txEl>
                                              <p:pRg st="2" end="2"/>
                                            </p:txEl>
                                          </p:spTgt>
                                        </p:tgtEl>
                                        <p:attrNameLst>
                                          <p:attrName>style.visibility</p:attrName>
                                        </p:attrNameLst>
                                      </p:cBhvr>
                                      <p:to>
                                        <p:strVal val="visible"/>
                                      </p:to>
                                    </p:set>
                                    <p:animEffect transition="in" filter="blinds(horizontal)">
                                      <p:cBhvr>
                                        <p:cTn id="18" dur="500"/>
                                        <p:tgtEl>
                                          <p:spTgt spid="153603">
                                            <p:txEl>
                                              <p:pRg st="2" end="2"/>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53604"/>
                                        </p:tgtEl>
                                        <p:attrNameLst>
                                          <p:attrName>style.visibility</p:attrName>
                                        </p:attrNameLst>
                                      </p:cBhvr>
                                      <p:to>
                                        <p:strVal val="visible"/>
                                      </p:to>
                                    </p:set>
                                    <p:animEffect transition="in" filter="blinds(horizontal)">
                                      <p:cBhvr>
                                        <p:cTn id="21" dur="500"/>
                                        <p:tgtEl>
                                          <p:spTgt spid="153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304800" y="990600"/>
            <a:ext cx="8839200" cy="609600"/>
          </a:xfrm>
        </p:spPr>
        <p:txBody>
          <a:bodyPr/>
          <a:lstStyle/>
          <a:p>
            <a:pPr eaLnBrk="1" hangingPunct="1"/>
            <a:r>
              <a:rPr lang="it-IT" sz="3200" smtClean="0">
                <a:solidFill>
                  <a:srgbClr val="800000"/>
                </a:solidFill>
              </a:rPr>
              <a:t>La rete dei problemi</a:t>
            </a:r>
          </a:p>
        </p:txBody>
      </p:sp>
      <p:sp>
        <p:nvSpPr>
          <p:cNvPr id="155651" name="Rectangle 3"/>
          <p:cNvSpPr>
            <a:spLocks noGrp="1" noChangeArrowheads="1"/>
          </p:cNvSpPr>
          <p:nvPr>
            <p:ph type="body" idx="1"/>
          </p:nvPr>
        </p:nvSpPr>
        <p:spPr>
          <a:xfrm>
            <a:off x="381000" y="2287588"/>
            <a:ext cx="3733800" cy="4722812"/>
          </a:xfrm>
        </p:spPr>
        <p:txBody>
          <a:bodyPr/>
          <a:lstStyle/>
          <a:p>
            <a:pPr eaLnBrk="1" hangingPunct="1">
              <a:lnSpc>
                <a:spcPct val="90000"/>
              </a:lnSpc>
            </a:pPr>
            <a:r>
              <a:rPr lang="it-IT" sz="2000" smtClean="0"/>
              <a:t>Identificare i diversi problemi e sceglierne </a:t>
            </a:r>
            <a:r>
              <a:rPr lang="it-IT" sz="2000" b="1" u="sng" smtClean="0"/>
              <a:t>uno</a:t>
            </a:r>
            <a:r>
              <a:rPr lang="it-IT" sz="2000" smtClean="0"/>
              <a:t> da cui partire. </a:t>
            </a:r>
          </a:p>
          <a:p>
            <a:pPr eaLnBrk="1" hangingPunct="1">
              <a:lnSpc>
                <a:spcPct val="90000"/>
              </a:lnSpc>
            </a:pPr>
            <a:r>
              <a:rPr lang="it-IT" sz="2000" smtClean="0"/>
              <a:t>individuare un secondo problema in relazione al primo, definendo se è:</a:t>
            </a:r>
          </a:p>
          <a:p>
            <a:pPr lvl="1" eaLnBrk="1" hangingPunct="1">
              <a:lnSpc>
                <a:spcPct val="90000"/>
              </a:lnSpc>
            </a:pPr>
            <a:r>
              <a:rPr lang="it-IT" sz="1800" b="1" u="sng" smtClean="0"/>
              <a:t>causa del primo</a:t>
            </a:r>
          </a:p>
          <a:p>
            <a:pPr lvl="1" eaLnBrk="1" hangingPunct="1">
              <a:lnSpc>
                <a:spcPct val="90000"/>
              </a:lnSpc>
            </a:pPr>
            <a:r>
              <a:rPr lang="it-IT" sz="1800" b="1" u="sng" smtClean="0"/>
              <a:t>effetto del primo</a:t>
            </a:r>
          </a:p>
          <a:p>
            <a:pPr lvl="1" eaLnBrk="1" hangingPunct="1">
              <a:lnSpc>
                <a:spcPct val="90000"/>
              </a:lnSpc>
            </a:pPr>
            <a:r>
              <a:rPr lang="it-IT" sz="1800" b="1" u="sng" smtClean="0"/>
              <a:t>né causa né effetto</a:t>
            </a:r>
          </a:p>
          <a:p>
            <a:pPr eaLnBrk="1" hangingPunct="1">
              <a:lnSpc>
                <a:spcPct val="90000"/>
              </a:lnSpc>
            </a:pPr>
            <a:r>
              <a:rPr lang="it-IT" sz="2000" smtClean="0"/>
              <a:t>Questo lavoro deve essere effettuato in gruppo</a:t>
            </a:r>
          </a:p>
        </p:txBody>
      </p:sp>
      <p:grpSp>
        <p:nvGrpSpPr>
          <p:cNvPr id="2" name="Group 4"/>
          <p:cNvGrpSpPr>
            <a:grpSpLocks/>
          </p:cNvGrpSpPr>
          <p:nvPr/>
        </p:nvGrpSpPr>
        <p:grpSpPr bwMode="auto">
          <a:xfrm>
            <a:off x="4114800" y="2133600"/>
            <a:ext cx="4448175" cy="4191000"/>
            <a:chOff x="2814" y="1344"/>
            <a:chExt cx="2802" cy="2640"/>
          </a:xfrm>
        </p:grpSpPr>
        <p:sp>
          <p:nvSpPr>
            <p:cNvPr id="14341" name="Oval 5"/>
            <p:cNvSpPr>
              <a:spLocks noChangeArrowheads="1"/>
            </p:cNvSpPr>
            <p:nvPr/>
          </p:nvSpPr>
          <p:spPr bwMode="auto">
            <a:xfrm>
              <a:off x="2814" y="1968"/>
              <a:ext cx="690" cy="309"/>
            </a:xfrm>
            <a:prstGeom prst="ellipse">
              <a:avLst/>
            </a:prstGeom>
            <a:solidFill>
              <a:srgbClr val="FF0000"/>
            </a:solidFill>
            <a:ln w="9525" algn="ctr">
              <a:solidFill>
                <a:schemeClr val="tx1"/>
              </a:solidFill>
              <a:round/>
              <a:headEnd/>
              <a:tailEnd/>
            </a:ln>
          </p:spPr>
          <p:txBody>
            <a:bodyPr>
              <a:spAutoFit/>
            </a:bodyPr>
            <a:lstStyle/>
            <a:p>
              <a:pPr algn="ctr">
                <a:spcBef>
                  <a:spcPct val="50000"/>
                </a:spcBef>
              </a:pPr>
              <a:r>
                <a:rPr lang="it-IT">
                  <a:latin typeface="Cambria" pitchFamily="18" charset="0"/>
                </a:rPr>
                <a:t>D</a:t>
              </a:r>
            </a:p>
          </p:txBody>
        </p:sp>
        <p:sp>
          <p:nvSpPr>
            <p:cNvPr id="14342" name="Oval 6"/>
            <p:cNvSpPr>
              <a:spLocks noChangeArrowheads="1"/>
            </p:cNvSpPr>
            <p:nvPr/>
          </p:nvSpPr>
          <p:spPr bwMode="auto">
            <a:xfrm>
              <a:off x="3662" y="1915"/>
              <a:ext cx="1153" cy="309"/>
            </a:xfrm>
            <a:prstGeom prst="ellipse">
              <a:avLst/>
            </a:prstGeom>
            <a:solidFill>
              <a:srgbClr val="00FF00"/>
            </a:solidFill>
            <a:ln w="9525" algn="ctr">
              <a:solidFill>
                <a:schemeClr val="tx1"/>
              </a:solidFill>
              <a:round/>
              <a:headEnd/>
              <a:tailEnd/>
            </a:ln>
          </p:spPr>
          <p:txBody>
            <a:bodyPr>
              <a:spAutoFit/>
            </a:bodyPr>
            <a:lstStyle/>
            <a:p>
              <a:pPr algn="ctr">
                <a:spcBef>
                  <a:spcPct val="50000"/>
                </a:spcBef>
              </a:pPr>
              <a:r>
                <a:rPr lang="it-IT" b="1">
                  <a:latin typeface="Cambria" pitchFamily="18" charset="0"/>
                </a:rPr>
                <a:t>Problema</a:t>
              </a:r>
            </a:p>
          </p:txBody>
        </p:sp>
        <p:cxnSp>
          <p:nvCxnSpPr>
            <p:cNvPr id="14343" name="AutoShape 7"/>
            <p:cNvCxnSpPr>
              <a:cxnSpLocks noChangeShapeType="1"/>
              <a:stCxn id="14342" idx="6"/>
            </p:cNvCxnSpPr>
            <p:nvPr/>
          </p:nvCxnSpPr>
          <p:spPr bwMode="auto">
            <a:xfrm flipV="1">
              <a:off x="4815" y="1719"/>
              <a:ext cx="330" cy="351"/>
            </a:xfrm>
            <a:prstGeom prst="curvedConnector2">
              <a:avLst/>
            </a:prstGeom>
            <a:noFill/>
            <a:ln w="9525">
              <a:solidFill>
                <a:schemeClr val="tx1"/>
              </a:solidFill>
              <a:round/>
              <a:headEnd/>
              <a:tailEnd type="triangle" w="med" len="med"/>
            </a:ln>
          </p:spPr>
        </p:cxnSp>
        <p:sp>
          <p:nvSpPr>
            <p:cNvPr id="14344" name="Oval 8"/>
            <p:cNvSpPr>
              <a:spLocks noChangeArrowheads="1"/>
            </p:cNvSpPr>
            <p:nvPr/>
          </p:nvSpPr>
          <p:spPr bwMode="auto">
            <a:xfrm>
              <a:off x="4768" y="1436"/>
              <a:ext cx="753" cy="309"/>
            </a:xfrm>
            <a:prstGeom prst="ellipse">
              <a:avLst/>
            </a:prstGeom>
            <a:solidFill>
              <a:srgbClr val="FFFF00"/>
            </a:solidFill>
            <a:ln w="9525" algn="ctr">
              <a:solidFill>
                <a:schemeClr val="tx1"/>
              </a:solidFill>
              <a:round/>
              <a:headEnd/>
              <a:tailEnd/>
            </a:ln>
          </p:spPr>
          <p:txBody>
            <a:bodyPr>
              <a:spAutoFit/>
            </a:bodyPr>
            <a:lstStyle/>
            <a:p>
              <a:pPr algn="ctr">
                <a:spcBef>
                  <a:spcPct val="50000"/>
                </a:spcBef>
              </a:pPr>
              <a:r>
                <a:rPr lang="it-IT">
                  <a:latin typeface="Cambria" pitchFamily="18" charset="0"/>
                </a:rPr>
                <a:t>B</a:t>
              </a:r>
            </a:p>
          </p:txBody>
        </p:sp>
        <p:cxnSp>
          <p:nvCxnSpPr>
            <p:cNvPr id="14345" name="AutoShape 9"/>
            <p:cNvCxnSpPr>
              <a:cxnSpLocks noChangeShapeType="1"/>
            </p:cNvCxnSpPr>
            <p:nvPr/>
          </p:nvCxnSpPr>
          <p:spPr bwMode="auto">
            <a:xfrm rot="16200000" flipH="1">
              <a:off x="4205" y="2269"/>
              <a:ext cx="335" cy="247"/>
            </a:xfrm>
            <a:prstGeom prst="curvedConnector3">
              <a:avLst>
                <a:gd name="adj1" fmla="val 50718"/>
              </a:avLst>
            </a:prstGeom>
            <a:noFill/>
            <a:ln w="9525">
              <a:solidFill>
                <a:schemeClr val="tx1"/>
              </a:solidFill>
              <a:round/>
              <a:headEnd/>
              <a:tailEnd type="triangle" w="med" len="med"/>
            </a:ln>
          </p:spPr>
        </p:cxnSp>
        <p:sp>
          <p:nvSpPr>
            <p:cNvPr id="14346" name="Oval 10"/>
            <p:cNvSpPr>
              <a:spLocks noChangeArrowheads="1"/>
            </p:cNvSpPr>
            <p:nvPr/>
          </p:nvSpPr>
          <p:spPr bwMode="auto">
            <a:xfrm>
              <a:off x="4108" y="2549"/>
              <a:ext cx="753" cy="309"/>
            </a:xfrm>
            <a:prstGeom prst="ellipse">
              <a:avLst/>
            </a:prstGeom>
            <a:solidFill>
              <a:srgbClr val="FFFF00"/>
            </a:solidFill>
            <a:ln w="9525" algn="ctr">
              <a:solidFill>
                <a:schemeClr val="tx1"/>
              </a:solidFill>
              <a:round/>
              <a:headEnd/>
              <a:tailEnd/>
            </a:ln>
          </p:spPr>
          <p:txBody>
            <a:bodyPr>
              <a:spAutoFit/>
            </a:bodyPr>
            <a:lstStyle/>
            <a:p>
              <a:pPr algn="ctr">
                <a:spcBef>
                  <a:spcPct val="50000"/>
                </a:spcBef>
              </a:pPr>
              <a:r>
                <a:rPr lang="it-IT">
                  <a:latin typeface="Cambria" pitchFamily="18" charset="0"/>
                </a:rPr>
                <a:t>A</a:t>
              </a:r>
            </a:p>
          </p:txBody>
        </p:sp>
        <p:sp>
          <p:nvSpPr>
            <p:cNvPr id="14347" name="Oval 11"/>
            <p:cNvSpPr>
              <a:spLocks noChangeArrowheads="1"/>
            </p:cNvSpPr>
            <p:nvPr/>
          </p:nvSpPr>
          <p:spPr bwMode="auto">
            <a:xfrm>
              <a:off x="4815" y="2204"/>
              <a:ext cx="753" cy="309"/>
            </a:xfrm>
            <a:prstGeom prst="ellipse">
              <a:avLst/>
            </a:prstGeom>
            <a:solidFill>
              <a:srgbClr val="FFFF00"/>
            </a:solidFill>
            <a:ln w="9525" algn="ctr">
              <a:solidFill>
                <a:schemeClr val="tx1"/>
              </a:solidFill>
              <a:round/>
              <a:headEnd/>
              <a:tailEnd/>
            </a:ln>
          </p:spPr>
          <p:txBody>
            <a:bodyPr>
              <a:spAutoFit/>
            </a:bodyPr>
            <a:lstStyle/>
            <a:p>
              <a:pPr algn="ctr">
                <a:spcBef>
                  <a:spcPct val="50000"/>
                </a:spcBef>
              </a:pPr>
              <a:r>
                <a:rPr lang="it-IT">
                  <a:latin typeface="Cambria" pitchFamily="18" charset="0"/>
                </a:rPr>
                <a:t>C</a:t>
              </a:r>
            </a:p>
          </p:txBody>
        </p:sp>
        <p:cxnSp>
          <p:nvCxnSpPr>
            <p:cNvPr id="14348" name="AutoShape 12"/>
            <p:cNvCxnSpPr>
              <a:cxnSpLocks noChangeShapeType="1"/>
              <a:stCxn id="14342" idx="5"/>
              <a:endCxn id="14347" idx="2"/>
            </p:cNvCxnSpPr>
            <p:nvPr/>
          </p:nvCxnSpPr>
          <p:spPr bwMode="auto">
            <a:xfrm rot="16200000" flipH="1">
              <a:off x="4639" y="2178"/>
              <a:ext cx="184" cy="169"/>
            </a:xfrm>
            <a:prstGeom prst="curvedConnector2">
              <a:avLst/>
            </a:prstGeom>
            <a:noFill/>
            <a:ln w="9525">
              <a:solidFill>
                <a:schemeClr val="tx1"/>
              </a:solidFill>
              <a:round/>
              <a:headEnd/>
              <a:tailEnd type="triangle" w="med" len="med"/>
            </a:ln>
          </p:spPr>
        </p:cxnSp>
        <p:sp>
          <p:nvSpPr>
            <p:cNvPr id="14349" name="Oval 13"/>
            <p:cNvSpPr>
              <a:spLocks noChangeArrowheads="1"/>
            </p:cNvSpPr>
            <p:nvPr/>
          </p:nvSpPr>
          <p:spPr bwMode="auto">
            <a:xfrm>
              <a:off x="3826" y="1344"/>
              <a:ext cx="753" cy="309"/>
            </a:xfrm>
            <a:prstGeom prst="ellipse">
              <a:avLst/>
            </a:prstGeom>
            <a:solidFill>
              <a:srgbClr val="FFFF00"/>
            </a:solidFill>
            <a:ln w="9525" algn="ctr">
              <a:solidFill>
                <a:schemeClr val="tx1"/>
              </a:solidFill>
              <a:round/>
              <a:headEnd/>
              <a:tailEnd/>
            </a:ln>
          </p:spPr>
          <p:txBody>
            <a:bodyPr>
              <a:spAutoFit/>
            </a:bodyPr>
            <a:lstStyle/>
            <a:p>
              <a:pPr algn="ctr">
                <a:spcBef>
                  <a:spcPct val="50000"/>
                </a:spcBef>
              </a:pPr>
              <a:r>
                <a:rPr lang="it-IT">
                  <a:latin typeface="Cambria" pitchFamily="18" charset="0"/>
                </a:rPr>
                <a:t>D</a:t>
              </a:r>
            </a:p>
          </p:txBody>
        </p:sp>
        <p:cxnSp>
          <p:nvCxnSpPr>
            <p:cNvPr id="14350" name="AutoShape 14"/>
            <p:cNvCxnSpPr>
              <a:cxnSpLocks noChangeShapeType="1"/>
              <a:stCxn id="14344" idx="2"/>
              <a:endCxn id="14349" idx="0"/>
            </p:cNvCxnSpPr>
            <p:nvPr/>
          </p:nvCxnSpPr>
          <p:spPr bwMode="auto">
            <a:xfrm rot="10800000">
              <a:off x="4202" y="1345"/>
              <a:ext cx="565" cy="242"/>
            </a:xfrm>
            <a:prstGeom prst="curvedConnector4">
              <a:avLst>
                <a:gd name="adj1" fmla="val 16843"/>
                <a:gd name="adj2" fmla="val 157370"/>
              </a:avLst>
            </a:prstGeom>
            <a:noFill/>
            <a:ln w="9525">
              <a:solidFill>
                <a:schemeClr val="tx1"/>
              </a:solidFill>
              <a:round/>
              <a:headEnd/>
              <a:tailEnd type="triangle" w="med" len="med"/>
            </a:ln>
          </p:spPr>
        </p:cxnSp>
        <p:sp>
          <p:nvSpPr>
            <p:cNvPr id="14351" name="Oval 15"/>
            <p:cNvSpPr>
              <a:spLocks noChangeArrowheads="1"/>
            </p:cNvSpPr>
            <p:nvPr/>
          </p:nvSpPr>
          <p:spPr bwMode="auto">
            <a:xfrm>
              <a:off x="3024" y="1575"/>
              <a:ext cx="753" cy="310"/>
            </a:xfrm>
            <a:prstGeom prst="ellipse">
              <a:avLst/>
            </a:prstGeom>
            <a:solidFill>
              <a:srgbClr val="FF0000"/>
            </a:solidFill>
            <a:ln w="9525" algn="ctr">
              <a:solidFill>
                <a:schemeClr val="tx1"/>
              </a:solidFill>
              <a:round/>
              <a:headEnd/>
              <a:tailEnd/>
            </a:ln>
          </p:spPr>
          <p:txBody>
            <a:bodyPr>
              <a:spAutoFit/>
            </a:bodyPr>
            <a:lstStyle/>
            <a:p>
              <a:pPr algn="ctr">
                <a:spcBef>
                  <a:spcPct val="50000"/>
                </a:spcBef>
              </a:pPr>
              <a:r>
                <a:rPr lang="it-IT">
                  <a:latin typeface="Cambria" pitchFamily="18" charset="0"/>
                </a:rPr>
                <a:t>A</a:t>
              </a:r>
            </a:p>
          </p:txBody>
        </p:sp>
        <p:cxnSp>
          <p:nvCxnSpPr>
            <p:cNvPr id="14352" name="AutoShape 16"/>
            <p:cNvCxnSpPr>
              <a:cxnSpLocks noChangeShapeType="1"/>
              <a:stCxn id="14351" idx="6"/>
              <a:endCxn id="14342" idx="0"/>
            </p:cNvCxnSpPr>
            <p:nvPr/>
          </p:nvCxnSpPr>
          <p:spPr bwMode="auto">
            <a:xfrm>
              <a:off x="3777" y="1727"/>
              <a:ext cx="461" cy="190"/>
            </a:xfrm>
            <a:prstGeom prst="curvedConnector2">
              <a:avLst/>
            </a:prstGeom>
            <a:noFill/>
            <a:ln w="9525">
              <a:solidFill>
                <a:schemeClr val="tx1"/>
              </a:solidFill>
              <a:round/>
              <a:headEnd/>
              <a:tailEnd type="triangle" w="med" len="med"/>
            </a:ln>
          </p:spPr>
        </p:cxnSp>
        <p:sp>
          <p:nvSpPr>
            <p:cNvPr id="14353" name="Oval 17"/>
            <p:cNvSpPr>
              <a:spLocks noChangeArrowheads="1"/>
            </p:cNvSpPr>
            <p:nvPr/>
          </p:nvSpPr>
          <p:spPr bwMode="auto">
            <a:xfrm>
              <a:off x="3025" y="2457"/>
              <a:ext cx="753" cy="308"/>
            </a:xfrm>
            <a:prstGeom prst="ellipse">
              <a:avLst/>
            </a:prstGeom>
            <a:solidFill>
              <a:srgbClr val="FF0000"/>
            </a:solidFill>
            <a:ln w="9525" algn="ctr">
              <a:solidFill>
                <a:schemeClr val="tx1"/>
              </a:solidFill>
              <a:round/>
              <a:headEnd/>
              <a:tailEnd/>
            </a:ln>
          </p:spPr>
          <p:txBody>
            <a:bodyPr>
              <a:spAutoFit/>
            </a:bodyPr>
            <a:lstStyle/>
            <a:p>
              <a:pPr algn="ctr">
                <a:spcBef>
                  <a:spcPct val="50000"/>
                </a:spcBef>
              </a:pPr>
              <a:r>
                <a:rPr lang="it-IT">
                  <a:latin typeface="Cambria" pitchFamily="18" charset="0"/>
                </a:rPr>
                <a:t>B</a:t>
              </a:r>
            </a:p>
          </p:txBody>
        </p:sp>
        <p:cxnSp>
          <p:nvCxnSpPr>
            <p:cNvPr id="14354" name="AutoShape 18"/>
            <p:cNvCxnSpPr>
              <a:cxnSpLocks noChangeShapeType="1"/>
              <a:endCxn id="14342" idx="0"/>
            </p:cNvCxnSpPr>
            <p:nvPr/>
          </p:nvCxnSpPr>
          <p:spPr bwMode="auto">
            <a:xfrm rot="-5400000">
              <a:off x="3669" y="2025"/>
              <a:ext cx="680" cy="460"/>
            </a:xfrm>
            <a:prstGeom prst="curvedConnector5">
              <a:avLst>
                <a:gd name="adj1" fmla="val 28125"/>
                <a:gd name="adj2" fmla="val 255866"/>
                <a:gd name="adj3" fmla="val 120454"/>
              </a:avLst>
            </a:prstGeom>
            <a:noFill/>
            <a:ln w="9525">
              <a:solidFill>
                <a:schemeClr val="tx1"/>
              </a:solidFill>
              <a:round/>
              <a:headEnd/>
              <a:tailEnd type="triangle" w="med" len="med"/>
            </a:ln>
          </p:spPr>
        </p:cxnSp>
        <p:sp>
          <p:nvSpPr>
            <p:cNvPr id="14355" name="Oval 19"/>
            <p:cNvSpPr>
              <a:spLocks noChangeArrowheads="1"/>
            </p:cNvSpPr>
            <p:nvPr/>
          </p:nvSpPr>
          <p:spPr bwMode="auto">
            <a:xfrm>
              <a:off x="4863" y="2872"/>
              <a:ext cx="753" cy="310"/>
            </a:xfrm>
            <a:prstGeom prst="ellipse">
              <a:avLst/>
            </a:prstGeom>
            <a:solidFill>
              <a:srgbClr val="FF0000"/>
            </a:solidFill>
            <a:ln w="9525" algn="ctr">
              <a:solidFill>
                <a:schemeClr val="tx1"/>
              </a:solidFill>
              <a:round/>
              <a:headEnd/>
              <a:tailEnd/>
            </a:ln>
          </p:spPr>
          <p:txBody>
            <a:bodyPr>
              <a:spAutoFit/>
            </a:bodyPr>
            <a:lstStyle/>
            <a:p>
              <a:pPr algn="ctr">
                <a:spcBef>
                  <a:spcPct val="50000"/>
                </a:spcBef>
              </a:pPr>
              <a:r>
                <a:rPr lang="it-IT">
                  <a:latin typeface="Cambria" pitchFamily="18" charset="0"/>
                </a:rPr>
                <a:t>C</a:t>
              </a:r>
            </a:p>
          </p:txBody>
        </p:sp>
        <p:cxnSp>
          <p:nvCxnSpPr>
            <p:cNvPr id="14356" name="AutoShape 20"/>
            <p:cNvCxnSpPr>
              <a:cxnSpLocks noChangeShapeType="1"/>
              <a:stCxn id="14355" idx="4"/>
              <a:endCxn id="14353" idx="4"/>
            </p:cNvCxnSpPr>
            <p:nvPr/>
          </p:nvCxnSpPr>
          <p:spPr bwMode="auto">
            <a:xfrm rot="16200000" flipV="1">
              <a:off x="4113" y="2046"/>
              <a:ext cx="417" cy="1837"/>
            </a:xfrm>
            <a:prstGeom prst="curvedConnector3">
              <a:avLst>
                <a:gd name="adj1" fmla="val -33102"/>
              </a:avLst>
            </a:prstGeom>
            <a:noFill/>
            <a:ln w="9525">
              <a:solidFill>
                <a:schemeClr val="tx1"/>
              </a:solidFill>
              <a:round/>
              <a:headEnd/>
              <a:tailEnd type="triangle" w="med" len="med"/>
            </a:ln>
          </p:spPr>
        </p:cxnSp>
        <p:cxnSp>
          <p:nvCxnSpPr>
            <p:cNvPr id="14357" name="AutoShape 21"/>
            <p:cNvCxnSpPr>
              <a:cxnSpLocks noChangeShapeType="1"/>
              <a:stCxn id="14341" idx="4"/>
              <a:endCxn id="14342" idx="0"/>
            </p:cNvCxnSpPr>
            <p:nvPr/>
          </p:nvCxnSpPr>
          <p:spPr bwMode="auto">
            <a:xfrm rot="5400000" flipH="1" flipV="1">
              <a:off x="3518" y="1556"/>
              <a:ext cx="362" cy="1080"/>
            </a:xfrm>
            <a:prstGeom prst="curvedConnector5">
              <a:avLst>
                <a:gd name="adj1" fmla="val -39505"/>
                <a:gd name="adj2" fmla="val 39259"/>
                <a:gd name="adj3" fmla="val 139778"/>
              </a:avLst>
            </a:prstGeom>
            <a:noFill/>
            <a:ln w="9525">
              <a:solidFill>
                <a:schemeClr val="tx1"/>
              </a:solidFill>
              <a:round/>
              <a:headEnd/>
              <a:tailEnd type="triangle" w="med" len="med"/>
            </a:ln>
          </p:spPr>
        </p:cxnSp>
        <p:sp>
          <p:nvSpPr>
            <p:cNvPr id="14358" name="Oval 22"/>
            <p:cNvSpPr>
              <a:spLocks noChangeArrowheads="1"/>
            </p:cNvSpPr>
            <p:nvPr/>
          </p:nvSpPr>
          <p:spPr bwMode="auto">
            <a:xfrm>
              <a:off x="3072" y="3456"/>
              <a:ext cx="1057" cy="309"/>
            </a:xfrm>
            <a:prstGeom prst="ellipse">
              <a:avLst/>
            </a:prstGeom>
            <a:solidFill>
              <a:srgbClr val="00FF00"/>
            </a:solidFill>
            <a:ln w="9525" algn="ctr">
              <a:solidFill>
                <a:schemeClr val="tx1"/>
              </a:solidFill>
              <a:round/>
              <a:headEnd/>
              <a:tailEnd/>
            </a:ln>
          </p:spPr>
          <p:txBody>
            <a:bodyPr>
              <a:spAutoFit/>
            </a:bodyPr>
            <a:lstStyle/>
            <a:p>
              <a:pPr algn="ctr">
                <a:spcBef>
                  <a:spcPct val="50000"/>
                </a:spcBef>
              </a:pPr>
              <a:r>
                <a:rPr lang="it-IT" b="1">
                  <a:latin typeface="Cambria" pitchFamily="18" charset="0"/>
                </a:rPr>
                <a:t>Problema</a:t>
              </a:r>
            </a:p>
          </p:txBody>
        </p:sp>
        <p:sp>
          <p:nvSpPr>
            <p:cNvPr id="14359" name="Oval 23"/>
            <p:cNvSpPr>
              <a:spLocks noChangeArrowheads="1"/>
            </p:cNvSpPr>
            <p:nvPr/>
          </p:nvSpPr>
          <p:spPr bwMode="auto">
            <a:xfrm>
              <a:off x="4511" y="3675"/>
              <a:ext cx="1057" cy="309"/>
            </a:xfrm>
            <a:prstGeom prst="ellipse">
              <a:avLst/>
            </a:prstGeom>
            <a:solidFill>
              <a:srgbClr val="00FF00"/>
            </a:solidFill>
            <a:ln w="9525" algn="ctr">
              <a:solidFill>
                <a:schemeClr val="tx1"/>
              </a:solidFill>
              <a:round/>
              <a:headEnd/>
              <a:tailEnd/>
            </a:ln>
          </p:spPr>
          <p:txBody>
            <a:bodyPr>
              <a:spAutoFit/>
            </a:bodyPr>
            <a:lstStyle/>
            <a:p>
              <a:pPr algn="ctr">
                <a:spcBef>
                  <a:spcPct val="50000"/>
                </a:spcBef>
              </a:pPr>
              <a:r>
                <a:rPr lang="it-IT" b="1">
                  <a:latin typeface="Cambria" pitchFamily="18" charset="0"/>
                </a:rPr>
                <a:t>Problema</a:t>
              </a:r>
            </a:p>
          </p:txBody>
        </p:sp>
      </p:grpSp>
    </p:spTree>
  </p:cSld>
  <p:clrMapOvr>
    <a:masterClrMapping/>
  </p:clrMapOvr>
  <p:transition>
    <p:wipe dir="r"/>
    <p:sndAc>
      <p:stSnd>
        <p:snd r:embed="rId3"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5650"/>
                                        </p:tgtEl>
                                        <p:attrNameLst>
                                          <p:attrName>style.visibility</p:attrName>
                                        </p:attrNameLst>
                                      </p:cBhvr>
                                      <p:to>
                                        <p:strVal val="visible"/>
                                      </p:to>
                                    </p:set>
                                    <p:animEffect transition="in" filter="blinds(horizontal)">
                                      <p:cBhvr>
                                        <p:cTn id="7" dur="500"/>
                                        <p:tgtEl>
                                          <p:spTgt spid="15565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5651">
                                            <p:txEl>
                                              <p:pRg st="0" end="0"/>
                                            </p:txEl>
                                          </p:spTgt>
                                        </p:tgtEl>
                                        <p:attrNameLst>
                                          <p:attrName>style.visibility</p:attrName>
                                        </p:attrNameLst>
                                      </p:cBhvr>
                                      <p:to>
                                        <p:strVal val="visible"/>
                                      </p:to>
                                    </p:set>
                                    <p:animEffect transition="in" filter="blinds(horizontal)">
                                      <p:cBhvr>
                                        <p:cTn id="12" dur="500"/>
                                        <p:tgtEl>
                                          <p:spTgt spid="155651">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55651">
                                            <p:txEl>
                                              <p:pRg st="1" end="1"/>
                                            </p:txEl>
                                          </p:spTgt>
                                        </p:tgtEl>
                                        <p:attrNameLst>
                                          <p:attrName>style.visibility</p:attrName>
                                        </p:attrNameLst>
                                      </p:cBhvr>
                                      <p:to>
                                        <p:strVal val="visible"/>
                                      </p:to>
                                    </p:set>
                                    <p:animEffect transition="in" filter="blinds(horizontal)">
                                      <p:cBhvr>
                                        <p:cTn id="15" dur="500"/>
                                        <p:tgtEl>
                                          <p:spTgt spid="155651">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55651">
                                            <p:txEl>
                                              <p:pRg st="2" end="2"/>
                                            </p:txEl>
                                          </p:spTgt>
                                        </p:tgtEl>
                                        <p:attrNameLst>
                                          <p:attrName>style.visibility</p:attrName>
                                        </p:attrNameLst>
                                      </p:cBhvr>
                                      <p:to>
                                        <p:strVal val="visible"/>
                                      </p:to>
                                    </p:set>
                                    <p:animEffect transition="in" filter="blinds(horizontal)">
                                      <p:cBhvr>
                                        <p:cTn id="18" dur="500"/>
                                        <p:tgtEl>
                                          <p:spTgt spid="155651">
                                            <p:txEl>
                                              <p:pRg st="2" end="2"/>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55651">
                                            <p:txEl>
                                              <p:pRg st="3" end="3"/>
                                            </p:txEl>
                                          </p:spTgt>
                                        </p:tgtEl>
                                        <p:attrNameLst>
                                          <p:attrName>style.visibility</p:attrName>
                                        </p:attrNameLst>
                                      </p:cBhvr>
                                      <p:to>
                                        <p:strVal val="visible"/>
                                      </p:to>
                                    </p:set>
                                    <p:animEffect transition="in" filter="blinds(horizontal)">
                                      <p:cBhvr>
                                        <p:cTn id="21" dur="500"/>
                                        <p:tgtEl>
                                          <p:spTgt spid="155651">
                                            <p:txEl>
                                              <p:pRg st="3" end="3"/>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155651">
                                            <p:txEl>
                                              <p:pRg st="4" end="4"/>
                                            </p:txEl>
                                          </p:spTgt>
                                        </p:tgtEl>
                                        <p:attrNameLst>
                                          <p:attrName>style.visibility</p:attrName>
                                        </p:attrNameLst>
                                      </p:cBhvr>
                                      <p:to>
                                        <p:strVal val="visible"/>
                                      </p:to>
                                    </p:set>
                                    <p:animEffect transition="in" filter="blinds(horizontal)">
                                      <p:cBhvr>
                                        <p:cTn id="24" dur="500"/>
                                        <p:tgtEl>
                                          <p:spTgt spid="155651">
                                            <p:txEl>
                                              <p:pRg st="4" end="4"/>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155651">
                                            <p:txEl>
                                              <p:pRg st="5" end="5"/>
                                            </p:txEl>
                                          </p:spTgt>
                                        </p:tgtEl>
                                        <p:attrNameLst>
                                          <p:attrName>style.visibility</p:attrName>
                                        </p:attrNameLst>
                                      </p:cBhvr>
                                      <p:to>
                                        <p:strVal val="visible"/>
                                      </p:to>
                                    </p:set>
                                    <p:animEffect transition="in" filter="blinds(horizontal)">
                                      <p:cBhvr>
                                        <p:cTn id="27" dur="500"/>
                                        <p:tgtEl>
                                          <p:spTgt spid="155651">
                                            <p:txEl>
                                              <p:pRg st="5" end="5"/>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blinds(horizontal)">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ext Box 2"/>
          <p:cNvSpPr txBox="1">
            <a:spLocks noChangeArrowheads="1"/>
          </p:cNvSpPr>
          <p:nvPr/>
        </p:nvSpPr>
        <p:spPr bwMode="auto">
          <a:xfrm>
            <a:off x="3352800" y="6430963"/>
            <a:ext cx="5410200" cy="274637"/>
          </a:xfrm>
          <a:prstGeom prst="rect">
            <a:avLst/>
          </a:prstGeom>
          <a:noFill/>
          <a:ln w="9525">
            <a:noFill/>
            <a:miter lim="800000"/>
            <a:headEnd/>
            <a:tailEnd/>
          </a:ln>
        </p:spPr>
        <p:txBody>
          <a:bodyPr>
            <a:spAutoFit/>
          </a:bodyPr>
          <a:lstStyle/>
          <a:p>
            <a:pPr>
              <a:spcBef>
                <a:spcPct val="50000"/>
              </a:spcBef>
            </a:pPr>
            <a:r>
              <a:rPr lang="it-IT" sz="1200">
                <a:solidFill>
                  <a:srgbClr val="003366"/>
                </a:solidFill>
                <a:latin typeface="Cambria" pitchFamily="18" charset="0"/>
              </a:rPr>
              <a:t>Fonte: Formez, </a:t>
            </a:r>
            <a:r>
              <a:rPr lang="it-IT" sz="1200" i="1">
                <a:solidFill>
                  <a:srgbClr val="003366"/>
                </a:solidFill>
                <a:latin typeface="Cambria" pitchFamily="18" charset="0"/>
              </a:rPr>
              <a:t>Project Cycle Management – Manuale per la Formazione</a:t>
            </a:r>
            <a:r>
              <a:rPr lang="it-IT" sz="1200">
                <a:solidFill>
                  <a:srgbClr val="003366"/>
                </a:solidFill>
                <a:latin typeface="Cambria" pitchFamily="18" charset="0"/>
              </a:rPr>
              <a:t>, 2002</a:t>
            </a:r>
          </a:p>
        </p:txBody>
      </p:sp>
      <p:grpSp>
        <p:nvGrpSpPr>
          <p:cNvPr id="2" name="Group 3"/>
          <p:cNvGrpSpPr>
            <a:grpSpLocks/>
          </p:cNvGrpSpPr>
          <p:nvPr/>
        </p:nvGrpSpPr>
        <p:grpSpPr bwMode="auto">
          <a:xfrm>
            <a:off x="533400" y="1143000"/>
            <a:ext cx="8382000" cy="5029200"/>
            <a:chOff x="144" y="672"/>
            <a:chExt cx="5280" cy="3168"/>
          </a:xfrm>
        </p:grpSpPr>
        <p:grpSp>
          <p:nvGrpSpPr>
            <p:cNvPr id="15366" name="Group 4"/>
            <p:cNvGrpSpPr>
              <a:grpSpLocks/>
            </p:cNvGrpSpPr>
            <p:nvPr/>
          </p:nvGrpSpPr>
          <p:grpSpPr bwMode="auto">
            <a:xfrm>
              <a:off x="144" y="672"/>
              <a:ext cx="4704" cy="3168"/>
              <a:chOff x="192" y="768"/>
              <a:chExt cx="4704" cy="3168"/>
            </a:xfrm>
          </p:grpSpPr>
          <p:sp>
            <p:nvSpPr>
              <p:cNvPr id="15368" name="Text Box 5"/>
              <p:cNvSpPr txBox="1">
                <a:spLocks noChangeArrowheads="1"/>
              </p:cNvSpPr>
              <p:nvPr/>
            </p:nvSpPr>
            <p:spPr bwMode="auto">
              <a:xfrm>
                <a:off x="2352" y="768"/>
                <a:ext cx="912" cy="409"/>
              </a:xfrm>
              <a:prstGeom prst="rect">
                <a:avLst/>
              </a:prstGeom>
              <a:solidFill>
                <a:srgbClr val="FFFF00"/>
              </a:solidFill>
              <a:ln w="9525" algn="ctr">
                <a:solidFill>
                  <a:schemeClr val="tx1"/>
                </a:solidFill>
                <a:miter lim="800000"/>
                <a:headEnd/>
                <a:tailEnd/>
              </a:ln>
            </p:spPr>
            <p:txBody>
              <a:bodyPr>
                <a:spAutoFit/>
              </a:bodyPr>
              <a:lstStyle/>
              <a:p>
                <a:pPr>
                  <a:spcBef>
                    <a:spcPct val="50000"/>
                  </a:spcBef>
                </a:pPr>
                <a:r>
                  <a:rPr lang="it-IT" sz="1200">
                    <a:latin typeface="Cambria" pitchFamily="18" charset="0"/>
                  </a:rPr>
                  <a:t>Elevati tassi di mortalità materna e infantile</a:t>
                </a:r>
              </a:p>
            </p:txBody>
          </p:sp>
          <p:sp>
            <p:nvSpPr>
              <p:cNvPr id="15369" name="Text Box 6"/>
              <p:cNvSpPr txBox="1">
                <a:spLocks noChangeArrowheads="1"/>
              </p:cNvSpPr>
              <p:nvPr/>
            </p:nvSpPr>
            <p:spPr bwMode="auto">
              <a:xfrm>
                <a:off x="528" y="1319"/>
                <a:ext cx="912" cy="409"/>
              </a:xfrm>
              <a:prstGeom prst="rect">
                <a:avLst/>
              </a:prstGeom>
              <a:solidFill>
                <a:srgbClr val="FFFF00"/>
              </a:solidFill>
              <a:ln w="9525" algn="ctr">
                <a:solidFill>
                  <a:schemeClr val="tx1"/>
                </a:solidFill>
                <a:miter lim="800000"/>
                <a:headEnd/>
                <a:tailEnd/>
              </a:ln>
            </p:spPr>
            <p:txBody>
              <a:bodyPr>
                <a:spAutoFit/>
              </a:bodyPr>
              <a:lstStyle/>
              <a:p>
                <a:pPr>
                  <a:spcBef>
                    <a:spcPct val="50000"/>
                  </a:spcBef>
                </a:pPr>
                <a:r>
                  <a:rPr lang="it-IT" sz="1200">
                    <a:latin typeface="Cambria" pitchFamily="18" charset="0"/>
                  </a:rPr>
                  <a:t>Elevati tassi di infezione nei neonati e bambini</a:t>
                </a:r>
              </a:p>
            </p:txBody>
          </p:sp>
          <p:sp>
            <p:nvSpPr>
              <p:cNvPr id="15370" name="Text Box 7"/>
              <p:cNvSpPr txBox="1">
                <a:spLocks noChangeArrowheads="1"/>
              </p:cNvSpPr>
              <p:nvPr/>
            </p:nvSpPr>
            <p:spPr bwMode="auto">
              <a:xfrm>
                <a:off x="2304" y="1344"/>
                <a:ext cx="1008" cy="409"/>
              </a:xfrm>
              <a:prstGeom prst="rect">
                <a:avLst/>
              </a:prstGeom>
              <a:solidFill>
                <a:srgbClr val="FFFF00"/>
              </a:solidFill>
              <a:ln w="9525" algn="ctr">
                <a:solidFill>
                  <a:schemeClr val="tx1"/>
                </a:solidFill>
                <a:miter lim="800000"/>
                <a:headEnd/>
                <a:tailEnd/>
              </a:ln>
            </p:spPr>
            <p:txBody>
              <a:bodyPr>
                <a:spAutoFit/>
              </a:bodyPr>
              <a:lstStyle/>
              <a:p>
                <a:pPr>
                  <a:spcBef>
                    <a:spcPct val="50000"/>
                  </a:spcBef>
                </a:pPr>
                <a:r>
                  <a:rPr lang="it-IT" sz="1200">
                    <a:latin typeface="Cambria" pitchFamily="18" charset="0"/>
                  </a:rPr>
                  <a:t>Elevata incidenza di gravi complicazioni alla nascita</a:t>
                </a:r>
              </a:p>
            </p:txBody>
          </p:sp>
          <p:cxnSp>
            <p:nvCxnSpPr>
              <p:cNvPr id="15371" name="AutoShape 8"/>
              <p:cNvCxnSpPr>
                <a:cxnSpLocks noChangeShapeType="1"/>
                <a:stCxn id="15369" idx="0"/>
                <a:endCxn id="15368" idx="2"/>
              </p:cNvCxnSpPr>
              <p:nvPr/>
            </p:nvCxnSpPr>
            <p:spPr bwMode="auto">
              <a:xfrm rot="-5400000">
                <a:off x="1825" y="336"/>
                <a:ext cx="142" cy="1824"/>
              </a:xfrm>
              <a:prstGeom prst="bentConnector3">
                <a:avLst>
                  <a:gd name="adj1" fmla="val 50000"/>
                </a:avLst>
              </a:prstGeom>
              <a:noFill/>
              <a:ln w="9525">
                <a:solidFill>
                  <a:schemeClr val="tx1"/>
                </a:solidFill>
                <a:miter lim="800000"/>
                <a:headEnd/>
                <a:tailEnd/>
              </a:ln>
            </p:spPr>
          </p:cxnSp>
          <p:sp>
            <p:nvSpPr>
              <p:cNvPr id="15372" name="Text Box 9"/>
              <p:cNvSpPr txBox="1">
                <a:spLocks noChangeArrowheads="1"/>
              </p:cNvSpPr>
              <p:nvPr/>
            </p:nvSpPr>
            <p:spPr bwMode="auto">
              <a:xfrm>
                <a:off x="3936" y="1319"/>
                <a:ext cx="912" cy="409"/>
              </a:xfrm>
              <a:prstGeom prst="rect">
                <a:avLst/>
              </a:prstGeom>
              <a:solidFill>
                <a:srgbClr val="FFFF00"/>
              </a:solidFill>
              <a:ln w="9525" algn="ctr">
                <a:solidFill>
                  <a:schemeClr val="tx1"/>
                </a:solidFill>
                <a:miter lim="800000"/>
                <a:headEnd/>
                <a:tailEnd/>
              </a:ln>
            </p:spPr>
            <p:txBody>
              <a:bodyPr>
                <a:spAutoFit/>
              </a:bodyPr>
              <a:lstStyle/>
              <a:p>
                <a:pPr>
                  <a:spcBef>
                    <a:spcPct val="50000"/>
                  </a:spcBef>
                </a:pPr>
                <a:r>
                  <a:rPr lang="it-IT" sz="1200">
                    <a:latin typeface="Cambria" pitchFamily="18" charset="0"/>
                  </a:rPr>
                  <a:t>Elevati tassi di infezioni neonatali e post-partum</a:t>
                </a:r>
              </a:p>
            </p:txBody>
          </p:sp>
          <p:cxnSp>
            <p:nvCxnSpPr>
              <p:cNvPr id="15373" name="AutoShape 10"/>
              <p:cNvCxnSpPr>
                <a:cxnSpLocks noChangeShapeType="1"/>
                <a:stCxn id="15370" idx="0"/>
                <a:endCxn id="15368" idx="2"/>
              </p:cNvCxnSpPr>
              <p:nvPr/>
            </p:nvCxnSpPr>
            <p:spPr bwMode="auto">
              <a:xfrm flipV="1">
                <a:off x="2808" y="1177"/>
                <a:ext cx="0" cy="167"/>
              </a:xfrm>
              <a:prstGeom prst="straightConnector1">
                <a:avLst/>
              </a:prstGeom>
              <a:noFill/>
              <a:ln w="9525">
                <a:solidFill>
                  <a:schemeClr val="tx1"/>
                </a:solidFill>
                <a:round/>
                <a:headEnd/>
                <a:tailEnd/>
              </a:ln>
            </p:spPr>
          </p:cxnSp>
          <p:cxnSp>
            <p:nvCxnSpPr>
              <p:cNvPr id="15374" name="AutoShape 11"/>
              <p:cNvCxnSpPr>
                <a:cxnSpLocks noChangeShapeType="1"/>
                <a:stCxn id="15372" idx="0"/>
                <a:endCxn id="15368" idx="2"/>
              </p:cNvCxnSpPr>
              <p:nvPr/>
            </p:nvCxnSpPr>
            <p:spPr bwMode="auto">
              <a:xfrm rot="5400000" flipH="1">
                <a:off x="3529" y="456"/>
                <a:ext cx="142" cy="1584"/>
              </a:xfrm>
              <a:prstGeom prst="bentConnector3">
                <a:avLst>
                  <a:gd name="adj1" fmla="val 50000"/>
                </a:avLst>
              </a:prstGeom>
              <a:noFill/>
              <a:ln w="9525">
                <a:solidFill>
                  <a:schemeClr val="tx1"/>
                </a:solidFill>
                <a:miter lim="800000"/>
                <a:headEnd/>
                <a:tailEnd/>
              </a:ln>
            </p:spPr>
          </p:cxnSp>
          <p:sp>
            <p:nvSpPr>
              <p:cNvPr id="15375" name="Text Box 12"/>
              <p:cNvSpPr txBox="1">
                <a:spLocks noChangeArrowheads="1"/>
              </p:cNvSpPr>
              <p:nvPr/>
            </p:nvSpPr>
            <p:spPr bwMode="auto">
              <a:xfrm>
                <a:off x="240" y="1872"/>
                <a:ext cx="672" cy="524"/>
              </a:xfrm>
              <a:prstGeom prst="rect">
                <a:avLst/>
              </a:prstGeom>
              <a:solidFill>
                <a:srgbClr val="FFFF00"/>
              </a:solidFill>
              <a:ln w="9525" algn="ctr">
                <a:solidFill>
                  <a:schemeClr val="tx1"/>
                </a:solidFill>
                <a:miter lim="800000"/>
                <a:headEnd/>
                <a:tailEnd/>
              </a:ln>
            </p:spPr>
            <p:txBody>
              <a:bodyPr>
                <a:spAutoFit/>
              </a:bodyPr>
              <a:lstStyle/>
              <a:p>
                <a:pPr>
                  <a:spcBef>
                    <a:spcPct val="50000"/>
                  </a:spcBef>
                </a:pPr>
                <a:r>
                  <a:rPr lang="it-IT" sz="1200">
                    <a:latin typeface="Cambria" pitchFamily="18" charset="0"/>
                  </a:rPr>
                  <a:t>Basso livello di nutrizioni di neonati e bambini</a:t>
                </a:r>
              </a:p>
            </p:txBody>
          </p:sp>
          <p:sp>
            <p:nvSpPr>
              <p:cNvPr id="15376" name="Text Box 13"/>
              <p:cNvSpPr txBox="1">
                <a:spLocks noChangeArrowheads="1"/>
              </p:cNvSpPr>
              <p:nvPr/>
            </p:nvSpPr>
            <p:spPr bwMode="auto">
              <a:xfrm>
                <a:off x="1056" y="1872"/>
                <a:ext cx="576" cy="524"/>
              </a:xfrm>
              <a:prstGeom prst="rect">
                <a:avLst/>
              </a:prstGeom>
              <a:solidFill>
                <a:srgbClr val="FFFF00"/>
              </a:solidFill>
              <a:ln w="9525" algn="ctr">
                <a:solidFill>
                  <a:schemeClr val="tx1"/>
                </a:solidFill>
                <a:miter lim="800000"/>
                <a:headEnd/>
                <a:tailEnd/>
              </a:ln>
            </p:spPr>
            <p:txBody>
              <a:bodyPr>
                <a:spAutoFit/>
              </a:bodyPr>
              <a:lstStyle/>
              <a:p>
                <a:pPr>
                  <a:spcBef>
                    <a:spcPct val="50000"/>
                  </a:spcBef>
                </a:pPr>
                <a:r>
                  <a:rPr lang="it-IT" sz="1200">
                    <a:latin typeface="Cambria" pitchFamily="18" charset="0"/>
                  </a:rPr>
                  <a:t>Pochi bambini e neonati vaccinati</a:t>
                </a:r>
              </a:p>
            </p:txBody>
          </p:sp>
          <p:cxnSp>
            <p:nvCxnSpPr>
              <p:cNvPr id="15377" name="AutoShape 14"/>
              <p:cNvCxnSpPr>
                <a:cxnSpLocks noChangeShapeType="1"/>
                <a:stCxn id="15375" idx="0"/>
                <a:endCxn id="15369" idx="2"/>
              </p:cNvCxnSpPr>
              <p:nvPr/>
            </p:nvCxnSpPr>
            <p:spPr bwMode="auto">
              <a:xfrm rot="-5400000">
                <a:off x="708" y="1596"/>
                <a:ext cx="144" cy="408"/>
              </a:xfrm>
              <a:prstGeom prst="bentConnector3">
                <a:avLst>
                  <a:gd name="adj1" fmla="val 50000"/>
                </a:avLst>
              </a:prstGeom>
              <a:noFill/>
              <a:ln w="9525">
                <a:solidFill>
                  <a:schemeClr val="tx1"/>
                </a:solidFill>
                <a:miter lim="800000"/>
                <a:headEnd/>
                <a:tailEnd/>
              </a:ln>
            </p:spPr>
          </p:cxnSp>
          <p:cxnSp>
            <p:nvCxnSpPr>
              <p:cNvPr id="15378" name="AutoShape 15"/>
              <p:cNvCxnSpPr>
                <a:cxnSpLocks noChangeShapeType="1"/>
                <a:stCxn id="15376" idx="0"/>
                <a:endCxn id="15369" idx="2"/>
              </p:cNvCxnSpPr>
              <p:nvPr/>
            </p:nvCxnSpPr>
            <p:spPr bwMode="auto">
              <a:xfrm rot="5400000" flipH="1">
                <a:off x="1092" y="1620"/>
                <a:ext cx="144" cy="360"/>
              </a:xfrm>
              <a:prstGeom prst="bentConnector3">
                <a:avLst>
                  <a:gd name="adj1" fmla="val 50000"/>
                </a:avLst>
              </a:prstGeom>
              <a:noFill/>
              <a:ln w="9525">
                <a:solidFill>
                  <a:schemeClr val="tx1"/>
                </a:solidFill>
                <a:miter lim="800000"/>
                <a:headEnd/>
                <a:tailEnd/>
              </a:ln>
            </p:spPr>
          </p:cxnSp>
          <p:sp>
            <p:nvSpPr>
              <p:cNvPr id="15379" name="Text Box 16"/>
              <p:cNvSpPr txBox="1">
                <a:spLocks noChangeArrowheads="1"/>
              </p:cNvSpPr>
              <p:nvPr/>
            </p:nvSpPr>
            <p:spPr bwMode="auto">
              <a:xfrm>
                <a:off x="1968" y="1943"/>
                <a:ext cx="1344" cy="409"/>
              </a:xfrm>
              <a:prstGeom prst="rect">
                <a:avLst/>
              </a:prstGeom>
              <a:solidFill>
                <a:srgbClr val="FFFF00"/>
              </a:solidFill>
              <a:ln w="9525" algn="ctr">
                <a:solidFill>
                  <a:schemeClr val="tx1"/>
                </a:solidFill>
                <a:miter lim="800000"/>
                <a:headEnd/>
                <a:tailEnd/>
              </a:ln>
            </p:spPr>
            <p:txBody>
              <a:bodyPr>
                <a:spAutoFit/>
              </a:bodyPr>
              <a:lstStyle/>
              <a:p>
                <a:pPr>
                  <a:spcBef>
                    <a:spcPct val="50000"/>
                  </a:spcBef>
                </a:pPr>
                <a:r>
                  <a:rPr lang="it-IT" sz="1200">
                    <a:latin typeface="Cambria" pitchFamily="18" charset="0"/>
                  </a:rPr>
                  <a:t>Complicazioni alla nascita diagnosticate in ritardo o non diagnosticate</a:t>
                </a:r>
              </a:p>
            </p:txBody>
          </p:sp>
          <p:cxnSp>
            <p:nvCxnSpPr>
              <p:cNvPr id="15380" name="AutoShape 17"/>
              <p:cNvCxnSpPr>
                <a:cxnSpLocks noChangeShapeType="1"/>
                <a:stCxn id="15379" idx="0"/>
                <a:endCxn id="15370" idx="2"/>
              </p:cNvCxnSpPr>
              <p:nvPr/>
            </p:nvCxnSpPr>
            <p:spPr bwMode="auto">
              <a:xfrm rot="-5400000">
                <a:off x="2629" y="1764"/>
                <a:ext cx="190" cy="168"/>
              </a:xfrm>
              <a:prstGeom prst="bentConnector3">
                <a:avLst>
                  <a:gd name="adj1" fmla="val 50000"/>
                </a:avLst>
              </a:prstGeom>
              <a:noFill/>
              <a:ln w="9525">
                <a:solidFill>
                  <a:schemeClr val="tx1"/>
                </a:solidFill>
                <a:miter lim="800000"/>
                <a:headEnd/>
                <a:tailEnd/>
              </a:ln>
            </p:spPr>
          </p:cxnSp>
          <p:sp>
            <p:nvSpPr>
              <p:cNvPr id="15381" name="Text Box 18"/>
              <p:cNvSpPr txBox="1">
                <a:spLocks noChangeArrowheads="1"/>
              </p:cNvSpPr>
              <p:nvPr/>
            </p:nvSpPr>
            <p:spPr bwMode="auto">
              <a:xfrm>
                <a:off x="3552" y="1943"/>
                <a:ext cx="912" cy="409"/>
              </a:xfrm>
              <a:prstGeom prst="rect">
                <a:avLst/>
              </a:prstGeom>
              <a:solidFill>
                <a:srgbClr val="FFFF00"/>
              </a:solidFill>
              <a:ln w="9525" algn="ctr">
                <a:solidFill>
                  <a:schemeClr val="tx1"/>
                </a:solidFill>
                <a:miter lim="800000"/>
                <a:headEnd/>
                <a:tailEnd/>
              </a:ln>
            </p:spPr>
            <p:txBody>
              <a:bodyPr>
                <a:spAutoFit/>
              </a:bodyPr>
              <a:lstStyle/>
              <a:p>
                <a:pPr>
                  <a:spcBef>
                    <a:spcPct val="50000"/>
                  </a:spcBef>
                </a:pPr>
                <a:r>
                  <a:rPr lang="it-IT" sz="1200">
                    <a:latin typeface="Cambria" pitchFamily="18" charset="0"/>
                  </a:rPr>
                  <a:t>Bassi livelli di igiene e cura sanitaria</a:t>
                </a:r>
              </a:p>
            </p:txBody>
          </p:sp>
          <p:cxnSp>
            <p:nvCxnSpPr>
              <p:cNvPr id="15382" name="AutoShape 19"/>
              <p:cNvCxnSpPr>
                <a:cxnSpLocks noChangeShapeType="1"/>
                <a:stCxn id="15381" idx="0"/>
                <a:endCxn id="15372" idx="2"/>
              </p:cNvCxnSpPr>
              <p:nvPr/>
            </p:nvCxnSpPr>
            <p:spPr bwMode="auto">
              <a:xfrm rot="-5400000">
                <a:off x="4092" y="1644"/>
                <a:ext cx="215" cy="384"/>
              </a:xfrm>
              <a:prstGeom prst="bentConnector3">
                <a:avLst>
                  <a:gd name="adj1" fmla="val 50231"/>
                </a:avLst>
              </a:prstGeom>
              <a:noFill/>
              <a:ln w="9525">
                <a:solidFill>
                  <a:schemeClr val="tx1"/>
                </a:solidFill>
                <a:miter lim="800000"/>
                <a:headEnd/>
                <a:tailEnd/>
              </a:ln>
            </p:spPr>
          </p:cxnSp>
          <p:sp>
            <p:nvSpPr>
              <p:cNvPr id="15383" name="Text Box 20"/>
              <p:cNvSpPr txBox="1">
                <a:spLocks noChangeArrowheads="1"/>
              </p:cNvSpPr>
              <p:nvPr/>
            </p:nvSpPr>
            <p:spPr bwMode="auto">
              <a:xfrm>
                <a:off x="2208" y="2496"/>
                <a:ext cx="1056" cy="294"/>
              </a:xfrm>
              <a:prstGeom prst="rect">
                <a:avLst/>
              </a:prstGeom>
              <a:solidFill>
                <a:srgbClr val="00FF00"/>
              </a:solidFill>
              <a:ln w="9525" algn="ctr">
                <a:solidFill>
                  <a:schemeClr val="tx1"/>
                </a:solidFill>
                <a:miter lim="800000"/>
                <a:headEnd/>
                <a:tailEnd/>
              </a:ln>
            </p:spPr>
            <p:txBody>
              <a:bodyPr>
                <a:spAutoFit/>
              </a:bodyPr>
              <a:lstStyle/>
              <a:p>
                <a:pPr>
                  <a:spcBef>
                    <a:spcPct val="50000"/>
                  </a:spcBef>
                </a:pPr>
                <a:r>
                  <a:rPr lang="it-IT" sz="1200" b="1">
                    <a:latin typeface="Cambria" pitchFamily="18" charset="0"/>
                  </a:rPr>
                  <a:t>Bassa frequentazioni delle cliniche rurali</a:t>
                </a:r>
              </a:p>
            </p:txBody>
          </p:sp>
          <p:cxnSp>
            <p:nvCxnSpPr>
              <p:cNvPr id="15384" name="AutoShape 21"/>
              <p:cNvCxnSpPr>
                <a:cxnSpLocks noChangeShapeType="1"/>
                <a:stCxn id="15383" idx="0"/>
                <a:endCxn id="15379" idx="2"/>
              </p:cNvCxnSpPr>
              <p:nvPr/>
            </p:nvCxnSpPr>
            <p:spPr bwMode="auto">
              <a:xfrm rot="5400000" flipH="1">
                <a:off x="2616" y="2376"/>
                <a:ext cx="144" cy="96"/>
              </a:xfrm>
              <a:prstGeom prst="bentConnector3">
                <a:avLst>
                  <a:gd name="adj1" fmla="val 50000"/>
                </a:avLst>
              </a:prstGeom>
              <a:noFill/>
              <a:ln w="9525">
                <a:solidFill>
                  <a:schemeClr val="tx1"/>
                </a:solidFill>
                <a:miter lim="800000"/>
                <a:headEnd/>
                <a:tailEnd/>
              </a:ln>
            </p:spPr>
          </p:cxnSp>
          <p:cxnSp>
            <p:nvCxnSpPr>
              <p:cNvPr id="15385" name="AutoShape 22"/>
              <p:cNvCxnSpPr>
                <a:cxnSpLocks noChangeShapeType="1"/>
                <a:stCxn id="15383" idx="0"/>
                <a:endCxn id="15376" idx="2"/>
              </p:cNvCxnSpPr>
              <p:nvPr/>
            </p:nvCxnSpPr>
            <p:spPr bwMode="auto">
              <a:xfrm rot="5400000" flipH="1">
                <a:off x="1990" y="1750"/>
                <a:ext cx="100" cy="1392"/>
              </a:xfrm>
              <a:prstGeom prst="bentConnector3">
                <a:avLst>
                  <a:gd name="adj1" fmla="val 50000"/>
                </a:avLst>
              </a:prstGeom>
              <a:noFill/>
              <a:ln w="9525">
                <a:solidFill>
                  <a:schemeClr val="tx1"/>
                </a:solidFill>
                <a:miter lim="800000"/>
                <a:headEnd/>
                <a:tailEnd/>
              </a:ln>
            </p:spPr>
          </p:cxnSp>
          <p:sp>
            <p:nvSpPr>
              <p:cNvPr id="15386" name="Text Box 23"/>
              <p:cNvSpPr txBox="1">
                <a:spLocks noChangeArrowheads="1"/>
              </p:cNvSpPr>
              <p:nvPr/>
            </p:nvSpPr>
            <p:spPr bwMode="auto">
              <a:xfrm>
                <a:off x="192" y="3024"/>
                <a:ext cx="912" cy="524"/>
              </a:xfrm>
              <a:prstGeom prst="rect">
                <a:avLst/>
              </a:prstGeom>
              <a:solidFill>
                <a:srgbClr val="FFFF00"/>
              </a:solidFill>
              <a:ln w="9525" algn="ctr">
                <a:solidFill>
                  <a:schemeClr val="tx1"/>
                </a:solidFill>
                <a:miter lim="800000"/>
                <a:headEnd/>
                <a:tailEnd/>
              </a:ln>
            </p:spPr>
            <p:txBody>
              <a:bodyPr>
                <a:spAutoFit/>
              </a:bodyPr>
              <a:lstStyle/>
              <a:p>
                <a:pPr>
                  <a:spcBef>
                    <a:spcPct val="50000"/>
                  </a:spcBef>
                </a:pPr>
                <a:r>
                  <a:rPr lang="it-IT" sz="1200">
                    <a:latin typeface="Cambria" pitchFamily="18" charset="0"/>
                  </a:rPr>
                  <a:t>Pressioni commerciali ad usare surrogati del latte materno</a:t>
                </a:r>
              </a:p>
            </p:txBody>
          </p:sp>
          <p:sp>
            <p:nvSpPr>
              <p:cNvPr id="15387" name="Text Box 24"/>
              <p:cNvSpPr txBox="1">
                <a:spLocks noChangeArrowheads="1"/>
              </p:cNvSpPr>
              <p:nvPr/>
            </p:nvSpPr>
            <p:spPr bwMode="auto">
              <a:xfrm>
                <a:off x="1344" y="3182"/>
                <a:ext cx="672" cy="754"/>
              </a:xfrm>
              <a:prstGeom prst="rect">
                <a:avLst/>
              </a:prstGeom>
              <a:solidFill>
                <a:srgbClr val="FFFF00"/>
              </a:solidFill>
              <a:ln w="9525" algn="ctr">
                <a:solidFill>
                  <a:schemeClr val="tx1"/>
                </a:solidFill>
                <a:miter lim="800000"/>
                <a:headEnd/>
                <a:tailEnd/>
              </a:ln>
            </p:spPr>
            <p:txBody>
              <a:bodyPr>
                <a:spAutoFit/>
              </a:bodyPr>
              <a:lstStyle/>
              <a:p>
                <a:pPr>
                  <a:spcBef>
                    <a:spcPct val="50000"/>
                  </a:spcBef>
                </a:pPr>
                <a:r>
                  <a:rPr lang="it-IT" sz="1200">
                    <a:latin typeface="Cambria" pitchFamily="18" charset="0"/>
                  </a:rPr>
                  <a:t>Scarsa disponibilità stagionale di cibo ad alto contenuto proteico</a:t>
                </a:r>
              </a:p>
            </p:txBody>
          </p:sp>
          <p:sp>
            <p:nvSpPr>
              <p:cNvPr id="15388" name="Text Box 25"/>
              <p:cNvSpPr txBox="1">
                <a:spLocks noChangeArrowheads="1"/>
              </p:cNvSpPr>
              <p:nvPr/>
            </p:nvSpPr>
            <p:spPr bwMode="auto">
              <a:xfrm>
                <a:off x="2160" y="3072"/>
                <a:ext cx="576" cy="754"/>
              </a:xfrm>
              <a:prstGeom prst="rect">
                <a:avLst/>
              </a:prstGeom>
              <a:solidFill>
                <a:srgbClr val="FFFF00"/>
              </a:solidFill>
              <a:ln w="9525" algn="ctr">
                <a:solidFill>
                  <a:schemeClr val="tx1"/>
                </a:solidFill>
                <a:miter lim="800000"/>
                <a:headEnd/>
                <a:tailEnd/>
              </a:ln>
            </p:spPr>
            <p:txBody>
              <a:bodyPr>
                <a:spAutoFit/>
              </a:bodyPr>
              <a:lstStyle/>
              <a:p>
                <a:pPr>
                  <a:spcBef>
                    <a:spcPct val="50000"/>
                  </a:spcBef>
                </a:pPr>
                <a:r>
                  <a:rPr lang="it-IT" sz="1200">
                    <a:latin typeface="Cambria" pitchFamily="18" charset="0"/>
                  </a:rPr>
                  <a:t>Titubanza delle madri nel frequentare le cliniche</a:t>
                </a:r>
              </a:p>
            </p:txBody>
          </p:sp>
          <p:sp>
            <p:nvSpPr>
              <p:cNvPr id="15389" name="Text Box 26"/>
              <p:cNvSpPr txBox="1">
                <a:spLocks noChangeArrowheads="1"/>
              </p:cNvSpPr>
              <p:nvPr/>
            </p:nvSpPr>
            <p:spPr bwMode="auto">
              <a:xfrm>
                <a:off x="2976" y="3072"/>
                <a:ext cx="816" cy="639"/>
              </a:xfrm>
              <a:prstGeom prst="rect">
                <a:avLst/>
              </a:prstGeom>
              <a:solidFill>
                <a:srgbClr val="FFFF00"/>
              </a:solidFill>
              <a:ln w="9525" algn="ctr">
                <a:solidFill>
                  <a:schemeClr val="tx1"/>
                </a:solidFill>
                <a:miter lim="800000"/>
                <a:headEnd/>
                <a:tailEnd/>
              </a:ln>
            </p:spPr>
            <p:txBody>
              <a:bodyPr>
                <a:spAutoFit/>
              </a:bodyPr>
              <a:lstStyle/>
              <a:p>
                <a:pPr>
                  <a:spcBef>
                    <a:spcPct val="50000"/>
                  </a:spcBef>
                </a:pPr>
                <a:r>
                  <a:rPr lang="it-IT" sz="1200">
                    <a:latin typeface="Cambria" pitchFamily="18" charset="0"/>
                  </a:rPr>
                  <a:t>Scarsa e inadeguata copertura territoriale delle cliniche</a:t>
                </a:r>
              </a:p>
            </p:txBody>
          </p:sp>
          <p:sp>
            <p:nvSpPr>
              <p:cNvPr id="15390" name="Text Box 27"/>
              <p:cNvSpPr txBox="1">
                <a:spLocks noChangeArrowheads="1"/>
              </p:cNvSpPr>
              <p:nvPr/>
            </p:nvSpPr>
            <p:spPr bwMode="auto">
              <a:xfrm>
                <a:off x="4080" y="2736"/>
                <a:ext cx="576" cy="294"/>
              </a:xfrm>
              <a:prstGeom prst="rect">
                <a:avLst/>
              </a:prstGeom>
              <a:solidFill>
                <a:srgbClr val="FFFF00"/>
              </a:solidFill>
              <a:ln w="9525" algn="ctr">
                <a:solidFill>
                  <a:schemeClr val="tx1"/>
                </a:solidFill>
                <a:miter lim="800000"/>
                <a:headEnd/>
                <a:tailEnd/>
              </a:ln>
            </p:spPr>
            <p:txBody>
              <a:bodyPr>
                <a:spAutoFit/>
              </a:bodyPr>
              <a:lstStyle/>
              <a:p>
                <a:pPr>
                  <a:spcBef>
                    <a:spcPct val="50000"/>
                  </a:spcBef>
                </a:pPr>
                <a:r>
                  <a:rPr lang="it-IT" sz="1200">
                    <a:latin typeface="Cambria" pitchFamily="18" charset="0"/>
                  </a:rPr>
                  <a:t>Scarsità di medicinali</a:t>
                </a:r>
              </a:p>
            </p:txBody>
          </p:sp>
          <p:sp>
            <p:nvSpPr>
              <p:cNvPr id="15391" name="Text Box 28"/>
              <p:cNvSpPr txBox="1">
                <a:spLocks noChangeArrowheads="1"/>
              </p:cNvSpPr>
              <p:nvPr/>
            </p:nvSpPr>
            <p:spPr bwMode="auto">
              <a:xfrm>
                <a:off x="4128" y="3527"/>
                <a:ext cx="768" cy="409"/>
              </a:xfrm>
              <a:prstGeom prst="rect">
                <a:avLst/>
              </a:prstGeom>
              <a:solidFill>
                <a:srgbClr val="FFFF00"/>
              </a:solidFill>
              <a:ln w="9525" algn="ctr">
                <a:solidFill>
                  <a:schemeClr val="tx1"/>
                </a:solidFill>
                <a:miter lim="800000"/>
                <a:headEnd/>
                <a:tailEnd/>
              </a:ln>
            </p:spPr>
            <p:txBody>
              <a:bodyPr>
                <a:spAutoFit/>
              </a:bodyPr>
              <a:lstStyle/>
              <a:p>
                <a:pPr>
                  <a:spcBef>
                    <a:spcPct val="50000"/>
                  </a:spcBef>
                </a:pPr>
                <a:r>
                  <a:rPr lang="it-IT" sz="1200">
                    <a:latin typeface="Cambria" pitchFamily="18" charset="0"/>
                  </a:rPr>
                  <a:t>Personale non adeguatamente formato</a:t>
                </a:r>
              </a:p>
            </p:txBody>
          </p:sp>
          <p:cxnSp>
            <p:nvCxnSpPr>
              <p:cNvPr id="15392" name="AutoShape 29"/>
              <p:cNvCxnSpPr>
                <a:cxnSpLocks noChangeShapeType="1"/>
                <a:stCxn id="15376" idx="2"/>
                <a:endCxn id="15390" idx="1"/>
              </p:cNvCxnSpPr>
              <p:nvPr/>
            </p:nvCxnSpPr>
            <p:spPr bwMode="auto">
              <a:xfrm rot="16200000" flipH="1">
                <a:off x="2468" y="1272"/>
                <a:ext cx="487" cy="2736"/>
              </a:xfrm>
              <a:prstGeom prst="bentConnector2">
                <a:avLst/>
              </a:prstGeom>
              <a:noFill/>
              <a:ln w="9525">
                <a:solidFill>
                  <a:schemeClr val="tx1"/>
                </a:solidFill>
                <a:miter lim="800000"/>
                <a:headEnd/>
                <a:tailEnd/>
              </a:ln>
            </p:spPr>
          </p:cxnSp>
          <p:cxnSp>
            <p:nvCxnSpPr>
              <p:cNvPr id="15393" name="AutoShape 30"/>
              <p:cNvCxnSpPr>
                <a:cxnSpLocks noChangeShapeType="1"/>
                <a:stCxn id="15387" idx="0"/>
                <a:endCxn id="15375" idx="2"/>
              </p:cNvCxnSpPr>
              <p:nvPr/>
            </p:nvCxnSpPr>
            <p:spPr bwMode="auto">
              <a:xfrm rot="5400000" flipH="1">
                <a:off x="735" y="2237"/>
                <a:ext cx="786" cy="1104"/>
              </a:xfrm>
              <a:prstGeom prst="bentConnector3">
                <a:avLst>
                  <a:gd name="adj1" fmla="val 59542"/>
                </a:avLst>
              </a:prstGeom>
              <a:noFill/>
              <a:ln w="9525">
                <a:solidFill>
                  <a:schemeClr val="tx1"/>
                </a:solidFill>
                <a:miter lim="800000"/>
                <a:headEnd/>
                <a:tailEnd/>
              </a:ln>
            </p:spPr>
          </p:cxnSp>
          <p:cxnSp>
            <p:nvCxnSpPr>
              <p:cNvPr id="15394" name="AutoShape 31"/>
              <p:cNvCxnSpPr>
                <a:cxnSpLocks noChangeShapeType="1"/>
                <a:stCxn id="15386" idx="0"/>
                <a:endCxn id="15375" idx="2"/>
              </p:cNvCxnSpPr>
              <p:nvPr/>
            </p:nvCxnSpPr>
            <p:spPr bwMode="auto">
              <a:xfrm rot="5400000" flipH="1">
                <a:off x="298" y="2674"/>
                <a:ext cx="628" cy="72"/>
              </a:xfrm>
              <a:prstGeom prst="bentConnector3">
                <a:avLst>
                  <a:gd name="adj1" fmla="val 50000"/>
                </a:avLst>
              </a:prstGeom>
              <a:noFill/>
              <a:ln w="9525">
                <a:solidFill>
                  <a:schemeClr val="tx1"/>
                </a:solidFill>
                <a:miter lim="800000"/>
                <a:headEnd/>
                <a:tailEnd/>
              </a:ln>
            </p:spPr>
          </p:cxnSp>
          <p:cxnSp>
            <p:nvCxnSpPr>
              <p:cNvPr id="15395" name="AutoShape 32"/>
              <p:cNvCxnSpPr>
                <a:cxnSpLocks noChangeShapeType="1"/>
                <a:stCxn id="15388" idx="0"/>
                <a:endCxn id="15383" idx="2"/>
              </p:cNvCxnSpPr>
              <p:nvPr/>
            </p:nvCxnSpPr>
            <p:spPr bwMode="auto">
              <a:xfrm rot="-5400000">
                <a:off x="2451" y="2787"/>
                <a:ext cx="282" cy="288"/>
              </a:xfrm>
              <a:prstGeom prst="bentConnector3">
                <a:avLst>
                  <a:gd name="adj1" fmla="val 50000"/>
                </a:avLst>
              </a:prstGeom>
              <a:noFill/>
              <a:ln w="9525">
                <a:solidFill>
                  <a:schemeClr val="tx1"/>
                </a:solidFill>
                <a:miter lim="800000"/>
                <a:headEnd/>
                <a:tailEnd/>
              </a:ln>
            </p:spPr>
          </p:cxnSp>
          <p:cxnSp>
            <p:nvCxnSpPr>
              <p:cNvPr id="15396" name="AutoShape 33"/>
              <p:cNvCxnSpPr>
                <a:cxnSpLocks noChangeShapeType="1"/>
                <a:stCxn id="15389" idx="0"/>
                <a:endCxn id="15383" idx="2"/>
              </p:cNvCxnSpPr>
              <p:nvPr/>
            </p:nvCxnSpPr>
            <p:spPr bwMode="auto">
              <a:xfrm rot="5400000" flipH="1">
                <a:off x="2919" y="2607"/>
                <a:ext cx="282" cy="648"/>
              </a:xfrm>
              <a:prstGeom prst="bentConnector3">
                <a:avLst>
                  <a:gd name="adj1" fmla="val 50000"/>
                </a:avLst>
              </a:prstGeom>
              <a:noFill/>
              <a:ln w="9525">
                <a:solidFill>
                  <a:schemeClr val="tx1"/>
                </a:solidFill>
                <a:miter lim="800000"/>
                <a:headEnd/>
                <a:tailEnd/>
              </a:ln>
            </p:spPr>
          </p:cxnSp>
          <p:cxnSp>
            <p:nvCxnSpPr>
              <p:cNvPr id="15397" name="AutoShape 34"/>
              <p:cNvCxnSpPr>
                <a:cxnSpLocks noChangeShapeType="1"/>
                <a:stCxn id="15389" idx="3"/>
                <a:endCxn id="15390" idx="2"/>
              </p:cNvCxnSpPr>
              <p:nvPr/>
            </p:nvCxnSpPr>
            <p:spPr bwMode="auto">
              <a:xfrm flipV="1">
                <a:off x="3792" y="3030"/>
                <a:ext cx="576" cy="362"/>
              </a:xfrm>
              <a:prstGeom prst="bentConnector2">
                <a:avLst/>
              </a:prstGeom>
              <a:noFill/>
              <a:ln w="9525">
                <a:solidFill>
                  <a:schemeClr val="tx1"/>
                </a:solidFill>
                <a:miter lim="800000"/>
                <a:headEnd/>
                <a:tailEnd/>
              </a:ln>
            </p:spPr>
          </p:cxnSp>
          <p:cxnSp>
            <p:nvCxnSpPr>
              <p:cNvPr id="15398" name="AutoShape 35"/>
              <p:cNvCxnSpPr>
                <a:cxnSpLocks noChangeShapeType="1"/>
              </p:cNvCxnSpPr>
              <p:nvPr/>
            </p:nvCxnSpPr>
            <p:spPr bwMode="auto">
              <a:xfrm rot="5400000" flipH="1">
                <a:off x="4191" y="3201"/>
                <a:ext cx="497" cy="144"/>
              </a:xfrm>
              <a:prstGeom prst="bentConnector3">
                <a:avLst>
                  <a:gd name="adj1" fmla="val 27361"/>
                </a:avLst>
              </a:prstGeom>
              <a:noFill/>
              <a:ln w="9525">
                <a:solidFill>
                  <a:schemeClr val="tx1"/>
                </a:solidFill>
                <a:miter lim="800000"/>
                <a:headEnd/>
                <a:tailEnd/>
              </a:ln>
            </p:spPr>
          </p:cxnSp>
        </p:grpSp>
        <p:sp>
          <p:nvSpPr>
            <p:cNvPr id="15367" name="AutoShape 36"/>
            <p:cNvSpPr>
              <a:spLocks noChangeArrowheads="1"/>
            </p:cNvSpPr>
            <p:nvPr/>
          </p:nvSpPr>
          <p:spPr bwMode="auto">
            <a:xfrm>
              <a:off x="4896" y="1248"/>
              <a:ext cx="528" cy="2160"/>
            </a:xfrm>
            <a:prstGeom prst="upDownArrow">
              <a:avLst>
                <a:gd name="adj1" fmla="val 50000"/>
                <a:gd name="adj2" fmla="val 81818"/>
              </a:avLst>
            </a:prstGeom>
            <a:gradFill rotWithShape="1">
              <a:gsLst>
                <a:gs pos="0">
                  <a:schemeClr val="accent1"/>
                </a:gs>
                <a:gs pos="100000">
                  <a:schemeClr val="bg1"/>
                </a:gs>
              </a:gsLst>
              <a:lin ang="5400000" scaled="1"/>
            </a:gradFill>
            <a:ln w="9525" algn="ctr">
              <a:solidFill>
                <a:schemeClr val="tx1"/>
              </a:solidFill>
              <a:miter lim="800000"/>
              <a:headEnd/>
              <a:tailEnd/>
            </a:ln>
          </p:spPr>
          <p:txBody>
            <a:bodyPr wrap="none" anchor="ctr">
              <a:spAutoFit/>
            </a:bodyPr>
            <a:lstStyle/>
            <a:p>
              <a:endParaRPr lang="it-IT"/>
            </a:p>
          </p:txBody>
        </p:sp>
      </p:grpSp>
      <p:sp>
        <p:nvSpPr>
          <p:cNvPr id="157733" name="Text Box 37"/>
          <p:cNvSpPr txBox="1">
            <a:spLocks noChangeArrowheads="1"/>
          </p:cNvSpPr>
          <p:nvPr/>
        </p:nvSpPr>
        <p:spPr bwMode="auto">
          <a:xfrm>
            <a:off x="7924800" y="1600200"/>
            <a:ext cx="1219200" cy="366713"/>
          </a:xfrm>
          <a:prstGeom prst="rect">
            <a:avLst/>
          </a:prstGeom>
          <a:noFill/>
          <a:ln w="9525" algn="ctr">
            <a:noFill/>
            <a:miter lim="800000"/>
            <a:headEnd/>
            <a:tailEnd/>
          </a:ln>
        </p:spPr>
        <p:txBody>
          <a:bodyPr>
            <a:spAutoFit/>
          </a:bodyPr>
          <a:lstStyle/>
          <a:p>
            <a:pPr algn="ctr">
              <a:spcBef>
                <a:spcPct val="50000"/>
              </a:spcBef>
            </a:pPr>
            <a:r>
              <a:rPr lang="it-IT" b="1">
                <a:solidFill>
                  <a:srgbClr val="800000"/>
                </a:solidFill>
                <a:latin typeface="Cambria" pitchFamily="18" charset="0"/>
              </a:rPr>
              <a:t>Effetti</a:t>
            </a:r>
          </a:p>
        </p:txBody>
      </p:sp>
      <p:sp>
        <p:nvSpPr>
          <p:cNvPr id="157734" name="Text Box 38"/>
          <p:cNvSpPr txBox="1">
            <a:spLocks noChangeArrowheads="1"/>
          </p:cNvSpPr>
          <p:nvPr/>
        </p:nvSpPr>
        <p:spPr bwMode="auto">
          <a:xfrm>
            <a:off x="7924800" y="5562600"/>
            <a:ext cx="1219200" cy="366713"/>
          </a:xfrm>
          <a:prstGeom prst="rect">
            <a:avLst/>
          </a:prstGeom>
          <a:noFill/>
          <a:ln w="9525" algn="ctr">
            <a:noFill/>
            <a:miter lim="800000"/>
            <a:headEnd/>
            <a:tailEnd/>
          </a:ln>
        </p:spPr>
        <p:txBody>
          <a:bodyPr>
            <a:spAutoFit/>
          </a:bodyPr>
          <a:lstStyle/>
          <a:p>
            <a:pPr algn="ctr">
              <a:spcBef>
                <a:spcPct val="50000"/>
              </a:spcBef>
            </a:pPr>
            <a:r>
              <a:rPr lang="it-IT" b="1">
                <a:solidFill>
                  <a:srgbClr val="800000"/>
                </a:solidFill>
                <a:latin typeface="Cambria" pitchFamily="18" charset="0"/>
              </a:rPr>
              <a:t>Cause</a:t>
            </a:r>
          </a:p>
        </p:txBody>
      </p:sp>
    </p:spTree>
  </p:cSld>
  <p:clrMapOvr>
    <a:masterClrMapping/>
  </p:clrMapOvr>
  <p:transition>
    <p:wipe dir="r"/>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157698">
                                            <p:txEl>
                                              <p:pRg st="0" end="0"/>
                                            </p:txEl>
                                          </p:spTgt>
                                        </p:tgtEl>
                                        <p:attrNameLst>
                                          <p:attrName>style.visibility</p:attrName>
                                        </p:attrNameLst>
                                      </p:cBhvr>
                                      <p:to>
                                        <p:strVal val="visible"/>
                                      </p:to>
                                    </p:set>
                                    <p:animEffect transition="in" filter="blinds(horizontal)">
                                      <p:cBhvr>
                                        <p:cTn id="10" dur="500"/>
                                        <p:tgtEl>
                                          <p:spTgt spid="157698">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57733"/>
                                        </p:tgtEl>
                                        <p:attrNameLst>
                                          <p:attrName>style.visibility</p:attrName>
                                        </p:attrNameLst>
                                      </p:cBhvr>
                                      <p:to>
                                        <p:strVal val="visible"/>
                                      </p:to>
                                    </p:set>
                                    <p:animEffect transition="in" filter="blinds(horizontal)">
                                      <p:cBhvr>
                                        <p:cTn id="13" dur="500"/>
                                        <p:tgtEl>
                                          <p:spTgt spid="15773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57734"/>
                                        </p:tgtEl>
                                        <p:attrNameLst>
                                          <p:attrName>style.visibility</p:attrName>
                                        </p:attrNameLst>
                                      </p:cBhvr>
                                      <p:to>
                                        <p:strVal val="visible"/>
                                      </p:to>
                                    </p:set>
                                    <p:animEffect transition="in" filter="blinds(horizontal)">
                                      <p:cBhvr>
                                        <p:cTn id="16" dur="500"/>
                                        <p:tgtEl>
                                          <p:spTgt spid="1577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33" grpId="0"/>
      <p:bldP spid="1577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304800" y="1143000"/>
            <a:ext cx="8839200" cy="609600"/>
          </a:xfrm>
        </p:spPr>
        <p:txBody>
          <a:bodyPr/>
          <a:lstStyle/>
          <a:p>
            <a:pPr eaLnBrk="1" hangingPunct="1"/>
            <a:r>
              <a:rPr lang="it-IT" smtClean="0">
                <a:solidFill>
                  <a:srgbClr val="800000"/>
                </a:solidFill>
              </a:rPr>
              <a:t>La costruzione di un albero dei problemi</a:t>
            </a:r>
          </a:p>
        </p:txBody>
      </p:sp>
      <p:grpSp>
        <p:nvGrpSpPr>
          <p:cNvPr id="2" name="Group 3"/>
          <p:cNvGrpSpPr>
            <a:grpSpLocks/>
          </p:cNvGrpSpPr>
          <p:nvPr/>
        </p:nvGrpSpPr>
        <p:grpSpPr bwMode="auto">
          <a:xfrm>
            <a:off x="3124200" y="2451100"/>
            <a:ext cx="5689600" cy="2806700"/>
            <a:chOff x="1008" y="2037"/>
            <a:chExt cx="3584" cy="1768"/>
          </a:xfrm>
        </p:grpSpPr>
        <p:sp>
          <p:nvSpPr>
            <p:cNvPr id="16389" name="Rectangle 4"/>
            <p:cNvSpPr>
              <a:spLocks noChangeArrowheads="1"/>
            </p:cNvSpPr>
            <p:nvPr/>
          </p:nvSpPr>
          <p:spPr bwMode="auto">
            <a:xfrm>
              <a:off x="1190" y="2082"/>
              <a:ext cx="453" cy="181"/>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6390" name="Rectangle 5"/>
            <p:cNvSpPr>
              <a:spLocks noChangeArrowheads="1"/>
            </p:cNvSpPr>
            <p:nvPr/>
          </p:nvSpPr>
          <p:spPr bwMode="auto">
            <a:xfrm>
              <a:off x="1916" y="2082"/>
              <a:ext cx="453" cy="181"/>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6391" name="Rectangle 6"/>
            <p:cNvSpPr>
              <a:spLocks noChangeArrowheads="1"/>
            </p:cNvSpPr>
            <p:nvPr/>
          </p:nvSpPr>
          <p:spPr bwMode="auto">
            <a:xfrm>
              <a:off x="2687" y="2082"/>
              <a:ext cx="453" cy="181"/>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6392" name="Rectangle 7"/>
            <p:cNvSpPr>
              <a:spLocks noChangeArrowheads="1"/>
            </p:cNvSpPr>
            <p:nvPr/>
          </p:nvSpPr>
          <p:spPr bwMode="auto">
            <a:xfrm>
              <a:off x="1916" y="2626"/>
              <a:ext cx="453" cy="181"/>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6393" name="Rectangle 8"/>
            <p:cNvSpPr>
              <a:spLocks noChangeArrowheads="1"/>
            </p:cNvSpPr>
            <p:nvPr/>
          </p:nvSpPr>
          <p:spPr bwMode="auto">
            <a:xfrm>
              <a:off x="1462" y="3261"/>
              <a:ext cx="453" cy="181"/>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6394" name="Rectangle 9"/>
            <p:cNvSpPr>
              <a:spLocks noChangeArrowheads="1"/>
            </p:cNvSpPr>
            <p:nvPr/>
          </p:nvSpPr>
          <p:spPr bwMode="auto">
            <a:xfrm>
              <a:off x="2369" y="3261"/>
              <a:ext cx="453" cy="181"/>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6395" name="Rectangle 10"/>
            <p:cNvSpPr>
              <a:spLocks noChangeArrowheads="1"/>
            </p:cNvSpPr>
            <p:nvPr/>
          </p:nvSpPr>
          <p:spPr bwMode="auto">
            <a:xfrm>
              <a:off x="1008" y="3624"/>
              <a:ext cx="453" cy="181"/>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6396" name="Rectangle 11"/>
            <p:cNvSpPr>
              <a:spLocks noChangeArrowheads="1"/>
            </p:cNvSpPr>
            <p:nvPr/>
          </p:nvSpPr>
          <p:spPr bwMode="auto">
            <a:xfrm>
              <a:off x="1689" y="3624"/>
              <a:ext cx="453" cy="181"/>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6397" name="Rectangle 12"/>
            <p:cNvSpPr>
              <a:spLocks noChangeArrowheads="1"/>
            </p:cNvSpPr>
            <p:nvPr/>
          </p:nvSpPr>
          <p:spPr bwMode="auto">
            <a:xfrm>
              <a:off x="2324" y="3624"/>
              <a:ext cx="453" cy="181"/>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6398" name="Rectangle 13"/>
            <p:cNvSpPr>
              <a:spLocks noChangeArrowheads="1"/>
            </p:cNvSpPr>
            <p:nvPr/>
          </p:nvSpPr>
          <p:spPr bwMode="auto">
            <a:xfrm>
              <a:off x="2914" y="3624"/>
              <a:ext cx="453" cy="181"/>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6399" name="Text Box 14"/>
            <p:cNvSpPr txBox="1">
              <a:spLocks noChangeArrowheads="1"/>
            </p:cNvSpPr>
            <p:nvPr/>
          </p:nvSpPr>
          <p:spPr bwMode="auto">
            <a:xfrm>
              <a:off x="3594" y="2037"/>
              <a:ext cx="998" cy="258"/>
            </a:xfrm>
            <a:prstGeom prst="rect">
              <a:avLst/>
            </a:prstGeom>
            <a:solidFill>
              <a:srgbClr val="FF66CC"/>
            </a:solidFill>
            <a:ln w="12700" cap="sq">
              <a:solidFill>
                <a:schemeClr val="tx1"/>
              </a:solidFill>
              <a:miter lim="800000"/>
              <a:headEnd type="none" w="sm" len="sm"/>
              <a:tailEnd type="none" w="sm" len="sm"/>
            </a:ln>
          </p:spPr>
          <p:txBody>
            <a:bodyPr>
              <a:spAutoFit/>
            </a:bodyPr>
            <a:lstStyle/>
            <a:p>
              <a:pPr algn="ctr">
                <a:spcBef>
                  <a:spcPct val="50000"/>
                </a:spcBef>
              </a:pPr>
              <a:r>
                <a:rPr lang="it-IT" sz="2000" b="1">
                  <a:latin typeface="Verdana" pitchFamily="34" charset="0"/>
                </a:rPr>
                <a:t>Effetti</a:t>
              </a:r>
            </a:p>
          </p:txBody>
        </p:sp>
        <p:sp>
          <p:nvSpPr>
            <p:cNvPr id="16400" name="Line 15"/>
            <p:cNvSpPr>
              <a:spLocks noChangeShapeType="1"/>
            </p:cNvSpPr>
            <p:nvPr/>
          </p:nvSpPr>
          <p:spPr bwMode="auto">
            <a:xfrm>
              <a:off x="1008" y="2400"/>
              <a:ext cx="3584" cy="0"/>
            </a:xfrm>
            <a:prstGeom prst="line">
              <a:avLst/>
            </a:prstGeom>
            <a:noFill/>
            <a:ln w="38100">
              <a:solidFill>
                <a:schemeClr val="tx1"/>
              </a:solidFill>
              <a:prstDash val="sysDot"/>
              <a:round/>
              <a:headEnd type="none" w="sm" len="sm"/>
              <a:tailEnd type="none" w="sm" len="sm"/>
            </a:ln>
          </p:spPr>
          <p:txBody>
            <a:bodyPr/>
            <a:lstStyle/>
            <a:p>
              <a:endParaRPr lang="it-IT"/>
            </a:p>
          </p:txBody>
        </p:sp>
        <p:sp>
          <p:nvSpPr>
            <p:cNvPr id="16401" name="Text Box 16"/>
            <p:cNvSpPr txBox="1">
              <a:spLocks noChangeArrowheads="1"/>
            </p:cNvSpPr>
            <p:nvPr/>
          </p:nvSpPr>
          <p:spPr bwMode="auto">
            <a:xfrm>
              <a:off x="3594" y="2504"/>
              <a:ext cx="998" cy="450"/>
            </a:xfrm>
            <a:prstGeom prst="rect">
              <a:avLst/>
            </a:prstGeom>
            <a:solidFill>
              <a:srgbClr val="FF66CC"/>
            </a:solidFill>
            <a:ln w="12700" cap="sq">
              <a:solidFill>
                <a:schemeClr val="tx1"/>
              </a:solidFill>
              <a:miter lim="800000"/>
              <a:headEnd type="none" w="sm" len="sm"/>
              <a:tailEnd type="none" w="sm" len="sm"/>
            </a:ln>
          </p:spPr>
          <p:txBody>
            <a:bodyPr>
              <a:spAutoFit/>
            </a:bodyPr>
            <a:lstStyle/>
            <a:p>
              <a:pPr algn="ctr">
                <a:spcBef>
                  <a:spcPct val="50000"/>
                </a:spcBef>
              </a:pPr>
              <a:r>
                <a:rPr lang="it-IT" sz="2000" b="1">
                  <a:latin typeface="Verdana" pitchFamily="34" charset="0"/>
                </a:rPr>
                <a:t>Problema centrale</a:t>
              </a:r>
            </a:p>
          </p:txBody>
        </p:sp>
        <p:sp>
          <p:nvSpPr>
            <p:cNvPr id="16402" name="Text Box 17"/>
            <p:cNvSpPr txBox="1">
              <a:spLocks noChangeArrowheads="1"/>
            </p:cNvSpPr>
            <p:nvPr/>
          </p:nvSpPr>
          <p:spPr bwMode="auto">
            <a:xfrm>
              <a:off x="3594" y="3307"/>
              <a:ext cx="998" cy="258"/>
            </a:xfrm>
            <a:prstGeom prst="rect">
              <a:avLst/>
            </a:prstGeom>
            <a:solidFill>
              <a:srgbClr val="FF66CC"/>
            </a:solidFill>
            <a:ln w="12700" cap="sq">
              <a:solidFill>
                <a:schemeClr val="tx1"/>
              </a:solidFill>
              <a:miter lim="800000"/>
              <a:headEnd type="none" w="sm" len="sm"/>
              <a:tailEnd type="none" w="sm" len="sm"/>
            </a:ln>
          </p:spPr>
          <p:txBody>
            <a:bodyPr>
              <a:spAutoFit/>
            </a:bodyPr>
            <a:lstStyle/>
            <a:p>
              <a:pPr algn="ctr">
                <a:spcBef>
                  <a:spcPct val="50000"/>
                </a:spcBef>
              </a:pPr>
              <a:r>
                <a:rPr lang="it-IT" sz="2000" b="1">
                  <a:latin typeface="Verdana" pitchFamily="34" charset="0"/>
                </a:rPr>
                <a:t>Cause</a:t>
              </a:r>
            </a:p>
          </p:txBody>
        </p:sp>
        <p:sp>
          <p:nvSpPr>
            <p:cNvPr id="16403" name="Line 18"/>
            <p:cNvSpPr>
              <a:spLocks noChangeShapeType="1"/>
            </p:cNvSpPr>
            <p:nvPr/>
          </p:nvSpPr>
          <p:spPr bwMode="auto">
            <a:xfrm>
              <a:off x="1008" y="3080"/>
              <a:ext cx="3584" cy="0"/>
            </a:xfrm>
            <a:prstGeom prst="line">
              <a:avLst/>
            </a:prstGeom>
            <a:noFill/>
            <a:ln w="38100">
              <a:solidFill>
                <a:schemeClr val="tx1"/>
              </a:solidFill>
              <a:prstDash val="sysDot"/>
              <a:round/>
              <a:headEnd type="none" w="sm" len="sm"/>
              <a:tailEnd type="none" w="sm" len="sm"/>
            </a:ln>
          </p:spPr>
          <p:txBody>
            <a:bodyPr/>
            <a:lstStyle/>
            <a:p>
              <a:endParaRPr lang="it-IT"/>
            </a:p>
          </p:txBody>
        </p:sp>
        <p:cxnSp>
          <p:nvCxnSpPr>
            <p:cNvPr id="16404" name="AutoShape 19"/>
            <p:cNvCxnSpPr>
              <a:cxnSpLocks noChangeShapeType="1"/>
              <a:stCxn id="16389" idx="2"/>
              <a:endCxn id="16392" idx="0"/>
            </p:cNvCxnSpPr>
            <p:nvPr/>
          </p:nvCxnSpPr>
          <p:spPr bwMode="auto">
            <a:xfrm>
              <a:off x="1417" y="2263"/>
              <a:ext cx="726" cy="363"/>
            </a:xfrm>
            <a:prstGeom prst="straightConnector1">
              <a:avLst/>
            </a:prstGeom>
            <a:noFill/>
            <a:ln w="12700">
              <a:solidFill>
                <a:schemeClr val="tx1"/>
              </a:solidFill>
              <a:prstDash val="lgDashDot"/>
              <a:round/>
              <a:headEnd type="none" w="sm" len="sm"/>
              <a:tailEnd type="none" w="sm" len="sm"/>
            </a:ln>
          </p:spPr>
        </p:cxnSp>
        <p:cxnSp>
          <p:nvCxnSpPr>
            <p:cNvPr id="16405" name="AutoShape 20"/>
            <p:cNvCxnSpPr>
              <a:cxnSpLocks noChangeShapeType="1"/>
              <a:stCxn id="16390" idx="2"/>
              <a:endCxn id="16392" idx="0"/>
            </p:cNvCxnSpPr>
            <p:nvPr/>
          </p:nvCxnSpPr>
          <p:spPr bwMode="auto">
            <a:xfrm>
              <a:off x="2143" y="2263"/>
              <a:ext cx="0" cy="363"/>
            </a:xfrm>
            <a:prstGeom prst="straightConnector1">
              <a:avLst/>
            </a:prstGeom>
            <a:noFill/>
            <a:ln w="12700">
              <a:solidFill>
                <a:schemeClr val="tx1"/>
              </a:solidFill>
              <a:prstDash val="lgDashDot"/>
              <a:round/>
              <a:headEnd type="none" w="sm" len="sm"/>
              <a:tailEnd type="none" w="sm" len="sm"/>
            </a:ln>
          </p:spPr>
        </p:cxnSp>
        <p:cxnSp>
          <p:nvCxnSpPr>
            <p:cNvPr id="16406" name="AutoShape 21"/>
            <p:cNvCxnSpPr>
              <a:cxnSpLocks noChangeShapeType="1"/>
              <a:stCxn id="16392" idx="0"/>
              <a:endCxn id="16391" idx="2"/>
            </p:cNvCxnSpPr>
            <p:nvPr/>
          </p:nvCxnSpPr>
          <p:spPr bwMode="auto">
            <a:xfrm flipV="1">
              <a:off x="2143" y="2263"/>
              <a:ext cx="771" cy="363"/>
            </a:xfrm>
            <a:prstGeom prst="straightConnector1">
              <a:avLst/>
            </a:prstGeom>
            <a:noFill/>
            <a:ln w="12700">
              <a:solidFill>
                <a:schemeClr val="tx1"/>
              </a:solidFill>
              <a:prstDash val="lgDashDot"/>
              <a:round/>
              <a:headEnd type="none" w="sm" len="sm"/>
              <a:tailEnd type="none" w="sm" len="sm"/>
            </a:ln>
          </p:spPr>
        </p:cxnSp>
        <p:cxnSp>
          <p:nvCxnSpPr>
            <p:cNvPr id="16407" name="AutoShape 22"/>
            <p:cNvCxnSpPr>
              <a:cxnSpLocks noChangeShapeType="1"/>
              <a:stCxn id="16393" idx="0"/>
              <a:endCxn id="16392" idx="2"/>
            </p:cNvCxnSpPr>
            <p:nvPr/>
          </p:nvCxnSpPr>
          <p:spPr bwMode="auto">
            <a:xfrm flipV="1">
              <a:off x="1689" y="2807"/>
              <a:ext cx="454" cy="454"/>
            </a:xfrm>
            <a:prstGeom prst="straightConnector1">
              <a:avLst/>
            </a:prstGeom>
            <a:noFill/>
            <a:ln w="12700">
              <a:solidFill>
                <a:schemeClr val="tx1"/>
              </a:solidFill>
              <a:prstDash val="lgDashDot"/>
              <a:round/>
              <a:headEnd type="none" w="sm" len="sm"/>
              <a:tailEnd type="none" w="sm" len="sm"/>
            </a:ln>
          </p:spPr>
        </p:cxnSp>
        <p:cxnSp>
          <p:nvCxnSpPr>
            <p:cNvPr id="16408" name="AutoShape 23"/>
            <p:cNvCxnSpPr>
              <a:cxnSpLocks noChangeShapeType="1"/>
              <a:stCxn id="16392" idx="2"/>
              <a:endCxn id="16394" idx="0"/>
            </p:cNvCxnSpPr>
            <p:nvPr/>
          </p:nvCxnSpPr>
          <p:spPr bwMode="auto">
            <a:xfrm>
              <a:off x="2143" y="2807"/>
              <a:ext cx="453" cy="454"/>
            </a:xfrm>
            <a:prstGeom prst="straightConnector1">
              <a:avLst/>
            </a:prstGeom>
            <a:noFill/>
            <a:ln w="12700">
              <a:solidFill>
                <a:schemeClr val="tx1"/>
              </a:solidFill>
              <a:prstDash val="lgDashDot"/>
              <a:round/>
              <a:headEnd type="none" w="sm" len="sm"/>
              <a:tailEnd type="none" w="sm" len="sm"/>
            </a:ln>
          </p:spPr>
        </p:cxnSp>
        <p:cxnSp>
          <p:nvCxnSpPr>
            <p:cNvPr id="16409" name="AutoShape 24"/>
            <p:cNvCxnSpPr>
              <a:cxnSpLocks noChangeShapeType="1"/>
              <a:stCxn id="16395" idx="0"/>
              <a:endCxn id="16395" idx="0"/>
            </p:cNvCxnSpPr>
            <p:nvPr/>
          </p:nvCxnSpPr>
          <p:spPr bwMode="auto">
            <a:xfrm>
              <a:off x="1235" y="3624"/>
              <a:ext cx="0" cy="0"/>
            </a:xfrm>
            <a:prstGeom prst="straightConnector1">
              <a:avLst/>
            </a:prstGeom>
            <a:noFill/>
            <a:ln w="12700" cap="sq">
              <a:solidFill>
                <a:schemeClr val="tx1"/>
              </a:solidFill>
              <a:round/>
              <a:headEnd type="none" w="sm" len="sm"/>
              <a:tailEnd type="none" w="sm" len="sm"/>
            </a:ln>
          </p:spPr>
        </p:cxnSp>
        <p:cxnSp>
          <p:nvCxnSpPr>
            <p:cNvPr id="16410" name="AutoShape 25"/>
            <p:cNvCxnSpPr>
              <a:cxnSpLocks noChangeShapeType="1"/>
              <a:stCxn id="16396" idx="0"/>
              <a:endCxn id="16393" idx="2"/>
            </p:cNvCxnSpPr>
            <p:nvPr/>
          </p:nvCxnSpPr>
          <p:spPr bwMode="auto">
            <a:xfrm flipH="1" flipV="1">
              <a:off x="1689" y="3442"/>
              <a:ext cx="227" cy="182"/>
            </a:xfrm>
            <a:prstGeom prst="straightConnector1">
              <a:avLst/>
            </a:prstGeom>
            <a:noFill/>
            <a:ln w="12700">
              <a:solidFill>
                <a:schemeClr val="tx1"/>
              </a:solidFill>
              <a:prstDash val="lgDashDot"/>
              <a:round/>
              <a:headEnd type="none" w="sm" len="sm"/>
              <a:tailEnd type="none" w="sm" len="sm"/>
            </a:ln>
          </p:spPr>
        </p:cxnSp>
        <p:cxnSp>
          <p:nvCxnSpPr>
            <p:cNvPr id="16411" name="AutoShape 26"/>
            <p:cNvCxnSpPr>
              <a:cxnSpLocks noChangeShapeType="1"/>
              <a:stCxn id="16395" idx="0"/>
              <a:endCxn id="16393" idx="2"/>
            </p:cNvCxnSpPr>
            <p:nvPr/>
          </p:nvCxnSpPr>
          <p:spPr bwMode="auto">
            <a:xfrm flipV="1">
              <a:off x="1235" y="3442"/>
              <a:ext cx="454" cy="182"/>
            </a:xfrm>
            <a:prstGeom prst="straightConnector1">
              <a:avLst/>
            </a:prstGeom>
            <a:noFill/>
            <a:ln w="12700">
              <a:solidFill>
                <a:schemeClr val="tx1"/>
              </a:solidFill>
              <a:prstDash val="lgDashDot"/>
              <a:round/>
              <a:headEnd type="none" w="sm" len="sm"/>
              <a:tailEnd type="none" w="sm" len="sm"/>
            </a:ln>
          </p:spPr>
        </p:cxnSp>
        <p:cxnSp>
          <p:nvCxnSpPr>
            <p:cNvPr id="16412" name="AutoShape 27"/>
            <p:cNvCxnSpPr>
              <a:cxnSpLocks noChangeShapeType="1"/>
              <a:stCxn id="16397" idx="0"/>
              <a:endCxn id="16394" idx="2"/>
            </p:cNvCxnSpPr>
            <p:nvPr/>
          </p:nvCxnSpPr>
          <p:spPr bwMode="auto">
            <a:xfrm flipV="1">
              <a:off x="2551" y="3442"/>
              <a:ext cx="45" cy="182"/>
            </a:xfrm>
            <a:prstGeom prst="straightConnector1">
              <a:avLst/>
            </a:prstGeom>
            <a:noFill/>
            <a:ln w="12700">
              <a:solidFill>
                <a:schemeClr val="tx1"/>
              </a:solidFill>
              <a:prstDash val="lgDashDot"/>
              <a:round/>
              <a:headEnd type="none" w="sm" len="sm"/>
              <a:tailEnd type="none" w="sm" len="sm"/>
            </a:ln>
          </p:spPr>
        </p:cxnSp>
        <p:cxnSp>
          <p:nvCxnSpPr>
            <p:cNvPr id="16413" name="AutoShape 28"/>
            <p:cNvCxnSpPr>
              <a:cxnSpLocks noChangeShapeType="1"/>
              <a:stCxn id="16398" idx="0"/>
              <a:endCxn id="16394" idx="2"/>
            </p:cNvCxnSpPr>
            <p:nvPr/>
          </p:nvCxnSpPr>
          <p:spPr bwMode="auto">
            <a:xfrm flipH="1" flipV="1">
              <a:off x="2596" y="3442"/>
              <a:ext cx="545" cy="182"/>
            </a:xfrm>
            <a:prstGeom prst="straightConnector1">
              <a:avLst/>
            </a:prstGeom>
            <a:noFill/>
            <a:ln w="12700">
              <a:solidFill>
                <a:schemeClr val="tx1"/>
              </a:solidFill>
              <a:prstDash val="lgDashDot"/>
              <a:round/>
              <a:headEnd type="none" w="sm" len="sm"/>
              <a:tailEnd type="none" w="sm" len="sm"/>
            </a:ln>
          </p:spPr>
        </p:cxnSp>
      </p:grpSp>
      <p:sp>
        <p:nvSpPr>
          <p:cNvPr id="158749" name="Text Box 29"/>
          <p:cNvSpPr txBox="1">
            <a:spLocks noChangeArrowheads="1"/>
          </p:cNvSpPr>
          <p:nvPr/>
        </p:nvSpPr>
        <p:spPr bwMode="auto">
          <a:xfrm>
            <a:off x="228600" y="1965325"/>
            <a:ext cx="2819400" cy="4206875"/>
          </a:xfrm>
          <a:prstGeom prst="rect">
            <a:avLst/>
          </a:prstGeom>
          <a:noFill/>
          <a:ln w="9525">
            <a:noFill/>
            <a:miter lim="800000"/>
            <a:headEnd/>
            <a:tailEnd/>
          </a:ln>
        </p:spPr>
        <p:txBody>
          <a:bodyPr>
            <a:spAutoFit/>
          </a:bodyPr>
          <a:lstStyle/>
          <a:p>
            <a:pPr marL="185738" indent="-185738">
              <a:spcBef>
                <a:spcPct val="50000"/>
              </a:spcBef>
              <a:buFontTx/>
              <a:buChar char="•"/>
            </a:pPr>
            <a:r>
              <a:rPr lang="it-IT" sz="2000">
                <a:latin typeface="Cambria" pitchFamily="18" charset="0"/>
              </a:rPr>
              <a:t>Enunciare e scrivere i problemi dal punto di vista di chi li vive</a:t>
            </a:r>
          </a:p>
          <a:p>
            <a:pPr marL="185738" indent="-185738">
              <a:spcBef>
                <a:spcPct val="50000"/>
              </a:spcBef>
              <a:buFontTx/>
              <a:buChar char="•"/>
            </a:pPr>
            <a:r>
              <a:rPr lang="it-IT" sz="2000">
                <a:latin typeface="Cambria" pitchFamily="18" charset="0"/>
              </a:rPr>
              <a:t>Provare a ordinare i diversi problemi rispondendo a queste due domande: </a:t>
            </a:r>
            <a:r>
              <a:rPr lang="it-IT" sz="2000" b="1">
                <a:latin typeface="Cambria" pitchFamily="18" charset="0"/>
              </a:rPr>
              <a:t>perché?</a:t>
            </a:r>
            <a:r>
              <a:rPr lang="it-IT" sz="2000">
                <a:latin typeface="Cambria" pitchFamily="18" charset="0"/>
              </a:rPr>
              <a:t> </a:t>
            </a:r>
            <a:r>
              <a:rPr lang="it-IT" sz="2000" b="1">
                <a:latin typeface="Cambria" pitchFamily="18" charset="0"/>
              </a:rPr>
              <a:t>e quindi?</a:t>
            </a:r>
          </a:p>
          <a:p>
            <a:pPr marL="185738" indent="-185738">
              <a:spcBef>
                <a:spcPct val="50000"/>
              </a:spcBef>
              <a:buFontTx/>
              <a:buChar char="•"/>
            </a:pPr>
            <a:r>
              <a:rPr lang="it-IT" sz="2000">
                <a:latin typeface="Cambria" pitchFamily="18" charset="0"/>
              </a:rPr>
              <a:t>Disporre i problemi secondo un ordine ad albero causa-effetto</a:t>
            </a:r>
          </a:p>
          <a:p>
            <a:pPr marL="185738" indent="-185738">
              <a:spcBef>
                <a:spcPct val="50000"/>
              </a:spcBef>
            </a:pPr>
            <a:endParaRPr lang="it-IT" sz="2000">
              <a:solidFill>
                <a:srgbClr val="003366"/>
              </a:solidFill>
              <a:latin typeface="Cambria" pitchFamily="18" charset="0"/>
            </a:endParaRPr>
          </a:p>
        </p:txBody>
      </p:sp>
    </p:spTree>
  </p:cSld>
  <p:clrMapOvr>
    <a:masterClrMapping/>
  </p:clrMapOvr>
  <p:transition>
    <p:wipe dir="r"/>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8722"/>
                                        </p:tgtEl>
                                        <p:attrNameLst>
                                          <p:attrName>style.visibility</p:attrName>
                                        </p:attrNameLst>
                                      </p:cBhvr>
                                      <p:to>
                                        <p:strVal val="visible"/>
                                      </p:to>
                                    </p:set>
                                    <p:animEffect transition="in" filter="blinds(horizontal)">
                                      <p:cBhvr>
                                        <p:cTn id="7" dur="500"/>
                                        <p:tgtEl>
                                          <p:spTgt spid="1587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8749">
                                            <p:txEl>
                                              <p:pRg st="0" end="0"/>
                                            </p:txEl>
                                          </p:spTgt>
                                        </p:tgtEl>
                                        <p:attrNameLst>
                                          <p:attrName>style.visibility</p:attrName>
                                        </p:attrNameLst>
                                      </p:cBhvr>
                                      <p:to>
                                        <p:strVal val="visible"/>
                                      </p:to>
                                    </p:set>
                                    <p:animEffect transition="in" filter="blinds(horizontal)">
                                      <p:cBhvr>
                                        <p:cTn id="12" dur="500"/>
                                        <p:tgtEl>
                                          <p:spTgt spid="158749">
                                            <p:txEl>
                                              <p:pRg st="0" end="0"/>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158749">
                                            <p:txEl>
                                              <p:pRg st="1" end="1"/>
                                            </p:txEl>
                                          </p:spTgt>
                                        </p:tgtEl>
                                        <p:attrNameLst>
                                          <p:attrName>style.visibility</p:attrName>
                                        </p:attrNameLst>
                                      </p:cBhvr>
                                      <p:to>
                                        <p:strVal val="visible"/>
                                      </p:to>
                                    </p:set>
                                    <p:animEffect transition="in" filter="blinds(horizontal)">
                                      <p:cBhvr>
                                        <p:cTn id="16" dur="500"/>
                                        <p:tgtEl>
                                          <p:spTgt spid="158749">
                                            <p:txEl>
                                              <p:pRg st="1" end="1"/>
                                            </p:txEl>
                                          </p:spTgt>
                                        </p:tgtEl>
                                      </p:cBhvr>
                                    </p:animEffect>
                                  </p:childTnLst>
                                </p:cTn>
                              </p:par>
                            </p:childTnLst>
                          </p:cTn>
                        </p:par>
                        <p:par>
                          <p:cTn id="17" fill="hold">
                            <p:stCondLst>
                              <p:cond delay="1000"/>
                            </p:stCondLst>
                            <p:childTnLst>
                              <p:par>
                                <p:cTn id="18" presetID="3" presetClass="entr" presetSubtype="10" fill="hold" nodeType="afterEffect">
                                  <p:stCondLst>
                                    <p:cond delay="0"/>
                                  </p:stCondLst>
                                  <p:childTnLst>
                                    <p:set>
                                      <p:cBhvr>
                                        <p:cTn id="19" dur="1" fill="hold">
                                          <p:stCondLst>
                                            <p:cond delay="0"/>
                                          </p:stCondLst>
                                        </p:cTn>
                                        <p:tgtEl>
                                          <p:spTgt spid="158749">
                                            <p:txEl>
                                              <p:pRg st="2" end="2"/>
                                            </p:txEl>
                                          </p:spTgt>
                                        </p:tgtEl>
                                        <p:attrNameLst>
                                          <p:attrName>style.visibility</p:attrName>
                                        </p:attrNameLst>
                                      </p:cBhvr>
                                      <p:to>
                                        <p:strVal val="visible"/>
                                      </p:to>
                                    </p:set>
                                    <p:animEffect transition="in" filter="blinds(horizontal)">
                                      <p:cBhvr>
                                        <p:cTn id="20" dur="500"/>
                                        <p:tgtEl>
                                          <p:spTgt spid="158749">
                                            <p:txEl>
                                              <p:pRg st="2" end="2"/>
                                            </p:txEl>
                                          </p:spTgt>
                                        </p:tgtEl>
                                      </p:cBhvr>
                                    </p:animEffect>
                                  </p:childTnLst>
                                </p:cTn>
                              </p:par>
                            </p:childTnLst>
                          </p:cTn>
                        </p:par>
                        <p:par>
                          <p:cTn id="21" fill="hold">
                            <p:stCondLst>
                              <p:cond delay="1500"/>
                            </p:stCondLst>
                            <p:childTnLst>
                              <p:par>
                                <p:cTn id="22" presetID="2" presetClass="entr" presetSubtype="4"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ppt_x"/>
                                          </p:val>
                                        </p:tav>
                                        <p:tav tm="100000">
                                          <p:val>
                                            <p:strVal val="#ppt_x"/>
                                          </p:val>
                                        </p:tav>
                                      </p:tavLst>
                                    </p:anim>
                                    <p:anim calcmode="lin" valueType="num">
                                      <p:cBhvr additive="base">
                                        <p:cTn id="2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304800" y="990600"/>
            <a:ext cx="8839200" cy="609600"/>
          </a:xfrm>
        </p:spPr>
        <p:txBody>
          <a:bodyPr/>
          <a:lstStyle/>
          <a:p>
            <a:pPr eaLnBrk="1" hangingPunct="1"/>
            <a:r>
              <a:rPr lang="it-IT" smtClean="0">
                <a:solidFill>
                  <a:srgbClr val="800000"/>
                </a:solidFill>
              </a:rPr>
              <a:t>Dai problemi agli obiettivi</a:t>
            </a:r>
          </a:p>
        </p:txBody>
      </p:sp>
      <p:sp>
        <p:nvSpPr>
          <p:cNvPr id="159747" name="Rectangle 3"/>
          <p:cNvSpPr>
            <a:spLocks noGrp="1" noChangeArrowheads="1"/>
          </p:cNvSpPr>
          <p:nvPr>
            <p:ph type="body" idx="1"/>
          </p:nvPr>
        </p:nvSpPr>
        <p:spPr>
          <a:xfrm>
            <a:off x="304800" y="2135188"/>
            <a:ext cx="4724400" cy="4722812"/>
          </a:xfrm>
        </p:spPr>
        <p:txBody>
          <a:bodyPr/>
          <a:lstStyle/>
          <a:p>
            <a:pPr eaLnBrk="1" hangingPunct="1">
              <a:lnSpc>
                <a:spcPct val="90000"/>
              </a:lnSpc>
            </a:pPr>
            <a:r>
              <a:rPr lang="it-IT" sz="2000" smtClean="0"/>
              <a:t>L’analisi degli obiettivi ci aiuta…a prendere la mira!</a:t>
            </a:r>
          </a:p>
          <a:p>
            <a:pPr eaLnBrk="1" hangingPunct="1">
              <a:lnSpc>
                <a:spcPct val="90000"/>
              </a:lnSpc>
            </a:pPr>
            <a:r>
              <a:rPr lang="it-IT" sz="2000" smtClean="0"/>
              <a:t>Gli obiettivi altro non sono che i problemi, in quanto cambiamenti attesi.</a:t>
            </a:r>
          </a:p>
          <a:p>
            <a:pPr eaLnBrk="1" hangingPunct="1">
              <a:lnSpc>
                <a:spcPct val="90000"/>
              </a:lnSpc>
            </a:pPr>
            <a:r>
              <a:rPr lang="it-IT" sz="2000" smtClean="0"/>
              <a:t>infatti:</a:t>
            </a:r>
          </a:p>
          <a:p>
            <a:pPr lvl="1" eaLnBrk="1" hangingPunct="1">
              <a:lnSpc>
                <a:spcPct val="90000"/>
              </a:lnSpc>
            </a:pPr>
            <a:r>
              <a:rPr lang="it-IT" sz="1800" smtClean="0"/>
              <a:t>Il </a:t>
            </a:r>
            <a:r>
              <a:rPr lang="it-IT" sz="1800" u="sng" smtClean="0"/>
              <a:t>problema centrale</a:t>
            </a:r>
            <a:r>
              <a:rPr lang="it-IT" sz="1800" smtClean="0"/>
              <a:t> </a:t>
            </a:r>
            <a:r>
              <a:rPr lang="it-IT" sz="1800" i="1" smtClean="0"/>
              <a:t>traslato </a:t>
            </a:r>
            <a:r>
              <a:rPr lang="it-IT" sz="1800" smtClean="0"/>
              <a:t>diviene l’</a:t>
            </a:r>
            <a:r>
              <a:rPr lang="it-IT" sz="1800" u="sng" smtClean="0"/>
              <a:t>obiettivo specifico</a:t>
            </a:r>
            <a:r>
              <a:rPr lang="it-IT" sz="1800" smtClean="0"/>
              <a:t>;</a:t>
            </a:r>
          </a:p>
          <a:p>
            <a:pPr lvl="1" eaLnBrk="1" hangingPunct="1">
              <a:lnSpc>
                <a:spcPct val="90000"/>
              </a:lnSpc>
            </a:pPr>
            <a:r>
              <a:rPr lang="it-IT" sz="1800" smtClean="0"/>
              <a:t>I suoi </a:t>
            </a:r>
            <a:r>
              <a:rPr lang="it-IT" sz="1800" u="sng" smtClean="0"/>
              <a:t>effetti</a:t>
            </a:r>
            <a:r>
              <a:rPr lang="it-IT" sz="1800" smtClean="0"/>
              <a:t> divengono </a:t>
            </a:r>
            <a:r>
              <a:rPr lang="it-IT" sz="1800" u="sng" smtClean="0"/>
              <a:t>le finalità</a:t>
            </a:r>
            <a:r>
              <a:rPr lang="it-IT" sz="1800" smtClean="0"/>
              <a:t> del progetto;</a:t>
            </a:r>
          </a:p>
          <a:p>
            <a:pPr lvl="1" eaLnBrk="1" hangingPunct="1">
              <a:lnSpc>
                <a:spcPct val="90000"/>
              </a:lnSpc>
            </a:pPr>
            <a:r>
              <a:rPr lang="it-IT" sz="1800" smtClean="0"/>
              <a:t>Le sue </a:t>
            </a:r>
            <a:r>
              <a:rPr lang="it-IT" sz="1800" u="sng" smtClean="0"/>
              <a:t>cause</a:t>
            </a:r>
            <a:r>
              <a:rPr lang="it-IT" sz="1800" smtClean="0"/>
              <a:t> divengono i </a:t>
            </a:r>
            <a:r>
              <a:rPr lang="it-IT" sz="1800" u="sng" smtClean="0"/>
              <a:t>risultati</a:t>
            </a:r>
            <a:r>
              <a:rPr lang="it-IT" sz="1800" smtClean="0"/>
              <a:t> del progetto;</a:t>
            </a:r>
          </a:p>
          <a:p>
            <a:pPr lvl="1" eaLnBrk="1" hangingPunct="1">
              <a:lnSpc>
                <a:spcPct val="90000"/>
              </a:lnSpc>
            </a:pPr>
            <a:r>
              <a:rPr lang="it-IT" sz="1800" smtClean="0"/>
              <a:t>Le attività sono il complesso di iniziative necessarie a raggiungere i risultati. </a:t>
            </a:r>
          </a:p>
          <a:p>
            <a:pPr eaLnBrk="1" hangingPunct="1">
              <a:lnSpc>
                <a:spcPct val="90000"/>
              </a:lnSpc>
            </a:pPr>
            <a:endParaRPr lang="it-IT" sz="2000" smtClean="0"/>
          </a:p>
          <a:p>
            <a:pPr eaLnBrk="1" hangingPunct="1">
              <a:lnSpc>
                <a:spcPct val="90000"/>
              </a:lnSpc>
            </a:pPr>
            <a:endParaRPr lang="it-IT" sz="2000" smtClean="0"/>
          </a:p>
        </p:txBody>
      </p:sp>
      <p:pic>
        <p:nvPicPr>
          <p:cNvPr id="159748" name="Picture 4" descr="obiettivi"/>
          <p:cNvPicPr>
            <a:picLocks noChangeAspect="1" noChangeArrowheads="1"/>
          </p:cNvPicPr>
          <p:nvPr/>
        </p:nvPicPr>
        <p:blipFill>
          <a:blip r:embed="rId3" cstate="print"/>
          <a:srcRect/>
          <a:stretch>
            <a:fillRect/>
          </a:stretch>
        </p:blipFill>
        <p:spPr bwMode="auto">
          <a:xfrm>
            <a:off x="5943600" y="4495800"/>
            <a:ext cx="2733675" cy="1801813"/>
          </a:xfrm>
          <a:prstGeom prst="rect">
            <a:avLst/>
          </a:prstGeom>
          <a:noFill/>
          <a:ln w="9525">
            <a:noFill/>
            <a:miter lim="800000"/>
            <a:headEnd/>
            <a:tailEnd/>
          </a:ln>
        </p:spPr>
      </p:pic>
      <p:pic>
        <p:nvPicPr>
          <p:cNvPr id="159749" name="Picture 5" descr="Obiettivo"/>
          <p:cNvPicPr>
            <a:picLocks noChangeAspect="1" noChangeArrowheads="1"/>
          </p:cNvPicPr>
          <p:nvPr/>
        </p:nvPicPr>
        <p:blipFill>
          <a:blip r:embed="rId4" cstate="print"/>
          <a:srcRect/>
          <a:stretch>
            <a:fillRect/>
          </a:stretch>
        </p:blipFill>
        <p:spPr bwMode="auto">
          <a:xfrm>
            <a:off x="5410200" y="1676400"/>
            <a:ext cx="1866900" cy="2057400"/>
          </a:xfrm>
          <a:prstGeom prst="rect">
            <a:avLst/>
          </a:prstGeom>
          <a:noFill/>
          <a:ln w="9525">
            <a:noFill/>
            <a:miter lim="800000"/>
            <a:headEnd/>
            <a:tailEnd/>
          </a:ln>
        </p:spPr>
      </p:pic>
    </p:spTree>
  </p:cSld>
  <p:clrMapOvr>
    <a:masterClrMapping/>
  </p:clrMapOvr>
  <p:transition>
    <p:wipe dir="r"/>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9746"/>
                                        </p:tgtEl>
                                        <p:attrNameLst>
                                          <p:attrName>style.visibility</p:attrName>
                                        </p:attrNameLst>
                                      </p:cBhvr>
                                      <p:to>
                                        <p:strVal val="visible"/>
                                      </p:to>
                                    </p:set>
                                    <p:animEffect transition="in" filter="blinds(horizontal)">
                                      <p:cBhvr>
                                        <p:cTn id="7" dur="500"/>
                                        <p:tgtEl>
                                          <p:spTgt spid="15974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9747">
                                            <p:txEl>
                                              <p:pRg st="0" end="0"/>
                                            </p:txEl>
                                          </p:spTgt>
                                        </p:tgtEl>
                                        <p:attrNameLst>
                                          <p:attrName>style.visibility</p:attrName>
                                        </p:attrNameLst>
                                      </p:cBhvr>
                                      <p:to>
                                        <p:strVal val="visible"/>
                                      </p:to>
                                    </p:set>
                                    <p:animEffect transition="in" filter="blinds(horizontal)">
                                      <p:cBhvr>
                                        <p:cTn id="12" dur="500"/>
                                        <p:tgtEl>
                                          <p:spTgt spid="159747">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59747">
                                            <p:txEl>
                                              <p:pRg st="1" end="1"/>
                                            </p:txEl>
                                          </p:spTgt>
                                        </p:tgtEl>
                                        <p:attrNameLst>
                                          <p:attrName>style.visibility</p:attrName>
                                        </p:attrNameLst>
                                      </p:cBhvr>
                                      <p:to>
                                        <p:strVal val="visible"/>
                                      </p:to>
                                    </p:set>
                                    <p:animEffect transition="in" filter="blinds(horizontal)">
                                      <p:cBhvr>
                                        <p:cTn id="15" dur="500"/>
                                        <p:tgtEl>
                                          <p:spTgt spid="159747">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59749"/>
                                        </p:tgtEl>
                                        <p:attrNameLst>
                                          <p:attrName>style.visibility</p:attrName>
                                        </p:attrNameLst>
                                      </p:cBhvr>
                                      <p:to>
                                        <p:strVal val="visible"/>
                                      </p:to>
                                    </p:set>
                                    <p:animEffect transition="in" filter="blinds(horizontal)">
                                      <p:cBhvr>
                                        <p:cTn id="18" dur="500"/>
                                        <p:tgtEl>
                                          <p:spTgt spid="159749"/>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59747">
                                            <p:txEl>
                                              <p:pRg st="2" end="2"/>
                                            </p:txEl>
                                          </p:spTgt>
                                        </p:tgtEl>
                                        <p:attrNameLst>
                                          <p:attrName>style.visibility</p:attrName>
                                        </p:attrNameLst>
                                      </p:cBhvr>
                                      <p:to>
                                        <p:strVal val="visible"/>
                                      </p:to>
                                    </p:set>
                                    <p:animEffect transition="in" filter="blinds(horizontal)">
                                      <p:cBhvr>
                                        <p:cTn id="23" dur="500"/>
                                        <p:tgtEl>
                                          <p:spTgt spid="159747">
                                            <p:txEl>
                                              <p:pRg st="2" end="2"/>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159747">
                                            <p:txEl>
                                              <p:pRg st="3" end="3"/>
                                            </p:txEl>
                                          </p:spTgt>
                                        </p:tgtEl>
                                        <p:attrNameLst>
                                          <p:attrName>style.visibility</p:attrName>
                                        </p:attrNameLst>
                                      </p:cBhvr>
                                      <p:to>
                                        <p:strVal val="visible"/>
                                      </p:to>
                                    </p:set>
                                    <p:animEffect transition="in" filter="blinds(horizontal)">
                                      <p:cBhvr>
                                        <p:cTn id="26" dur="500"/>
                                        <p:tgtEl>
                                          <p:spTgt spid="159747">
                                            <p:txEl>
                                              <p:pRg st="3" end="3"/>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159747">
                                            <p:txEl>
                                              <p:pRg st="4" end="4"/>
                                            </p:txEl>
                                          </p:spTgt>
                                        </p:tgtEl>
                                        <p:attrNameLst>
                                          <p:attrName>style.visibility</p:attrName>
                                        </p:attrNameLst>
                                      </p:cBhvr>
                                      <p:to>
                                        <p:strVal val="visible"/>
                                      </p:to>
                                    </p:set>
                                    <p:animEffect transition="in" filter="blinds(horizontal)">
                                      <p:cBhvr>
                                        <p:cTn id="29" dur="500"/>
                                        <p:tgtEl>
                                          <p:spTgt spid="159747">
                                            <p:txEl>
                                              <p:pRg st="4" end="4"/>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159747">
                                            <p:txEl>
                                              <p:pRg st="5" end="5"/>
                                            </p:txEl>
                                          </p:spTgt>
                                        </p:tgtEl>
                                        <p:attrNameLst>
                                          <p:attrName>style.visibility</p:attrName>
                                        </p:attrNameLst>
                                      </p:cBhvr>
                                      <p:to>
                                        <p:strVal val="visible"/>
                                      </p:to>
                                    </p:set>
                                    <p:animEffect transition="in" filter="blinds(horizontal)">
                                      <p:cBhvr>
                                        <p:cTn id="32" dur="500"/>
                                        <p:tgtEl>
                                          <p:spTgt spid="159747">
                                            <p:txEl>
                                              <p:pRg st="5" end="5"/>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159747">
                                            <p:txEl>
                                              <p:pRg st="6" end="6"/>
                                            </p:txEl>
                                          </p:spTgt>
                                        </p:tgtEl>
                                        <p:attrNameLst>
                                          <p:attrName>style.visibility</p:attrName>
                                        </p:attrNameLst>
                                      </p:cBhvr>
                                      <p:to>
                                        <p:strVal val="visible"/>
                                      </p:to>
                                    </p:set>
                                    <p:animEffect transition="in" filter="blinds(horizontal)">
                                      <p:cBhvr>
                                        <p:cTn id="35" dur="500"/>
                                        <p:tgtEl>
                                          <p:spTgt spid="159747">
                                            <p:txEl>
                                              <p:pRg st="6" end="6"/>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159748"/>
                                        </p:tgtEl>
                                        <p:attrNameLst>
                                          <p:attrName>style.visibility</p:attrName>
                                        </p:attrNameLst>
                                      </p:cBhvr>
                                      <p:to>
                                        <p:strVal val="visible"/>
                                      </p:to>
                                    </p:set>
                                    <p:animEffect transition="in" filter="blinds(horizontal)">
                                      <p:cBhvr>
                                        <p:cTn id="38" dur="500"/>
                                        <p:tgtEl>
                                          <p:spTgt spid="159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304800" y="914400"/>
            <a:ext cx="8839200" cy="609600"/>
          </a:xfrm>
        </p:spPr>
        <p:txBody>
          <a:bodyPr/>
          <a:lstStyle/>
          <a:p>
            <a:pPr eaLnBrk="1" hangingPunct="1"/>
            <a:r>
              <a:rPr lang="it-IT" sz="2400" smtClean="0">
                <a:solidFill>
                  <a:srgbClr val="800000"/>
                </a:solidFill>
              </a:rPr>
              <a:t>Modello di traslazione dai problemi agli obiettivi</a:t>
            </a:r>
          </a:p>
        </p:txBody>
      </p:sp>
      <p:grpSp>
        <p:nvGrpSpPr>
          <p:cNvPr id="2" name="Group 3"/>
          <p:cNvGrpSpPr>
            <a:grpSpLocks/>
          </p:cNvGrpSpPr>
          <p:nvPr/>
        </p:nvGrpSpPr>
        <p:grpSpPr bwMode="auto">
          <a:xfrm>
            <a:off x="533400" y="1828800"/>
            <a:ext cx="8321675" cy="4495800"/>
            <a:chOff x="336" y="1152"/>
            <a:chExt cx="5242" cy="2832"/>
          </a:xfrm>
        </p:grpSpPr>
        <p:grpSp>
          <p:nvGrpSpPr>
            <p:cNvPr id="18436" name="Group 4"/>
            <p:cNvGrpSpPr>
              <a:grpSpLocks/>
            </p:cNvGrpSpPr>
            <p:nvPr/>
          </p:nvGrpSpPr>
          <p:grpSpPr bwMode="auto">
            <a:xfrm>
              <a:off x="336" y="1152"/>
              <a:ext cx="2688" cy="2784"/>
              <a:chOff x="336" y="1152"/>
              <a:chExt cx="2688" cy="2784"/>
            </a:xfrm>
          </p:grpSpPr>
          <p:sp>
            <p:nvSpPr>
              <p:cNvPr id="18463" name="Text Box 5"/>
              <p:cNvSpPr txBox="1">
                <a:spLocks noChangeArrowheads="1"/>
              </p:cNvSpPr>
              <p:nvPr/>
            </p:nvSpPr>
            <p:spPr bwMode="auto">
              <a:xfrm>
                <a:off x="2016" y="3264"/>
                <a:ext cx="480" cy="181"/>
              </a:xfrm>
              <a:prstGeom prst="rect">
                <a:avLst/>
              </a:prstGeom>
              <a:solidFill>
                <a:srgbClr val="FF66CC"/>
              </a:solidFill>
              <a:ln w="12700" cap="sq">
                <a:solidFill>
                  <a:schemeClr val="tx1"/>
                </a:solidFill>
                <a:miter lim="800000"/>
                <a:headEnd type="none" w="sm" len="sm"/>
                <a:tailEnd type="none" w="sm" len="sm"/>
              </a:ln>
            </p:spPr>
            <p:txBody>
              <a:bodyPr>
                <a:spAutoFit/>
              </a:bodyPr>
              <a:lstStyle/>
              <a:p>
                <a:pPr algn="ctr">
                  <a:spcBef>
                    <a:spcPct val="50000"/>
                  </a:spcBef>
                </a:pPr>
                <a:r>
                  <a:rPr lang="it-IT" sz="1200" b="1">
                    <a:latin typeface="Verdana" pitchFamily="34" charset="0"/>
                  </a:rPr>
                  <a:t>Cause</a:t>
                </a:r>
              </a:p>
            </p:txBody>
          </p:sp>
          <p:sp>
            <p:nvSpPr>
              <p:cNvPr id="18464" name="Line 6"/>
              <p:cNvSpPr>
                <a:spLocks noChangeShapeType="1"/>
              </p:cNvSpPr>
              <p:nvPr/>
            </p:nvSpPr>
            <p:spPr bwMode="auto">
              <a:xfrm>
                <a:off x="336" y="2832"/>
                <a:ext cx="1680" cy="0"/>
              </a:xfrm>
              <a:prstGeom prst="line">
                <a:avLst/>
              </a:prstGeom>
              <a:noFill/>
              <a:ln w="38100">
                <a:solidFill>
                  <a:schemeClr val="tx1"/>
                </a:solidFill>
                <a:prstDash val="sysDot"/>
                <a:round/>
                <a:headEnd type="none" w="sm" len="sm"/>
                <a:tailEnd type="none" w="sm" len="sm"/>
              </a:ln>
            </p:spPr>
            <p:txBody>
              <a:bodyPr/>
              <a:lstStyle/>
              <a:p>
                <a:endParaRPr lang="it-IT"/>
              </a:p>
            </p:txBody>
          </p:sp>
          <p:sp>
            <p:nvSpPr>
              <p:cNvPr id="18465" name="Rectangle 7"/>
              <p:cNvSpPr>
                <a:spLocks noChangeArrowheads="1"/>
              </p:cNvSpPr>
              <p:nvPr/>
            </p:nvSpPr>
            <p:spPr bwMode="auto">
              <a:xfrm>
                <a:off x="470" y="1152"/>
                <a:ext cx="334" cy="293"/>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8466" name="Rectangle 8"/>
              <p:cNvSpPr>
                <a:spLocks noChangeArrowheads="1"/>
              </p:cNvSpPr>
              <p:nvPr/>
            </p:nvSpPr>
            <p:spPr bwMode="auto">
              <a:xfrm>
                <a:off x="1005" y="1152"/>
                <a:ext cx="334" cy="293"/>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8467" name="Rectangle 9"/>
              <p:cNvSpPr>
                <a:spLocks noChangeArrowheads="1"/>
              </p:cNvSpPr>
              <p:nvPr/>
            </p:nvSpPr>
            <p:spPr bwMode="auto">
              <a:xfrm>
                <a:off x="1573" y="1152"/>
                <a:ext cx="333" cy="293"/>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8468" name="Rectangle 10"/>
              <p:cNvSpPr>
                <a:spLocks noChangeArrowheads="1"/>
              </p:cNvSpPr>
              <p:nvPr/>
            </p:nvSpPr>
            <p:spPr bwMode="auto">
              <a:xfrm>
                <a:off x="1005" y="2032"/>
                <a:ext cx="334" cy="292"/>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8469" name="Rectangle 11"/>
              <p:cNvSpPr>
                <a:spLocks noChangeArrowheads="1"/>
              </p:cNvSpPr>
              <p:nvPr/>
            </p:nvSpPr>
            <p:spPr bwMode="auto">
              <a:xfrm>
                <a:off x="670" y="3056"/>
                <a:ext cx="334" cy="293"/>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8470" name="Rectangle 12"/>
              <p:cNvSpPr>
                <a:spLocks noChangeArrowheads="1"/>
              </p:cNvSpPr>
              <p:nvPr/>
            </p:nvSpPr>
            <p:spPr bwMode="auto">
              <a:xfrm>
                <a:off x="1339" y="3056"/>
                <a:ext cx="333" cy="293"/>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8471" name="Rectangle 13"/>
              <p:cNvSpPr>
                <a:spLocks noChangeArrowheads="1"/>
              </p:cNvSpPr>
              <p:nvPr/>
            </p:nvSpPr>
            <p:spPr bwMode="auto">
              <a:xfrm>
                <a:off x="336" y="3643"/>
                <a:ext cx="334" cy="293"/>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8472" name="Rectangle 14"/>
              <p:cNvSpPr>
                <a:spLocks noChangeArrowheads="1"/>
              </p:cNvSpPr>
              <p:nvPr/>
            </p:nvSpPr>
            <p:spPr bwMode="auto">
              <a:xfrm>
                <a:off x="838" y="3643"/>
                <a:ext cx="333" cy="293"/>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8473" name="Rectangle 15"/>
              <p:cNvSpPr>
                <a:spLocks noChangeArrowheads="1"/>
              </p:cNvSpPr>
              <p:nvPr/>
            </p:nvSpPr>
            <p:spPr bwMode="auto">
              <a:xfrm>
                <a:off x="1305" y="3643"/>
                <a:ext cx="334" cy="293"/>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8474" name="Rectangle 16"/>
              <p:cNvSpPr>
                <a:spLocks noChangeArrowheads="1"/>
              </p:cNvSpPr>
              <p:nvPr/>
            </p:nvSpPr>
            <p:spPr bwMode="auto">
              <a:xfrm>
                <a:off x="1740" y="3643"/>
                <a:ext cx="334" cy="293"/>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cxnSp>
            <p:nvCxnSpPr>
              <p:cNvPr id="18475" name="AutoShape 17"/>
              <p:cNvCxnSpPr>
                <a:cxnSpLocks noChangeShapeType="1"/>
                <a:stCxn id="18465" idx="2"/>
                <a:endCxn id="18468" idx="0"/>
              </p:cNvCxnSpPr>
              <p:nvPr/>
            </p:nvCxnSpPr>
            <p:spPr bwMode="auto">
              <a:xfrm>
                <a:off x="637" y="1445"/>
                <a:ext cx="535" cy="587"/>
              </a:xfrm>
              <a:prstGeom prst="straightConnector1">
                <a:avLst/>
              </a:prstGeom>
              <a:noFill/>
              <a:ln w="12700">
                <a:solidFill>
                  <a:schemeClr val="tx1"/>
                </a:solidFill>
                <a:prstDash val="lgDashDot"/>
                <a:round/>
                <a:headEnd type="none" w="sm" len="sm"/>
                <a:tailEnd type="none" w="sm" len="sm"/>
              </a:ln>
            </p:spPr>
          </p:cxnSp>
          <p:cxnSp>
            <p:nvCxnSpPr>
              <p:cNvPr id="18476" name="AutoShape 18"/>
              <p:cNvCxnSpPr>
                <a:cxnSpLocks noChangeShapeType="1"/>
                <a:stCxn id="18466" idx="2"/>
                <a:endCxn id="18468" idx="0"/>
              </p:cNvCxnSpPr>
              <p:nvPr/>
            </p:nvCxnSpPr>
            <p:spPr bwMode="auto">
              <a:xfrm>
                <a:off x="1172" y="1445"/>
                <a:ext cx="0" cy="587"/>
              </a:xfrm>
              <a:prstGeom prst="straightConnector1">
                <a:avLst/>
              </a:prstGeom>
              <a:noFill/>
              <a:ln w="12700">
                <a:solidFill>
                  <a:schemeClr val="tx1"/>
                </a:solidFill>
                <a:prstDash val="lgDashDot"/>
                <a:round/>
                <a:headEnd type="none" w="sm" len="sm"/>
                <a:tailEnd type="none" w="sm" len="sm"/>
              </a:ln>
            </p:spPr>
          </p:cxnSp>
          <p:cxnSp>
            <p:nvCxnSpPr>
              <p:cNvPr id="18477" name="AutoShape 19"/>
              <p:cNvCxnSpPr>
                <a:cxnSpLocks noChangeShapeType="1"/>
                <a:stCxn id="18468" idx="0"/>
                <a:endCxn id="18467" idx="2"/>
              </p:cNvCxnSpPr>
              <p:nvPr/>
            </p:nvCxnSpPr>
            <p:spPr bwMode="auto">
              <a:xfrm flipV="1">
                <a:off x="1172" y="1445"/>
                <a:ext cx="568" cy="587"/>
              </a:xfrm>
              <a:prstGeom prst="straightConnector1">
                <a:avLst/>
              </a:prstGeom>
              <a:noFill/>
              <a:ln w="12700">
                <a:solidFill>
                  <a:schemeClr val="tx1"/>
                </a:solidFill>
                <a:prstDash val="lgDashDot"/>
                <a:round/>
                <a:headEnd type="none" w="sm" len="sm"/>
                <a:tailEnd type="none" w="sm" len="sm"/>
              </a:ln>
            </p:spPr>
          </p:cxnSp>
          <p:cxnSp>
            <p:nvCxnSpPr>
              <p:cNvPr id="18478" name="AutoShape 20"/>
              <p:cNvCxnSpPr>
                <a:cxnSpLocks noChangeShapeType="1"/>
                <a:stCxn id="18469" idx="0"/>
                <a:endCxn id="18468" idx="2"/>
              </p:cNvCxnSpPr>
              <p:nvPr/>
            </p:nvCxnSpPr>
            <p:spPr bwMode="auto">
              <a:xfrm flipV="1">
                <a:off x="838" y="2324"/>
                <a:ext cx="334" cy="732"/>
              </a:xfrm>
              <a:prstGeom prst="straightConnector1">
                <a:avLst/>
              </a:prstGeom>
              <a:noFill/>
              <a:ln w="12700">
                <a:solidFill>
                  <a:schemeClr val="tx1"/>
                </a:solidFill>
                <a:prstDash val="lgDashDot"/>
                <a:round/>
                <a:headEnd type="none" w="sm" len="sm"/>
                <a:tailEnd type="none" w="sm" len="sm"/>
              </a:ln>
            </p:spPr>
          </p:cxnSp>
          <p:cxnSp>
            <p:nvCxnSpPr>
              <p:cNvPr id="18479" name="AutoShape 21"/>
              <p:cNvCxnSpPr>
                <a:cxnSpLocks noChangeShapeType="1"/>
                <a:stCxn id="18468" idx="2"/>
                <a:endCxn id="18470" idx="0"/>
              </p:cNvCxnSpPr>
              <p:nvPr/>
            </p:nvCxnSpPr>
            <p:spPr bwMode="auto">
              <a:xfrm>
                <a:off x="1172" y="2324"/>
                <a:ext cx="334" cy="732"/>
              </a:xfrm>
              <a:prstGeom prst="straightConnector1">
                <a:avLst/>
              </a:prstGeom>
              <a:noFill/>
              <a:ln w="12700">
                <a:solidFill>
                  <a:schemeClr val="tx1"/>
                </a:solidFill>
                <a:prstDash val="lgDashDot"/>
                <a:round/>
                <a:headEnd type="none" w="sm" len="sm"/>
                <a:tailEnd type="none" w="sm" len="sm"/>
              </a:ln>
            </p:spPr>
          </p:cxnSp>
          <p:cxnSp>
            <p:nvCxnSpPr>
              <p:cNvPr id="18480" name="AutoShape 22"/>
              <p:cNvCxnSpPr>
                <a:cxnSpLocks noChangeShapeType="1"/>
                <a:stCxn id="18471" idx="0"/>
                <a:endCxn id="18471" idx="0"/>
              </p:cNvCxnSpPr>
              <p:nvPr/>
            </p:nvCxnSpPr>
            <p:spPr bwMode="auto">
              <a:xfrm>
                <a:off x="503" y="3643"/>
                <a:ext cx="0" cy="0"/>
              </a:xfrm>
              <a:prstGeom prst="straightConnector1">
                <a:avLst/>
              </a:prstGeom>
              <a:noFill/>
              <a:ln w="12700" cap="sq">
                <a:solidFill>
                  <a:schemeClr val="tx1"/>
                </a:solidFill>
                <a:round/>
                <a:headEnd type="none" w="sm" len="sm"/>
                <a:tailEnd type="none" w="sm" len="sm"/>
              </a:ln>
            </p:spPr>
          </p:cxnSp>
          <p:cxnSp>
            <p:nvCxnSpPr>
              <p:cNvPr id="18481" name="AutoShape 23"/>
              <p:cNvCxnSpPr>
                <a:cxnSpLocks noChangeShapeType="1"/>
                <a:stCxn id="18472" idx="0"/>
                <a:endCxn id="18469" idx="2"/>
              </p:cNvCxnSpPr>
              <p:nvPr/>
            </p:nvCxnSpPr>
            <p:spPr bwMode="auto">
              <a:xfrm flipH="1" flipV="1">
                <a:off x="838" y="3349"/>
                <a:ext cx="167" cy="294"/>
              </a:xfrm>
              <a:prstGeom prst="straightConnector1">
                <a:avLst/>
              </a:prstGeom>
              <a:noFill/>
              <a:ln w="12700">
                <a:solidFill>
                  <a:schemeClr val="tx1"/>
                </a:solidFill>
                <a:prstDash val="lgDashDot"/>
                <a:round/>
                <a:headEnd type="none" w="sm" len="sm"/>
                <a:tailEnd type="none" w="sm" len="sm"/>
              </a:ln>
            </p:spPr>
          </p:cxnSp>
          <p:cxnSp>
            <p:nvCxnSpPr>
              <p:cNvPr id="18482" name="AutoShape 24"/>
              <p:cNvCxnSpPr>
                <a:cxnSpLocks noChangeShapeType="1"/>
                <a:stCxn id="18471" idx="0"/>
                <a:endCxn id="18469" idx="2"/>
              </p:cNvCxnSpPr>
              <p:nvPr/>
            </p:nvCxnSpPr>
            <p:spPr bwMode="auto">
              <a:xfrm flipV="1">
                <a:off x="503" y="3349"/>
                <a:ext cx="335" cy="294"/>
              </a:xfrm>
              <a:prstGeom prst="straightConnector1">
                <a:avLst/>
              </a:prstGeom>
              <a:noFill/>
              <a:ln w="12700">
                <a:solidFill>
                  <a:schemeClr val="tx1"/>
                </a:solidFill>
                <a:prstDash val="lgDashDot"/>
                <a:round/>
                <a:headEnd type="none" w="sm" len="sm"/>
                <a:tailEnd type="none" w="sm" len="sm"/>
              </a:ln>
            </p:spPr>
          </p:cxnSp>
          <p:cxnSp>
            <p:nvCxnSpPr>
              <p:cNvPr id="18483" name="AutoShape 25"/>
              <p:cNvCxnSpPr>
                <a:cxnSpLocks noChangeShapeType="1"/>
                <a:stCxn id="18473" idx="0"/>
                <a:endCxn id="18470" idx="2"/>
              </p:cNvCxnSpPr>
              <p:nvPr/>
            </p:nvCxnSpPr>
            <p:spPr bwMode="auto">
              <a:xfrm flipV="1">
                <a:off x="1473" y="3349"/>
                <a:ext cx="33" cy="294"/>
              </a:xfrm>
              <a:prstGeom prst="straightConnector1">
                <a:avLst/>
              </a:prstGeom>
              <a:noFill/>
              <a:ln w="12700">
                <a:solidFill>
                  <a:schemeClr val="tx1"/>
                </a:solidFill>
                <a:prstDash val="lgDashDot"/>
                <a:round/>
                <a:headEnd type="none" w="sm" len="sm"/>
                <a:tailEnd type="none" w="sm" len="sm"/>
              </a:ln>
            </p:spPr>
          </p:cxnSp>
          <p:cxnSp>
            <p:nvCxnSpPr>
              <p:cNvPr id="18484" name="AutoShape 26"/>
              <p:cNvCxnSpPr>
                <a:cxnSpLocks noChangeShapeType="1"/>
                <a:stCxn id="18474" idx="0"/>
                <a:endCxn id="18470" idx="2"/>
              </p:cNvCxnSpPr>
              <p:nvPr/>
            </p:nvCxnSpPr>
            <p:spPr bwMode="auto">
              <a:xfrm flipH="1" flipV="1">
                <a:off x="1506" y="3349"/>
                <a:ext cx="401" cy="294"/>
              </a:xfrm>
              <a:prstGeom prst="straightConnector1">
                <a:avLst/>
              </a:prstGeom>
              <a:noFill/>
              <a:ln w="12700">
                <a:solidFill>
                  <a:schemeClr val="tx1"/>
                </a:solidFill>
                <a:prstDash val="lgDashDot"/>
                <a:round/>
                <a:headEnd type="none" w="sm" len="sm"/>
                <a:tailEnd type="none" w="sm" len="sm"/>
              </a:ln>
            </p:spPr>
          </p:cxnSp>
          <p:sp>
            <p:nvSpPr>
              <p:cNvPr id="18485" name="Line 27"/>
              <p:cNvSpPr>
                <a:spLocks noChangeShapeType="1"/>
              </p:cNvSpPr>
              <p:nvPr/>
            </p:nvSpPr>
            <p:spPr bwMode="auto">
              <a:xfrm>
                <a:off x="336" y="1680"/>
                <a:ext cx="1680" cy="0"/>
              </a:xfrm>
              <a:prstGeom prst="line">
                <a:avLst/>
              </a:prstGeom>
              <a:noFill/>
              <a:ln w="38100">
                <a:solidFill>
                  <a:schemeClr val="tx1"/>
                </a:solidFill>
                <a:prstDash val="sysDot"/>
                <a:round/>
                <a:headEnd type="none" w="sm" len="sm"/>
                <a:tailEnd type="none" w="sm" len="sm"/>
              </a:ln>
            </p:spPr>
            <p:txBody>
              <a:bodyPr/>
              <a:lstStyle/>
              <a:p>
                <a:endParaRPr lang="it-IT"/>
              </a:p>
            </p:txBody>
          </p:sp>
          <p:sp>
            <p:nvSpPr>
              <p:cNvPr id="18486" name="Text Box 28"/>
              <p:cNvSpPr txBox="1">
                <a:spLocks noChangeArrowheads="1"/>
              </p:cNvSpPr>
              <p:nvPr/>
            </p:nvSpPr>
            <p:spPr bwMode="auto">
              <a:xfrm>
                <a:off x="1824" y="2016"/>
                <a:ext cx="672" cy="296"/>
              </a:xfrm>
              <a:prstGeom prst="rect">
                <a:avLst/>
              </a:prstGeom>
              <a:solidFill>
                <a:srgbClr val="FF66CC"/>
              </a:solidFill>
              <a:ln w="12700" cap="sq">
                <a:solidFill>
                  <a:schemeClr val="tx1"/>
                </a:solidFill>
                <a:miter lim="800000"/>
                <a:headEnd type="none" w="sm" len="sm"/>
                <a:tailEnd type="none" w="sm" len="sm"/>
              </a:ln>
            </p:spPr>
            <p:txBody>
              <a:bodyPr>
                <a:spAutoFit/>
              </a:bodyPr>
              <a:lstStyle/>
              <a:p>
                <a:pPr algn="ctr">
                  <a:spcBef>
                    <a:spcPct val="50000"/>
                  </a:spcBef>
                </a:pPr>
                <a:r>
                  <a:rPr lang="it-IT" sz="1200" b="1">
                    <a:latin typeface="Verdana" pitchFamily="34" charset="0"/>
                  </a:rPr>
                  <a:t>Problema centrale</a:t>
                </a:r>
              </a:p>
            </p:txBody>
          </p:sp>
          <p:sp>
            <p:nvSpPr>
              <p:cNvPr id="18487" name="Text Box 29"/>
              <p:cNvSpPr txBox="1">
                <a:spLocks noChangeArrowheads="1"/>
              </p:cNvSpPr>
              <p:nvPr/>
            </p:nvSpPr>
            <p:spPr bwMode="auto">
              <a:xfrm>
                <a:off x="2016" y="1248"/>
                <a:ext cx="480" cy="181"/>
              </a:xfrm>
              <a:prstGeom prst="rect">
                <a:avLst/>
              </a:prstGeom>
              <a:solidFill>
                <a:srgbClr val="FF66CC"/>
              </a:solidFill>
              <a:ln w="12700" cap="sq">
                <a:solidFill>
                  <a:schemeClr val="tx1"/>
                </a:solidFill>
                <a:miter lim="800000"/>
                <a:headEnd type="none" w="sm" len="sm"/>
                <a:tailEnd type="none" w="sm" len="sm"/>
              </a:ln>
            </p:spPr>
            <p:txBody>
              <a:bodyPr>
                <a:spAutoFit/>
              </a:bodyPr>
              <a:lstStyle/>
              <a:p>
                <a:pPr algn="ctr">
                  <a:spcBef>
                    <a:spcPct val="50000"/>
                  </a:spcBef>
                </a:pPr>
                <a:r>
                  <a:rPr lang="it-IT" sz="1200" b="1">
                    <a:latin typeface="Verdana" pitchFamily="34" charset="0"/>
                  </a:rPr>
                  <a:t>Effetti</a:t>
                </a:r>
              </a:p>
            </p:txBody>
          </p:sp>
          <p:sp>
            <p:nvSpPr>
              <p:cNvPr id="18488" name="AutoShape 30"/>
              <p:cNvSpPr>
                <a:spLocks noChangeArrowheads="1"/>
              </p:cNvSpPr>
              <p:nvPr/>
            </p:nvSpPr>
            <p:spPr bwMode="auto">
              <a:xfrm>
                <a:off x="2688" y="1200"/>
                <a:ext cx="336" cy="288"/>
              </a:xfrm>
              <a:prstGeom prst="rightArrow">
                <a:avLst>
                  <a:gd name="adj1" fmla="val 50000"/>
                  <a:gd name="adj2" fmla="val 29167"/>
                </a:avLst>
              </a:prstGeom>
              <a:solidFill>
                <a:schemeClr val="accent1"/>
              </a:solidFill>
              <a:ln w="9525">
                <a:solidFill>
                  <a:schemeClr val="tx1"/>
                </a:solidFill>
                <a:miter lim="800000"/>
                <a:headEnd/>
                <a:tailEnd/>
              </a:ln>
            </p:spPr>
            <p:txBody>
              <a:bodyPr wrap="none" anchor="ctr"/>
              <a:lstStyle/>
              <a:p>
                <a:endParaRPr lang="it-IT"/>
              </a:p>
            </p:txBody>
          </p:sp>
          <p:sp>
            <p:nvSpPr>
              <p:cNvPr id="18489" name="AutoShape 31"/>
              <p:cNvSpPr>
                <a:spLocks noChangeArrowheads="1"/>
              </p:cNvSpPr>
              <p:nvPr/>
            </p:nvSpPr>
            <p:spPr bwMode="auto">
              <a:xfrm>
                <a:off x="2688" y="2016"/>
                <a:ext cx="336" cy="288"/>
              </a:xfrm>
              <a:prstGeom prst="rightArrow">
                <a:avLst>
                  <a:gd name="adj1" fmla="val 50000"/>
                  <a:gd name="adj2" fmla="val 29167"/>
                </a:avLst>
              </a:prstGeom>
              <a:solidFill>
                <a:schemeClr val="accent1"/>
              </a:solidFill>
              <a:ln w="9525">
                <a:solidFill>
                  <a:schemeClr val="tx1"/>
                </a:solidFill>
                <a:miter lim="800000"/>
                <a:headEnd/>
                <a:tailEnd/>
              </a:ln>
            </p:spPr>
            <p:txBody>
              <a:bodyPr wrap="none" anchor="ctr"/>
              <a:lstStyle/>
              <a:p>
                <a:endParaRPr lang="it-IT"/>
              </a:p>
            </p:txBody>
          </p:sp>
          <p:sp>
            <p:nvSpPr>
              <p:cNvPr id="18490" name="AutoShape 32"/>
              <p:cNvSpPr>
                <a:spLocks noChangeArrowheads="1"/>
              </p:cNvSpPr>
              <p:nvPr/>
            </p:nvSpPr>
            <p:spPr bwMode="auto">
              <a:xfrm>
                <a:off x="2688" y="3216"/>
                <a:ext cx="336" cy="288"/>
              </a:xfrm>
              <a:prstGeom prst="rightArrow">
                <a:avLst>
                  <a:gd name="adj1" fmla="val 50000"/>
                  <a:gd name="adj2" fmla="val 29167"/>
                </a:avLst>
              </a:prstGeom>
              <a:solidFill>
                <a:schemeClr val="accent1"/>
              </a:solidFill>
              <a:ln w="9525">
                <a:solidFill>
                  <a:schemeClr val="tx1"/>
                </a:solidFill>
                <a:miter lim="800000"/>
                <a:headEnd/>
                <a:tailEnd/>
              </a:ln>
            </p:spPr>
            <p:txBody>
              <a:bodyPr wrap="none" anchor="ctr"/>
              <a:lstStyle/>
              <a:p>
                <a:endParaRPr lang="it-IT"/>
              </a:p>
            </p:txBody>
          </p:sp>
        </p:grpSp>
        <p:sp>
          <p:nvSpPr>
            <p:cNvPr id="18437" name="Text Box 33"/>
            <p:cNvSpPr txBox="1">
              <a:spLocks noChangeArrowheads="1"/>
            </p:cNvSpPr>
            <p:nvPr/>
          </p:nvSpPr>
          <p:spPr bwMode="auto">
            <a:xfrm>
              <a:off x="3216" y="3264"/>
              <a:ext cx="672" cy="181"/>
            </a:xfrm>
            <a:prstGeom prst="rect">
              <a:avLst/>
            </a:prstGeom>
            <a:solidFill>
              <a:srgbClr val="FF66CC"/>
            </a:solidFill>
            <a:ln w="12700" cap="sq">
              <a:solidFill>
                <a:schemeClr val="tx1"/>
              </a:solidFill>
              <a:miter lim="800000"/>
              <a:headEnd type="none" w="sm" len="sm"/>
              <a:tailEnd type="none" w="sm" len="sm"/>
            </a:ln>
          </p:spPr>
          <p:txBody>
            <a:bodyPr>
              <a:spAutoFit/>
            </a:bodyPr>
            <a:lstStyle/>
            <a:p>
              <a:pPr algn="ctr">
                <a:spcBef>
                  <a:spcPct val="50000"/>
                </a:spcBef>
              </a:pPr>
              <a:r>
                <a:rPr lang="it-IT" sz="1200" b="1">
                  <a:latin typeface="Verdana" pitchFamily="34" charset="0"/>
                </a:rPr>
                <a:t>Risultati</a:t>
              </a:r>
            </a:p>
          </p:txBody>
        </p:sp>
        <p:sp>
          <p:nvSpPr>
            <p:cNvPr id="18438" name="Line 34"/>
            <p:cNvSpPr>
              <a:spLocks noChangeShapeType="1"/>
            </p:cNvSpPr>
            <p:nvPr/>
          </p:nvSpPr>
          <p:spPr bwMode="auto">
            <a:xfrm>
              <a:off x="3840" y="2880"/>
              <a:ext cx="1680" cy="0"/>
            </a:xfrm>
            <a:prstGeom prst="line">
              <a:avLst/>
            </a:prstGeom>
            <a:noFill/>
            <a:ln w="38100">
              <a:solidFill>
                <a:schemeClr val="tx1"/>
              </a:solidFill>
              <a:prstDash val="sysDot"/>
              <a:round/>
              <a:headEnd type="none" w="sm" len="sm"/>
              <a:tailEnd type="none" w="sm" len="sm"/>
            </a:ln>
          </p:spPr>
          <p:txBody>
            <a:bodyPr/>
            <a:lstStyle/>
            <a:p>
              <a:endParaRPr lang="it-IT"/>
            </a:p>
          </p:txBody>
        </p:sp>
        <p:sp>
          <p:nvSpPr>
            <p:cNvPr id="18439" name="Rectangle 35"/>
            <p:cNvSpPr>
              <a:spLocks noChangeArrowheads="1"/>
            </p:cNvSpPr>
            <p:nvPr/>
          </p:nvSpPr>
          <p:spPr bwMode="auto">
            <a:xfrm>
              <a:off x="3974" y="1200"/>
              <a:ext cx="334" cy="293"/>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8440" name="Rectangle 36"/>
            <p:cNvSpPr>
              <a:spLocks noChangeArrowheads="1"/>
            </p:cNvSpPr>
            <p:nvPr/>
          </p:nvSpPr>
          <p:spPr bwMode="auto">
            <a:xfrm>
              <a:off x="4509" y="1200"/>
              <a:ext cx="334" cy="293"/>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8441" name="Rectangle 37"/>
            <p:cNvSpPr>
              <a:spLocks noChangeArrowheads="1"/>
            </p:cNvSpPr>
            <p:nvPr/>
          </p:nvSpPr>
          <p:spPr bwMode="auto">
            <a:xfrm>
              <a:off x="5077" y="1200"/>
              <a:ext cx="333" cy="293"/>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8442" name="Rectangle 38"/>
            <p:cNvSpPr>
              <a:spLocks noChangeArrowheads="1"/>
            </p:cNvSpPr>
            <p:nvPr/>
          </p:nvSpPr>
          <p:spPr bwMode="auto">
            <a:xfrm>
              <a:off x="4509" y="2080"/>
              <a:ext cx="334" cy="292"/>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8443" name="Rectangle 39"/>
            <p:cNvSpPr>
              <a:spLocks noChangeArrowheads="1"/>
            </p:cNvSpPr>
            <p:nvPr/>
          </p:nvSpPr>
          <p:spPr bwMode="auto">
            <a:xfrm>
              <a:off x="4174" y="3104"/>
              <a:ext cx="334" cy="293"/>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8444" name="Rectangle 40"/>
            <p:cNvSpPr>
              <a:spLocks noChangeArrowheads="1"/>
            </p:cNvSpPr>
            <p:nvPr/>
          </p:nvSpPr>
          <p:spPr bwMode="auto">
            <a:xfrm>
              <a:off x="4843" y="3104"/>
              <a:ext cx="333" cy="293"/>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8445" name="Rectangle 41"/>
            <p:cNvSpPr>
              <a:spLocks noChangeArrowheads="1"/>
            </p:cNvSpPr>
            <p:nvPr/>
          </p:nvSpPr>
          <p:spPr bwMode="auto">
            <a:xfrm>
              <a:off x="3840" y="3691"/>
              <a:ext cx="334" cy="293"/>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8446" name="Rectangle 42"/>
            <p:cNvSpPr>
              <a:spLocks noChangeArrowheads="1"/>
            </p:cNvSpPr>
            <p:nvPr/>
          </p:nvSpPr>
          <p:spPr bwMode="auto">
            <a:xfrm>
              <a:off x="4342" y="3691"/>
              <a:ext cx="333" cy="293"/>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8447" name="Rectangle 43"/>
            <p:cNvSpPr>
              <a:spLocks noChangeArrowheads="1"/>
            </p:cNvSpPr>
            <p:nvPr/>
          </p:nvSpPr>
          <p:spPr bwMode="auto">
            <a:xfrm>
              <a:off x="4809" y="3691"/>
              <a:ext cx="334" cy="293"/>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sp>
          <p:nvSpPr>
            <p:cNvPr id="18448" name="Rectangle 44"/>
            <p:cNvSpPr>
              <a:spLocks noChangeArrowheads="1"/>
            </p:cNvSpPr>
            <p:nvPr/>
          </p:nvSpPr>
          <p:spPr bwMode="auto">
            <a:xfrm>
              <a:off x="5244" y="3691"/>
              <a:ext cx="334" cy="293"/>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it-IT"/>
            </a:p>
          </p:txBody>
        </p:sp>
        <p:cxnSp>
          <p:nvCxnSpPr>
            <p:cNvPr id="18449" name="AutoShape 45"/>
            <p:cNvCxnSpPr>
              <a:cxnSpLocks noChangeShapeType="1"/>
              <a:stCxn id="18439" idx="2"/>
              <a:endCxn id="18442" idx="0"/>
            </p:cNvCxnSpPr>
            <p:nvPr/>
          </p:nvCxnSpPr>
          <p:spPr bwMode="auto">
            <a:xfrm>
              <a:off x="4141" y="1493"/>
              <a:ext cx="535" cy="587"/>
            </a:xfrm>
            <a:prstGeom prst="straightConnector1">
              <a:avLst/>
            </a:prstGeom>
            <a:noFill/>
            <a:ln w="12700">
              <a:solidFill>
                <a:schemeClr val="tx1"/>
              </a:solidFill>
              <a:prstDash val="lgDashDot"/>
              <a:round/>
              <a:headEnd type="none" w="sm" len="sm"/>
              <a:tailEnd type="none" w="sm" len="sm"/>
            </a:ln>
          </p:spPr>
        </p:cxnSp>
        <p:cxnSp>
          <p:nvCxnSpPr>
            <p:cNvPr id="18450" name="AutoShape 46"/>
            <p:cNvCxnSpPr>
              <a:cxnSpLocks noChangeShapeType="1"/>
              <a:stCxn id="18440" idx="2"/>
              <a:endCxn id="18442" idx="0"/>
            </p:cNvCxnSpPr>
            <p:nvPr/>
          </p:nvCxnSpPr>
          <p:spPr bwMode="auto">
            <a:xfrm>
              <a:off x="4676" y="1493"/>
              <a:ext cx="0" cy="587"/>
            </a:xfrm>
            <a:prstGeom prst="straightConnector1">
              <a:avLst/>
            </a:prstGeom>
            <a:noFill/>
            <a:ln w="12700">
              <a:solidFill>
                <a:schemeClr val="tx1"/>
              </a:solidFill>
              <a:prstDash val="lgDashDot"/>
              <a:round/>
              <a:headEnd type="none" w="sm" len="sm"/>
              <a:tailEnd type="none" w="sm" len="sm"/>
            </a:ln>
          </p:spPr>
        </p:cxnSp>
        <p:cxnSp>
          <p:nvCxnSpPr>
            <p:cNvPr id="18451" name="AutoShape 47"/>
            <p:cNvCxnSpPr>
              <a:cxnSpLocks noChangeShapeType="1"/>
              <a:stCxn id="18442" idx="0"/>
              <a:endCxn id="18441" idx="2"/>
            </p:cNvCxnSpPr>
            <p:nvPr/>
          </p:nvCxnSpPr>
          <p:spPr bwMode="auto">
            <a:xfrm flipV="1">
              <a:off x="4676" y="1493"/>
              <a:ext cx="568" cy="587"/>
            </a:xfrm>
            <a:prstGeom prst="straightConnector1">
              <a:avLst/>
            </a:prstGeom>
            <a:noFill/>
            <a:ln w="12700">
              <a:solidFill>
                <a:schemeClr val="tx1"/>
              </a:solidFill>
              <a:prstDash val="lgDashDot"/>
              <a:round/>
              <a:headEnd type="none" w="sm" len="sm"/>
              <a:tailEnd type="none" w="sm" len="sm"/>
            </a:ln>
          </p:spPr>
        </p:cxnSp>
        <p:cxnSp>
          <p:nvCxnSpPr>
            <p:cNvPr id="18452" name="AutoShape 48"/>
            <p:cNvCxnSpPr>
              <a:cxnSpLocks noChangeShapeType="1"/>
              <a:stCxn id="18443" idx="0"/>
              <a:endCxn id="18442" idx="2"/>
            </p:cNvCxnSpPr>
            <p:nvPr/>
          </p:nvCxnSpPr>
          <p:spPr bwMode="auto">
            <a:xfrm flipV="1">
              <a:off x="4342" y="2372"/>
              <a:ext cx="334" cy="732"/>
            </a:xfrm>
            <a:prstGeom prst="straightConnector1">
              <a:avLst/>
            </a:prstGeom>
            <a:noFill/>
            <a:ln w="12700">
              <a:solidFill>
                <a:schemeClr val="tx1"/>
              </a:solidFill>
              <a:prstDash val="lgDashDot"/>
              <a:round/>
              <a:headEnd type="none" w="sm" len="sm"/>
              <a:tailEnd type="none" w="sm" len="sm"/>
            </a:ln>
          </p:spPr>
        </p:cxnSp>
        <p:cxnSp>
          <p:nvCxnSpPr>
            <p:cNvPr id="18453" name="AutoShape 49"/>
            <p:cNvCxnSpPr>
              <a:cxnSpLocks noChangeShapeType="1"/>
              <a:stCxn id="18442" idx="2"/>
              <a:endCxn id="18444" idx="0"/>
            </p:cNvCxnSpPr>
            <p:nvPr/>
          </p:nvCxnSpPr>
          <p:spPr bwMode="auto">
            <a:xfrm>
              <a:off x="4676" y="2372"/>
              <a:ext cx="334" cy="732"/>
            </a:xfrm>
            <a:prstGeom prst="straightConnector1">
              <a:avLst/>
            </a:prstGeom>
            <a:noFill/>
            <a:ln w="12700">
              <a:solidFill>
                <a:schemeClr val="tx1"/>
              </a:solidFill>
              <a:prstDash val="lgDashDot"/>
              <a:round/>
              <a:headEnd type="none" w="sm" len="sm"/>
              <a:tailEnd type="none" w="sm" len="sm"/>
            </a:ln>
          </p:spPr>
        </p:cxnSp>
        <p:cxnSp>
          <p:nvCxnSpPr>
            <p:cNvPr id="18454" name="AutoShape 50"/>
            <p:cNvCxnSpPr>
              <a:cxnSpLocks noChangeShapeType="1"/>
              <a:stCxn id="18445" idx="0"/>
              <a:endCxn id="18445" idx="0"/>
            </p:cNvCxnSpPr>
            <p:nvPr/>
          </p:nvCxnSpPr>
          <p:spPr bwMode="auto">
            <a:xfrm>
              <a:off x="4007" y="3691"/>
              <a:ext cx="0" cy="0"/>
            </a:xfrm>
            <a:prstGeom prst="straightConnector1">
              <a:avLst/>
            </a:prstGeom>
            <a:noFill/>
            <a:ln w="12700" cap="sq">
              <a:solidFill>
                <a:schemeClr val="tx1"/>
              </a:solidFill>
              <a:round/>
              <a:headEnd type="none" w="sm" len="sm"/>
              <a:tailEnd type="none" w="sm" len="sm"/>
            </a:ln>
          </p:spPr>
        </p:cxnSp>
        <p:cxnSp>
          <p:nvCxnSpPr>
            <p:cNvPr id="18455" name="AutoShape 51"/>
            <p:cNvCxnSpPr>
              <a:cxnSpLocks noChangeShapeType="1"/>
              <a:stCxn id="18446" idx="0"/>
              <a:endCxn id="18443" idx="2"/>
            </p:cNvCxnSpPr>
            <p:nvPr/>
          </p:nvCxnSpPr>
          <p:spPr bwMode="auto">
            <a:xfrm flipH="1" flipV="1">
              <a:off x="4342" y="3397"/>
              <a:ext cx="167" cy="294"/>
            </a:xfrm>
            <a:prstGeom prst="straightConnector1">
              <a:avLst/>
            </a:prstGeom>
            <a:noFill/>
            <a:ln w="12700">
              <a:solidFill>
                <a:schemeClr val="tx1"/>
              </a:solidFill>
              <a:prstDash val="lgDashDot"/>
              <a:round/>
              <a:headEnd type="none" w="sm" len="sm"/>
              <a:tailEnd type="none" w="sm" len="sm"/>
            </a:ln>
          </p:spPr>
        </p:cxnSp>
        <p:cxnSp>
          <p:nvCxnSpPr>
            <p:cNvPr id="18456" name="AutoShape 52"/>
            <p:cNvCxnSpPr>
              <a:cxnSpLocks noChangeShapeType="1"/>
              <a:stCxn id="18445" idx="0"/>
              <a:endCxn id="18443" idx="2"/>
            </p:cNvCxnSpPr>
            <p:nvPr/>
          </p:nvCxnSpPr>
          <p:spPr bwMode="auto">
            <a:xfrm flipV="1">
              <a:off x="4007" y="3397"/>
              <a:ext cx="335" cy="294"/>
            </a:xfrm>
            <a:prstGeom prst="straightConnector1">
              <a:avLst/>
            </a:prstGeom>
            <a:noFill/>
            <a:ln w="12700">
              <a:solidFill>
                <a:schemeClr val="tx1"/>
              </a:solidFill>
              <a:prstDash val="lgDashDot"/>
              <a:round/>
              <a:headEnd type="none" w="sm" len="sm"/>
              <a:tailEnd type="none" w="sm" len="sm"/>
            </a:ln>
          </p:spPr>
        </p:cxnSp>
        <p:cxnSp>
          <p:nvCxnSpPr>
            <p:cNvPr id="18457" name="AutoShape 53"/>
            <p:cNvCxnSpPr>
              <a:cxnSpLocks noChangeShapeType="1"/>
              <a:stCxn id="18447" idx="0"/>
              <a:endCxn id="18444" idx="2"/>
            </p:cNvCxnSpPr>
            <p:nvPr/>
          </p:nvCxnSpPr>
          <p:spPr bwMode="auto">
            <a:xfrm flipV="1">
              <a:off x="4977" y="3397"/>
              <a:ext cx="33" cy="294"/>
            </a:xfrm>
            <a:prstGeom prst="straightConnector1">
              <a:avLst/>
            </a:prstGeom>
            <a:noFill/>
            <a:ln w="12700">
              <a:solidFill>
                <a:schemeClr val="tx1"/>
              </a:solidFill>
              <a:prstDash val="lgDashDot"/>
              <a:round/>
              <a:headEnd type="none" w="sm" len="sm"/>
              <a:tailEnd type="none" w="sm" len="sm"/>
            </a:ln>
          </p:spPr>
        </p:cxnSp>
        <p:cxnSp>
          <p:nvCxnSpPr>
            <p:cNvPr id="18458" name="AutoShape 54"/>
            <p:cNvCxnSpPr>
              <a:cxnSpLocks noChangeShapeType="1"/>
              <a:stCxn id="18448" idx="0"/>
              <a:endCxn id="18444" idx="2"/>
            </p:cNvCxnSpPr>
            <p:nvPr/>
          </p:nvCxnSpPr>
          <p:spPr bwMode="auto">
            <a:xfrm flipH="1" flipV="1">
              <a:off x="5010" y="3397"/>
              <a:ext cx="401" cy="294"/>
            </a:xfrm>
            <a:prstGeom prst="straightConnector1">
              <a:avLst/>
            </a:prstGeom>
            <a:noFill/>
            <a:ln w="12700">
              <a:solidFill>
                <a:schemeClr val="tx1"/>
              </a:solidFill>
              <a:prstDash val="lgDashDot"/>
              <a:round/>
              <a:headEnd type="none" w="sm" len="sm"/>
              <a:tailEnd type="none" w="sm" len="sm"/>
            </a:ln>
          </p:spPr>
        </p:cxnSp>
        <p:sp>
          <p:nvSpPr>
            <p:cNvPr id="18459" name="Line 55"/>
            <p:cNvSpPr>
              <a:spLocks noChangeShapeType="1"/>
            </p:cNvSpPr>
            <p:nvPr/>
          </p:nvSpPr>
          <p:spPr bwMode="auto">
            <a:xfrm>
              <a:off x="3840" y="1728"/>
              <a:ext cx="1680" cy="0"/>
            </a:xfrm>
            <a:prstGeom prst="line">
              <a:avLst/>
            </a:prstGeom>
            <a:noFill/>
            <a:ln w="38100">
              <a:solidFill>
                <a:schemeClr val="tx1"/>
              </a:solidFill>
              <a:prstDash val="sysDot"/>
              <a:round/>
              <a:headEnd type="none" w="sm" len="sm"/>
              <a:tailEnd type="none" w="sm" len="sm"/>
            </a:ln>
          </p:spPr>
          <p:txBody>
            <a:bodyPr/>
            <a:lstStyle/>
            <a:p>
              <a:endParaRPr lang="it-IT"/>
            </a:p>
          </p:txBody>
        </p:sp>
        <p:sp>
          <p:nvSpPr>
            <p:cNvPr id="18460" name="Text Box 56"/>
            <p:cNvSpPr txBox="1">
              <a:spLocks noChangeArrowheads="1"/>
            </p:cNvSpPr>
            <p:nvPr/>
          </p:nvSpPr>
          <p:spPr bwMode="auto">
            <a:xfrm>
              <a:off x="3216" y="2016"/>
              <a:ext cx="672" cy="296"/>
            </a:xfrm>
            <a:prstGeom prst="rect">
              <a:avLst/>
            </a:prstGeom>
            <a:solidFill>
              <a:srgbClr val="FF66CC"/>
            </a:solidFill>
            <a:ln w="12700" cap="sq">
              <a:solidFill>
                <a:schemeClr val="tx1"/>
              </a:solidFill>
              <a:miter lim="800000"/>
              <a:headEnd type="none" w="sm" len="sm"/>
              <a:tailEnd type="none" w="sm" len="sm"/>
            </a:ln>
          </p:spPr>
          <p:txBody>
            <a:bodyPr>
              <a:spAutoFit/>
            </a:bodyPr>
            <a:lstStyle/>
            <a:p>
              <a:pPr algn="ctr">
                <a:spcBef>
                  <a:spcPct val="50000"/>
                </a:spcBef>
              </a:pPr>
              <a:r>
                <a:rPr lang="it-IT" sz="1200" b="1">
                  <a:latin typeface="Verdana" pitchFamily="34" charset="0"/>
                </a:rPr>
                <a:t>Obiettivo specifico</a:t>
              </a:r>
            </a:p>
          </p:txBody>
        </p:sp>
        <p:sp>
          <p:nvSpPr>
            <p:cNvPr id="18461" name="Text Box 57"/>
            <p:cNvSpPr txBox="1">
              <a:spLocks noChangeArrowheads="1"/>
            </p:cNvSpPr>
            <p:nvPr/>
          </p:nvSpPr>
          <p:spPr bwMode="auto">
            <a:xfrm>
              <a:off x="3216" y="1248"/>
              <a:ext cx="528" cy="181"/>
            </a:xfrm>
            <a:prstGeom prst="rect">
              <a:avLst/>
            </a:prstGeom>
            <a:solidFill>
              <a:srgbClr val="FF66CC"/>
            </a:solidFill>
            <a:ln w="12700" cap="sq">
              <a:solidFill>
                <a:schemeClr val="tx1"/>
              </a:solidFill>
              <a:miter lim="800000"/>
              <a:headEnd type="none" w="sm" len="sm"/>
              <a:tailEnd type="none" w="sm" len="sm"/>
            </a:ln>
          </p:spPr>
          <p:txBody>
            <a:bodyPr>
              <a:spAutoFit/>
            </a:bodyPr>
            <a:lstStyle/>
            <a:p>
              <a:pPr algn="ctr">
                <a:spcBef>
                  <a:spcPct val="50000"/>
                </a:spcBef>
              </a:pPr>
              <a:r>
                <a:rPr lang="it-IT" sz="1200" b="1">
                  <a:latin typeface="Verdana" pitchFamily="34" charset="0"/>
                </a:rPr>
                <a:t>Finalità</a:t>
              </a:r>
            </a:p>
          </p:txBody>
        </p:sp>
        <p:sp>
          <p:nvSpPr>
            <p:cNvPr id="18462" name="Text Box 58"/>
            <p:cNvSpPr txBox="1">
              <a:spLocks noChangeArrowheads="1"/>
            </p:cNvSpPr>
            <p:nvPr/>
          </p:nvSpPr>
          <p:spPr bwMode="auto">
            <a:xfrm>
              <a:off x="3216" y="3755"/>
              <a:ext cx="528" cy="181"/>
            </a:xfrm>
            <a:prstGeom prst="rect">
              <a:avLst/>
            </a:prstGeom>
            <a:solidFill>
              <a:srgbClr val="FF66CC"/>
            </a:solidFill>
            <a:ln w="12700" cap="sq">
              <a:solidFill>
                <a:schemeClr val="tx1"/>
              </a:solidFill>
              <a:miter lim="800000"/>
              <a:headEnd type="none" w="sm" len="sm"/>
              <a:tailEnd type="none" w="sm" len="sm"/>
            </a:ln>
          </p:spPr>
          <p:txBody>
            <a:bodyPr>
              <a:spAutoFit/>
            </a:bodyPr>
            <a:lstStyle/>
            <a:p>
              <a:pPr algn="ctr">
                <a:spcBef>
                  <a:spcPct val="50000"/>
                </a:spcBef>
              </a:pPr>
              <a:r>
                <a:rPr lang="it-IT" sz="1200" b="1">
                  <a:latin typeface="Verdana" pitchFamily="34" charset="0"/>
                </a:rPr>
                <a:t>Attività</a:t>
              </a:r>
            </a:p>
          </p:txBody>
        </p:sp>
      </p:grpSp>
    </p:spTree>
  </p:cSld>
  <p:clrMapOvr>
    <a:masterClrMapping/>
  </p:clrMapOvr>
  <p:transition>
    <p:wipe dir="r"/>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0770"/>
                                        </p:tgtEl>
                                        <p:attrNameLst>
                                          <p:attrName>style.visibility</p:attrName>
                                        </p:attrNameLst>
                                      </p:cBhvr>
                                      <p:to>
                                        <p:strVal val="visible"/>
                                      </p:to>
                                    </p:set>
                                    <p:animEffect transition="in" filter="blinds(horizontal)">
                                      <p:cBhvr>
                                        <p:cTn id="7" dur="500"/>
                                        <p:tgtEl>
                                          <p:spTgt spid="16077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p:bldLst>
  </p:timing>
</p:sld>
</file>

<file path=ppt/theme/theme1.xml><?xml version="1.0" encoding="utf-8"?>
<a:theme xmlns:a="http://schemas.openxmlformats.org/drawingml/2006/main" name="3-1-04_Light_HP_Template">
  <a:themeElements>
    <a:clrScheme name="3-1-04_Light_HP_Template 2">
      <a:dk1>
        <a:srgbClr val="000000"/>
      </a:dk1>
      <a:lt1>
        <a:srgbClr val="FFFFFF"/>
      </a:lt1>
      <a:dk2>
        <a:srgbClr val="000000"/>
      </a:dk2>
      <a:lt2>
        <a:srgbClr val="AAABB0"/>
      </a:lt2>
      <a:accent1>
        <a:srgbClr val="0071B5"/>
      </a:accent1>
      <a:accent2>
        <a:srgbClr val="64B900"/>
      </a:accent2>
      <a:accent3>
        <a:srgbClr val="FFFFFF"/>
      </a:accent3>
      <a:accent4>
        <a:srgbClr val="000000"/>
      </a:accent4>
      <a:accent5>
        <a:srgbClr val="AABBD7"/>
      </a:accent5>
      <a:accent6>
        <a:srgbClr val="5AA700"/>
      </a:accent6>
      <a:hlink>
        <a:srgbClr val="EB5F01"/>
      </a:hlink>
      <a:folHlink>
        <a:srgbClr val="CC0066"/>
      </a:folHlink>
    </a:clrScheme>
    <a:fontScheme name="3-1-04_Light_HP_Template">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1-04_Light_HP_Template 1">
        <a:dk1>
          <a:srgbClr val="000000"/>
        </a:dk1>
        <a:lt1>
          <a:srgbClr val="FFFFFF"/>
        </a:lt1>
        <a:dk2>
          <a:srgbClr val="001D58"/>
        </a:dk2>
        <a:lt2>
          <a:srgbClr val="FFFFFF"/>
        </a:lt2>
        <a:accent1>
          <a:srgbClr val="0071B5"/>
        </a:accent1>
        <a:accent2>
          <a:srgbClr val="64B900"/>
        </a:accent2>
        <a:accent3>
          <a:srgbClr val="AAABB4"/>
        </a:accent3>
        <a:accent4>
          <a:srgbClr val="DADADA"/>
        </a:accent4>
        <a:accent5>
          <a:srgbClr val="AABBD7"/>
        </a:accent5>
        <a:accent6>
          <a:srgbClr val="5AA700"/>
        </a:accent6>
        <a:hlink>
          <a:srgbClr val="EB5F01"/>
        </a:hlink>
        <a:folHlink>
          <a:srgbClr val="CC0066"/>
        </a:folHlink>
      </a:clrScheme>
      <a:clrMap bg1="dk2" tx1="lt1" bg2="dk1" tx2="lt2" accent1="accent1" accent2="accent2" accent3="accent3" accent4="accent4" accent5="accent5" accent6="accent6" hlink="hlink" folHlink="folHlink"/>
    </a:extraClrScheme>
    <a:extraClrScheme>
      <a:clrScheme name="3-1-04_Light_HP_Template 2">
        <a:dk1>
          <a:srgbClr val="000000"/>
        </a:dk1>
        <a:lt1>
          <a:srgbClr val="FFFFFF"/>
        </a:lt1>
        <a:dk2>
          <a:srgbClr val="000000"/>
        </a:dk2>
        <a:lt2>
          <a:srgbClr val="AAABB0"/>
        </a:lt2>
        <a:accent1>
          <a:srgbClr val="0071B5"/>
        </a:accent1>
        <a:accent2>
          <a:srgbClr val="64B900"/>
        </a:accent2>
        <a:accent3>
          <a:srgbClr val="FFFFFF"/>
        </a:accent3>
        <a:accent4>
          <a:srgbClr val="000000"/>
        </a:accent4>
        <a:accent5>
          <a:srgbClr val="AABBD7"/>
        </a:accent5>
        <a:accent6>
          <a:srgbClr val="5AA700"/>
        </a:accent6>
        <a:hlink>
          <a:srgbClr val="EB5F01"/>
        </a:hlink>
        <a:folHlink>
          <a:srgbClr val="CC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Light">
  <a:themeElements>
    <a:clrScheme name="6_Light 1">
      <a:dk1>
        <a:srgbClr val="000000"/>
      </a:dk1>
      <a:lt1>
        <a:srgbClr val="FFFFFF"/>
      </a:lt1>
      <a:dk2>
        <a:srgbClr val="000000"/>
      </a:dk2>
      <a:lt2>
        <a:srgbClr val="CBC9BD"/>
      </a:lt2>
      <a:accent1>
        <a:srgbClr val="0071B4"/>
      </a:accent1>
      <a:accent2>
        <a:srgbClr val="64B900"/>
      </a:accent2>
      <a:accent3>
        <a:srgbClr val="FFFFFF"/>
      </a:accent3>
      <a:accent4>
        <a:srgbClr val="000000"/>
      </a:accent4>
      <a:accent5>
        <a:srgbClr val="AABBD6"/>
      </a:accent5>
      <a:accent6>
        <a:srgbClr val="5AA700"/>
      </a:accent6>
      <a:hlink>
        <a:srgbClr val="EB5F01"/>
      </a:hlink>
      <a:folHlink>
        <a:srgbClr val="CC0066"/>
      </a:folHlink>
    </a:clrScheme>
    <a:fontScheme name="6_Light">
      <a:majorFont>
        <a:latin typeface="Futura Bk"/>
        <a:ea typeface=""/>
        <a:cs typeface="Arial"/>
      </a:majorFont>
      <a:minorFont>
        <a:latin typeface="Futura Bk"/>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Light 1">
        <a:dk1>
          <a:srgbClr val="000000"/>
        </a:dk1>
        <a:lt1>
          <a:srgbClr val="FFFFFF"/>
        </a:lt1>
        <a:dk2>
          <a:srgbClr val="000000"/>
        </a:dk2>
        <a:lt2>
          <a:srgbClr val="CBC9BD"/>
        </a:lt2>
        <a:accent1>
          <a:srgbClr val="0071B4"/>
        </a:accent1>
        <a:accent2>
          <a:srgbClr val="64B900"/>
        </a:accent2>
        <a:accent3>
          <a:srgbClr val="FFFFFF"/>
        </a:accent3>
        <a:accent4>
          <a:srgbClr val="000000"/>
        </a:accent4>
        <a:accent5>
          <a:srgbClr val="AABBD6"/>
        </a:accent5>
        <a:accent6>
          <a:srgbClr val="5AA700"/>
        </a:accent6>
        <a:hlink>
          <a:srgbClr val="EB5F01"/>
        </a:hlink>
        <a:folHlink>
          <a:srgbClr val="CC006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2321</TotalTime>
  <Words>2282</Words>
  <Application>Microsoft Office PowerPoint</Application>
  <PresentationFormat>Presentazione su schermo (4:3)</PresentationFormat>
  <Paragraphs>269</Paragraphs>
  <Slides>24</Slides>
  <Notes>5</Notes>
  <HiddenSlides>0</HiddenSlides>
  <MMClips>0</MMClips>
  <ScaleCrop>false</ScaleCrop>
  <HeadingPairs>
    <vt:vector size="6" baseType="variant">
      <vt:variant>
        <vt:lpstr>Caratteri utilizzati</vt:lpstr>
      </vt:variant>
      <vt:variant>
        <vt:i4>7</vt:i4>
      </vt:variant>
      <vt:variant>
        <vt:lpstr>Tema</vt:lpstr>
      </vt:variant>
      <vt:variant>
        <vt:i4>3</vt:i4>
      </vt:variant>
      <vt:variant>
        <vt:lpstr>Titoli diapositive</vt:lpstr>
      </vt:variant>
      <vt:variant>
        <vt:i4>24</vt:i4>
      </vt:variant>
    </vt:vector>
  </HeadingPairs>
  <TitlesOfParts>
    <vt:vector size="34" baseType="lpstr">
      <vt:lpstr>Arial</vt:lpstr>
      <vt:lpstr>Bookman Old Style</vt:lpstr>
      <vt:lpstr>Calibri</vt:lpstr>
      <vt:lpstr>Cambria</vt:lpstr>
      <vt:lpstr>Futura Bk</vt:lpstr>
      <vt:lpstr>Futura Hv</vt:lpstr>
      <vt:lpstr>Verdana</vt:lpstr>
      <vt:lpstr>3-1-04_Light_HP_Template</vt:lpstr>
      <vt:lpstr>Custom Design</vt:lpstr>
      <vt:lpstr>6_Light</vt:lpstr>
      <vt:lpstr>Presentazione standard di PowerPoint</vt:lpstr>
      <vt:lpstr>Di cosa parleremo…</vt:lpstr>
      <vt:lpstr>Presentazione standard di PowerPoint</vt:lpstr>
      <vt:lpstr>Da dove partire? Identificare i problemi</vt:lpstr>
      <vt:lpstr>La rete dei problemi</vt:lpstr>
      <vt:lpstr>Presentazione standard di PowerPoint</vt:lpstr>
      <vt:lpstr>La costruzione di un albero dei problemi</vt:lpstr>
      <vt:lpstr>Dai problemi agli obiettivi</vt:lpstr>
      <vt:lpstr>Modello di traslazione dai problemi agli obiettivi</vt:lpstr>
      <vt:lpstr>La logica di intervento</vt:lpstr>
      <vt:lpstr>Indicatori, Fonti di verifica e Condizioni</vt:lpstr>
      <vt:lpstr>Il concetto e l’approccio del Quadro Logico</vt:lpstr>
      <vt:lpstr>L’Approccio del Quadro Logico (AQL)</vt:lpstr>
      <vt:lpstr>La matrice del Quadro Logico</vt:lpstr>
      <vt:lpstr>Note sull’AQL</vt:lpstr>
      <vt:lpstr>Indicatori oggettivamente verificabili?</vt:lpstr>
      <vt:lpstr>      Griglia di valutazione delle condizioni esterne</vt:lpstr>
      <vt:lpstr>Relazione tra criteri di valutazione e matrice logica</vt:lpstr>
      <vt:lpstr>Alcuni punti importanti…</vt:lpstr>
      <vt:lpstr>Descrizione del problema pertinente e rilevante</vt:lpstr>
      <vt:lpstr>Le fonti di dati per l’analisi dei problemi</vt:lpstr>
      <vt:lpstr>Principali fonti di dati e informazione</vt:lpstr>
      <vt:lpstr>Dove reperire le informazioni?</vt:lpstr>
      <vt:lpstr>Il motore della progettazione</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bonaduce</dc:creator>
  <cp:lastModifiedBy>D.S.P.S</cp:lastModifiedBy>
  <cp:revision>60</cp:revision>
  <dcterms:created xsi:type="dcterms:W3CDTF">2008-11-17T17:28:50Z</dcterms:created>
  <dcterms:modified xsi:type="dcterms:W3CDTF">2019-10-18T10:42:06Z</dcterms:modified>
</cp:coreProperties>
</file>