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7" r:id="rId5"/>
    <p:sldId id="260" r:id="rId6"/>
    <p:sldId id="261" r:id="rId7"/>
    <p:sldId id="262" r:id="rId8"/>
    <p:sldId id="263" r:id="rId9"/>
    <p:sldId id="264" r:id="rId10"/>
    <p:sldId id="265" r:id="rId11"/>
    <p:sldId id="278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ACCF2ED-B014-4E8C-BAAF-0332B6B976CB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63A2FD-9C29-46B2-8999-B376874848B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384920"/>
          </a:xfrm>
        </p:spPr>
        <p:txBody>
          <a:bodyPr/>
          <a:lstStyle/>
          <a:p>
            <a:r>
              <a:rPr lang="es-ES" dirty="0" err="1" smtClean="0"/>
              <a:t>EUMedEA</a:t>
            </a:r>
            <a:r>
              <a:rPr lang="es-ES" dirty="0" smtClean="0"/>
              <a:t> CRASH COURSE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858000" cy="1854678"/>
          </a:xfrm>
        </p:spPr>
        <p:txBody>
          <a:bodyPr>
            <a:normAutofit/>
          </a:bodyPr>
          <a:lstStyle/>
          <a:p>
            <a:r>
              <a:rPr lang="es-ES" sz="2000" dirty="0" smtClean="0"/>
              <a:t>UNACCOMPANIED CHILDREN IN EUROPE: </a:t>
            </a:r>
          </a:p>
          <a:p>
            <a:r>
              <a:rPr lang="es-ES" sz="2000" dirty="0" smtClean="0"/>
              <a:t>IS THE EU UP TO THE CHALLENGE?</a:t>
            </a:r>
          </a:p>
          <a:p>
            <a:endParaRPr lang="es-ES" dirty="0" smtClean="0"/>
          </a:p>
          <a:p>
            <a:r>
              <a:rPr lang="es-ES" dirty="0" smtClean="0"/>
              <a:t>Susana Sanz Caballero</a:t>
            </a:r>
          </a:p>
          <a:p>
            <a:r>
              <a:rPr lang="es-ES" dirty="0" smtClean="0"/>
              <a:t>Jean </a:t>
            </a:r>
            <a:r>
              <a:rPr lang="es-ES" dirty="0" err="1" smtClean="0"/>
              <a:t>Monnet</a:t>
            </a:r>
            <a:r>
              <a:rPr lang="es-ES" dirty="0" smtClean="0"/>
              <a:t> </a:t>
            </a:r>
            <a:r>
              <a:rPr lang="es-ES" dirty="0" err="1" smtClean="0"/>
              <a:t>Chair</a:t>
            </a:r>
            <a:r>
              <a:rPr lang="es-ES" dirty="0" smtClean="0"/>
              <a:t>, </a:t>
            </a:r>
            <a:r>
              <a:rPr lang="es-ES" dirty="0" err="1" smtClean="0"/>
              <a:t>University</a:t>
            </a:r>
            <a:r>
              <a:rPr lang="es-ES" dirty="0" smtClean="0"/>
              <a:t> CEU Cardenal Herrera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324528" cy="922114"/>
          </a:xfrm>
        </p:spPr>
        <p:txBody>
          <a:bodyPr/>
          <a:lstStyle/>
          <a:p>
            <a:r>
              <a:rPr lang="es-ES" dirty="0" err="1" smtClean="0"/>
              <a:t>Unaccompanied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face</a:t>
            </a:r>
            <a:r>
              <a:rPr lang="es-ES" dirty="0" smtClean="0"/>
              <a:t> </a:t>
            </a:r>
            <a:r>
              <a:rPr lang="es-ES" dirty="0" err="1" smtClean="0"/>
              <a:t>major</a:t>
            </a:r>
            <a:r>
              <a:rPr lang="es-ES" dirty="0" smtClean="0"/>
              <a:t> </a:t>
            </a:r>
            <a:r>
              <a:rPr lang="es-ES" dirty="0" err="1" smtClean="0"/>
              <a:t>problems</a:t>
            </a:r>
            <a:r>
              <a:rPr lang="es-ES" dirty="0" smtClean="0"/>
              <a:t>:</a:t>
            </a:r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853136"/>
          </a:xfrm>
        </p:spPr>
        <p:txBody>
          <a:bodyPr>
            <a:normAutofit fontScale="92500" lnSpcReduction="10000"/>
          </a:bodyPr>
          <a:lstStyle/>
          <a:p>
            <a:r>
              <a:rPr lang="es-ES" dirty="0" err="1" smtClean="0"/>
              <a:t>Unregistered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Invasive</a:t>
            </a:r>
            <a:r>
              <a:rPr lang="es-ES" dirty="0" smtClean="0"/>
              <a:t> </a:t>
            </a:r>
            <a:r>
              <a:rPr lang="es-ES" dirty="0" err="1" smtClean="0"/>
              <a:t>methods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determine </a:t>
            </a:r>
            <a:r>
              <a:rPr lang="es-ES" dirty="0" err="1" smtClean="0"/>
              <a:t>age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Risk</a:t>
            </a:r>
            <a:r>
              <a:rPr lang="es-ES" dirty="0" smtClean="0"/>
              <a:t> of </a:t>
            </a:r>
            <a:r>
              <a:rPr lang="es-ES" dirty="0" err="1" smtClean="0"/>
              <a:t>repatriation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Difficulties</a:t>
            </a:r>
            <a:r>
              <a:rPr lang="es-ES" dirty="0" smtClean="0"/>
              <a:t> of </a:t>
            </a:r>
            <a:r>
              <a:rPr lang="es-ES" dirty="0" err="1" smtClean="0"/>
              <a:t>integration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Legal </a:t>
            </a:r>
            <a:r>
              <a:rPr lang="es-ES" dirty="0" err="1" smtClean="0"/>
              <a:t>representation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Discrimination</a:t>
            </a:r>
            <a:endParaRPr lang="es-ES" dirty="0"/>
          </a:p>
        </p:txBody>
      </p:sp>
      <p:pic>
        <p:nvPicPr>
          <p:cNvPr id="10" name="6 Marcador de contenido" descr="foto mano niño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70425" y="2043112"/>
            <a:ext cx="2857500" cy="368617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Forms</a:t>
            </a:r>
            <a:r>
              <a:rPr lang="es-ES" dirty="0" smtClean="0"/>
              <a:t> of </a:t>
            </a:r>
            <a:r>
              <a:rPr lang="es-ES" dirty="0" err="1" smtClean="0"/>
              <a:t>children</a:t>
            </a:r>
            <a:r>
              <a:rPr lang="es-ES" dirty="0" smtClean="0"/>
              <a:t>’ </a:t>
            </a:r>
            <a:r>
              <a:rPr lang="es-ES" dirty="0" err="1" smtClean="0"/>
              <a:t>persecution</a:t>
            </a:r>
            <a:endParaRPr lang="es-ES" dirty="0"/>
          </a:p>
        </p:txBody>
      </p:sp>
      <p:pic>
        <p:nvPicPr>
          <p:cNvPr id="5" name="4 Marcador de contenido" descr="thumbs_ninos-conflicto-siria-0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67000"/>
            <a:ext cx="3657600" cy="2438400"/>
          </a:xfrm>
        </p:spPr>
      </p:pic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997152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Fear</a:t>
            </a:r>
            <a:r>
              <a:rPr lang="es-ES" dirty="0" smtClean="0"/>
              <a:t> of </a:t>
            </a:r>
            <a:r>
              <a:rPr lang="es-ES" dirty="0" err="1" smtClean="0"/>
              <a:t>enrolment</a:t>
            </a:r>
            <a:r>
              <a:rPr lang="es-ES" dirty="0" smtClean="0"/>
              <a:t> in </a:t>
            </a:r>
            <a:r>
              <a:rPr lang="es-ES" dirty="0" err="1" smtClean="0"/>
              <a:t>armed</a:t>
            </a:r>
            <a:r>
              <a:rPr lang="es-ES" dirty="0" smtClean="0"/>
              <a:t> </a:t>
            </a:r>
            <a:r>
              <a:rPr lang="es-ES" dirty="0" err="1" smtClean="0"/>
              <a:t>conflict</a:t>
            </a:r>
            <a:endParaRPr lang="es-ES" dirty="0" smtClean="0"/>
          </a:p>
          <a:p>
            <a:r>
              <a:rPr lang="es-ES" dirty="0" err="1" smtClean="0"/>
              <a:t>Victims</a:t>
            </a:r>
            <a:r>
              <a:rPr lang="es-ES" dirty="0" smtClean="0"/>
              <a:t> of </a:t>
            </a:r>
            <a:r>
              <a:rPr lang="es-ES" dirty="0" err="1" smtClean="0"/>
              <a:t>traffick</a:t>
            </a:r>
            <a:endParaRPr lang="es-ES" dirty="0" smtClean="0"/>
          </a:p>
          <a:p>
            <a:r>
              <a:rPr lang="es-ES" dirty="0" err="1" smtClean="0"/>
              <a:t>Child</a:t>
            </a:r>
            <a:r>
              <a:rPr lang="es-ES" dirty="0" smtClean="0"/>
              <a:t> labor</a:t>
            </a:r>
          </a:p>
          <a:p>
            <a:r>
              <a:rPr lang="es-ES" dirty="0" err="1" smtClean="0"/>
              <a:t>Female</a:t>
            </a:r>
            <a:r>
              <a:rPr lang="es-ES" dirty="0" smtClean="0"/>
              <a:t> </a:t>
            </a:r>
            <a:r>
              <a:rPr lang="es-ES" dirty="0" err="1" smtClean="0"/>
              <a:t>mutilation</a:t>
            </a:r>
            <a:endParaRPr lang="es-ES" dirty="0" smtClean="0"/>
          </a:p>
          <a:p>
            <a:r>
              <a:rPr lang="es-ES" dirty="0" err="1" smtClean="0"/>
              <a:t>Domestic</a:t>
            </a:r>
            <a:r>
              <a:rPr lang="es-ES" dirty="0" smtClean="0"/>
              <a:t> </a:t>
            </a:r>
            <a:r>
              <a:rPr lang="es-ES" dirty="0" err="1" smtClean="0"/>
              <a:t>violence</a:t>
            </a:r>
            <a:endParaRPr lang="es-ES" dirty="0" smtClean="0"/>
          </a:p>
          <a:p>
            <a:r>
              <a:rPr lang="es-ES" dirty="0" err="1" smtClean="0"/>
              <a:t>Street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AIDS</a:t>
            </a:r>
          </a:p>
          <a:p>
            <a:r>
              <a:rPr lang="es-ES" dirty="0" err="1" smtClean="0"/>
              <a:t>Early</a:t>
            </a:r>
            <a:r>
              <a:rPr lang="es-ES" dirty="0" smtClean="0"/>
              <a:t> </a:t>
            </a:r>
            <a:r>
              <a:rPr lang="es-ES" dirty="0" err="1" smtClean="0"/>
              <a:t>marriage</a:t>
            </a:r>
            <a:endParaRPr lang="es-ES" dirty="0" smtClean="0"/>
          </a:p>
          <a:p>
            <a:r>
              <a:rPr lang="es-ES" dirty="0" err="1" smtClean="0"/>
              <a:t>Victims</a:t>
            </a:r>
            <a:r>
              <a:rPr lang="es-ES" dirty="0" smtClean="0"/>
              <a:t> of honor </a:t>
            </a:r>
            <a:r>
              <a:rPr lang="es-ES" dirty="0" err="1" smtClean="0"/>
              <a:t>crimes</a:t>
            </a:r>
            <a:endParaRPr lang="es-ES" dirty="0" smtClean="0"/>
          </a:p>
          <a:p>
            <a:r>
              <a:rPr lang="es-ES" dirty="0" err="1" smtClean="0"/>
              <a:t>Slavery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Proposals</a:t>
            </a:r>
            <a:r>
              <a:rPr lang="es-ES" dirty="0" smtClean="0"/>
              <a:t> (1 of 7)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/>
          </a:bodyPr>
          <a:lstStyle/>
          <a:p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identify</a:t>
            </a:r>
            <a:r>
              <a:rPr lang="es-ES" dirty="0" smtClean="0"/>
              <a:t> and </a:t>
            </a:r>
            <a:r>
              <a:rPr lang="es-ES" dirty="0" err="1" smtClean="0"/>
              <a:t>register</a:t>
            </a:r>
            <a:r>
              <a:rPr lang="es-ES" dirty="0" smtClean="0"/>
              <a:t>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create</a:t>
            </a:r>
            <a:r>
              <a:rPr lang="es-ES" dirty="0" smtClean="0"/>
              <a:t> a </a:t>
            </a:r>
            <a:r>
              <a:rPr lang="es-ES" dirty="0" err="1" smtClean="0"/>
              <a:t>centralized</a:t>
            </a:r>
            <a:r>
              <a:rPr lang="es-ES" dirty="0" smtClean="0"/>
              <a:t> </a:t>
            </a:r>
            <a:r>
              <a:rPr lang="es-ES" dirty="0" err="1" smtClean="0"/>
              <a:t>European</a:t>
            </a:r>
            <a:r>
              <a:rPr lang="es-ES" dirty="0" smtClean="0"/>
              <a:t> data-base</a:t>
            </a:r>
          </a:p>
          <a:p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reinforce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staff</a:t>
            </a:r>
            <a:r>
              <a:rPr lang="es-ES" dirty="0" smtClean="0"/>
              <a:t> in </a:t>
            </a:r>
            <a:r>
              <a:rPr lang="es-ES" dirty="0" err="1" smtClean="0"/>
              <a:t>charge</a:t>
            </a:r>
            <a:r>
              <a:rPr lang="es-ES" dirty="0" smtClean="0"/>
              <a:t> of </a:t>
            </a:r>
            <a:r>
              <a:rPr lang="es-ES" dirty="0" err="1" smtClean="0"/>
              <a:t>registration</a:t>
            </a:r>
            <a:endParaRPr lang="es-ES" dirty="0" smtClean="0"/>
          </a:p>
          <a:p>
            <a:r>
              <a:rPr lang="es-ES" dirty="0" err="1" smtClean="0"/>
              <a:t>Deployment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ground</a:t>
            </a:r>
            <a:r>
              <a:rPr lang="es-ES" dirty="0" smtClean="0"/>
              <a:t> of </a:t>
            </a:r>
            <a:r>
              <a:rPr lang="es-ES" dirty="0" err="1" smtClean="0"/>
              <a:t>teams</a:t>
            </a:r>
            <a:r>
              <a:rPr lang="es-ES" dirty="0" smtClean="0"/>
              <a:t> of social </a:t>
            </a:r>
            <a:r>
              <a:rPr lang="es-ES" dirty="0" err="1" smtClean="0"/>
              <a:t>workers</a:t>
            </a:r>
            <a:r>
              <a:rPr lang="es-ES" dirty="0" smtClean="0"/>
              <a:t>, legal </a:t>
            </a:r>
            <a:r>
              <a:rPr lang="es-ES" dirty="0" err="1" smtClean="0"/>
              <a:t>councellors</a:t>
            </a:r>
            <a:r>
              <a:rPr lang="es-ES" dirty="0" smtClean="0"/>
              <a:t>, </a:t>
            </a:r>
            <a:r>
              <a:rPr lang="es-ES" dirty="0" err="1" smtClean="0"/>
              <a:t>translators</a:t>
            </a:r>
            <a:r>
              <a:rPr lang="es-ES" dirty="0" smtClean="0"/>
              <a:t>…</a:t>
            </a:r>
          </a:p>
          <a:p>
            <a:r>
              <a:rPr lang="es-ES" dirty="0" err="1" smtClean="0"/>
              <a:t>European</a:t>
            </a:r>
            <a:r>
              <a:rPr lang="es-ES" dirty="0" smtClean="0"/>
              <a:t> </a:t>
            </a:r>
            <a:r>
              <a:rPr lang="es-ES" dirty="0" err="1" smtClean="0"/>
              <a:t>program</a:t>
            </a:r>
            <a:r>
              <a:rPr lang="es-ES" dirty="0" smtClean="0"/>
              <a:t> of </a:t>
            </a:r>
            <a:r>
              <a:rPr lang="es-ES" dirty="0" err="1" smtClean="0"/>
              <a:t>family</a:t>
            </a:r>
            <a:r>
              <a:rPr lang="es-ES" dirty="0" smtClean="0"/>
              <a:t> </a:t>
            </a:r>
            <a:r>
              <a:rPr lang="es-ES" dirty="0" err="1" smtClean="0"/>
              <a:t>reunification</a:t>
            </a:r>
            <a:endParaRPr lang="es-ES" dirty="0" smtClean="0"/>
          </a:p>
          <a:p>
            <a:r>
              <a:rPr lang="es-ES" dirty="0" smtClean="0"/>
              <a:t>More </a:t>
            </a:r>
            <a:r>
              <a:rPr lang="es-ES" dirty="0" err="1" smtClean="0"/>
              <a:t>generous</a:t>
            </a:r>
            <a:r>
              <a:rPr lang="es-ES" dirty="0" smtClean="0"/>
              <a:t> </a:t>
            </a:r>
            <a:r>
              <a:rPr lang="es-ES" dirty="0" err="1" smtClean="0"/>
              <a:t>provisions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family</a:t>
            </a:r>
            <a:r>
              <a:rPr lang="es-ES" dirty="0" smtClean="0"/>
              <a:t> </a:t>
            </a:r>
            <a:r>
              <a:rPr lang="es-ES" dirty="0" err="1" smtClean="0"/>
              <a:t>reunification</a:t>
            </a:r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launch</a:t>
            </a:r>
            <a:r>
              <a:rPr lang="es-ES" dirty="0" smtClean="0"/>
              <a:t> of a </a:t>
            </a:r>
            <a:r>
              <a:rPr lang="es-ES" dirty="0" err="1" smtClean="0"/>
              <a:t>program</a:t>
            </a:r>
            <a:r>
              <a:rPr lang="es-ES" dirty="0" smtClean="0"/>
              <a:t> of </a:t>
            </a:r>
            <a:r>
              <a:rPr lang="es-ES" dirty="0" err="1" smtClean="0"/>
              <a:t>family</a:t>
            </a:r>
            <a:r>
              <a:rPr lang="es-ES" dirty="0" smtClean="0"/>
              <a:t> </a:t>
            </a:r>
            <a:r>
              <a:rPr lang="es-ES" dirty="0" err="1" smtClean="0"/>
              <a:t>search</a:t>
            </a:r>
            <a:endParaRPr lang="es-ES" dirty="0" smtClean="0"/>
          </a:p>
          <a:p>
            <a:r>
              <a:rPr lang="es-ES" dirty="0" err="1" smtClean="0"/>
              <a:t>Verification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adults</a:t>
            </a:r>
            <a:r>
              <a:rPr lang="es-ES" dirty="0" smtClean="0"/>
              <a:t> </a:t>
            </a:r>
            <a:r>
              <a:rPr lang="es-ES" dirty="0" err="1" smtClean="0"/>
              <a:t>accompanying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are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traffickers</a:t>
            </a:r>
            <a:endParaRPr lang="es-ES" dirty="0" smtClean="0"/>
          </a:p>
          <a:p>
            <a:r>
              <a:rPr lang="es-ES" dirty="0" err="1" smtClean="0"/>
              <a:t>Right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file</a:t>
            </a:r>
            <a:r>
              <a:rPr lang="es-ES" dirty="0" smtClean="0"/>
              <a:t> individual </a:t>
            </a:r>
            <a:r>
              <a:rPr lang="es-ES" dirty="0" err="1" smtClean="0"/>
              <a:t>asylum</a:t>
            </a:r>
            <a:r>
              <a:rPr lang="es-ES" dirty="0" smtClean="0"/>
              <a:t> </a:t>
            </a:r>
            <a:r>
              <a:rPr lang="es-ES" dirty="0" err="1" smtClean="0"/>
              <a:t>applications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Proposals</a:t>
            </a:r>
            <a:r>
              <a:rPr lang="es-ES" dirty="0" smtClean="0"/>
              <a:t> (2 of 7)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reassure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finding</a:t>
            </a:r>
            <a:r>
              <a:rPr lang="es-ES" dirty="0" smtClean="0"/>
              <a:t> </a:t>
            </a:r>
            <a:r>
              <a:rPr lang="es-ES" dirty="0" err="1" smtClean="0"/>
              <a:t>his</a:t>
            </a:r>
            <a:r>
              <a:rPr lang="es-ES" dirty="0" smtClean="0"/>
              <a:t>/</a:t>
            </a:r>
            <a:r>
              <a:rPr lang="es-ES" dirty="0" err="1" smtClean="0"/>
              <a:t>her</a:t>
            </a:r>
            <a:r>
              <a:rPr lang="es-ES" dirty="0" smtClean="0"/>
              <a:t> </a:t>
            </a:r>
            <a:r>
              <a:rPr lang="es-ES" dirty="0" err="1" smtClean="0"/>
              <a:t>family</a:t>
            </a:r>
            <a:r>
              <a:rPr lang="es-ES" dirty="0" smtClean="0"/>
              <a:t> </a:t>
            </a:r>
            <a:r>
              <a:rPr lang="es-ES" dirty="0" err="1" smtClean="0"/>
              <a:t>does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mean </a:t>
            </a:r>
            <a:r>
              <a:rPr lang="es-ES" dirty="0" err="1" smtClean="0"/>
              <a:t>repatriation</a:t>
            </a:r>
            <a:endParaRPr lang="es-ES" dirty="0" smtClean="0"/>
          </a:p>
          <a:p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inform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asylum</a:t>
            </a:r>
            <a:endParaRPr lang="es-ES" dirty="0" smtClean="0"/>
          </a:p>
          <a:p>
            <a:r>
              <a:rPr lang="es-ES" dirty="0" err="1" smtClean="0"/>
              <a:t>Distribution</a:t>
            </a:r>
            <a:r>
              <a:rPr lang="es-ES" dirty="0" smtClean="0"/>
              <a:t> of </a:t>
            </a:r>
            <a:r>
              <a:rPr lang="es-ES" dirty="0" err="1" smtClean="0"/>
              <a:t>child-friendly</a:t>
            </a:r>
            <a:r>
              <a:rPr lang="es-ES" dirty="0" smtClean="0"/>
              <a:t> </a:t>
            </a:r>
            <a:r>
              <a:rPr lang="es-ES" dirty="0" err="1" smtClean="0"/>
              <a:t>brochures</a:t>
            </a:r>
            <a:endParaRPr lang="es-ES" dirty="0" smtClean="0"/>
          </a:p>
          <a:p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establish</a:t>
            </a:r>
            <a:r>
              <a:rPr lang="es-ES" dirty="0" smtClean="0"/>
              <a:t> </a:t>
            </a:r>
            <a:r>
              <a:rPr lang="es-ES" dirty="0" err="1" smtClean="0"/>
              <a:t>programs</a:t>
            </a:r>
            <a:r>
              <a:rPr lang="es-ES" dirty="0" smtClean="0"/>
              <a:t> of </a:t>
            </a:r>
            <a:r>
              <a:rPr lang="es-ES" dirty="0" err="1" smtClean="0"/>
              <a:t>integration</a:t>
            </a:r>
            <a:r>
              <a:rPr lang="es-ES" dirty="0" smtClean="0"/>
              <a:t> in </a:t>
            </a:r>
            <a:r>
              <a:rPr lang="es-ES" dirty="0" smtClean="0"/>
              <a:t>host</a:t>
            </a:r>
          </a:p>
          <a:p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establish</a:t>
            </a:r>
            <a:r>
              <a:rPr lang="es-ES" dirty="0" smtClean="0"/>
              <a:t> </a:t>
            </a:r>
            <a:r>
              <a:rPr lang="es-ES" dirty="0" err="1" smtClean="0"/>
              <a:t>rehabilitation</a:t>
            </a:r>
            <a:r>
              <a:rPr lang="es-ES" dirty="0" smtClean="0"/>
              <a:t> </a:t>
            </a:r>
            <a:r>
              <a:rPr lang="es-ES" dirty="0" err="1" smtClean="0"/>
              <a:t>programs</a:t>
            </a:r>
            <a:r>
              <a:rPr lang="es-ES" dirty="0" smtClean="0"/>
              <a:t> at </a:t>
            </a:r>
            <a:r>
              <a:rPr lang="es-ES" dirty="0" err="1" smtClean="0"/>
              <a:t>origin</a:t>
            </a:r>
            <a:endParaRPr lang="es-ES" dirty="0" smtClean="0"/>
          </a:p>
          <a:p>
            <a:r>
              <a:rPr lang="es-ES" dirty="0" smtClean="0"/>
              <a:t>In </a:t>
            </a:r>
            <a:r>
              <a:rPr lang="es-ES" dirty="0" smtClean="0"/>
              <a:t>case of </a:t>
            </a:r>
            <a:r>
              <a:rPr lang="es-ES" dirty="0" err="1" smtClean="0"/>
              <a:t>return</a:t>
            </a:r>
            <a:r>
              <a:rPr lang="es-ES" dirty="0" smtClean="0"/>
              <a:t>, </a:t>
            </a:r>
            <a:r>
              <a:rPr lang="es-ES" dirty="0" err="1" smtClean="0"/>
              <a:t>need</a:t>
            </a:r>
            <a:r>
              <a:rPr lang="es-ES" dirty="0" smtClean="0"/>
              <a:t> of safety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endParaRPr lang="es-ES" dirty="0" smtClean="0"/>
          </a:p>
          <a:p>
            <a:r>
              <a:rPr lang="es-ES" dirty="0" err="1" smtClean="0"/>
              <a:t>Installation</a:t>
            </a:r>
            <a:r>
              <a:rPr lang="es-ES" dirty="0" smtClean="0"/>
              <a:t> </a:t>
            </a:r>
            <a:r>
              <a:rPr lang="es-ES" dirty="0" smtClean="0"/>
              <a:t>of </a:t>
            </a:r>
            <a:r>
              <a:rPr lang="es-ES" dirty="0" err="1" smtClean="0"/>
              <a:t>reception</a:t>
            </a:r>
            <a:r>
              <a:rPr lang="es-ES" dirty="0" smtClean="0"/>
              <a:t> centers of </a:t>
            </a:r>
            <a:r>
              <a:rPr lang="es-ES" dirty="0" err="1" smtClean="0"/>
              <a:t>the</a:t>
            </a:r>
            <a:r>
              <a:rPr lang="es-ES" dirty="0" smtClean="0"/>
              <a:t> UNHCR </a:t>
            </a:r>
            <a:r>
              <a:rPr lang="es-ES" dirty="0" err="1" smtClean="0"/>
              <a:t>or</a:t>
            </a:r>
            <a:r>
              <a:rPr lang="es-ES" dirty="0" smtClean="0"/>
              <a:t> UNICEF at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states</a:t>
            </a:r>
            <a:r>
              <a:rPr lang="es-ES" dirty="0" smtClean="0"/>
              <a:t> of </a:t>
            </a:r>
            <a:r>
              <a:rPr lang="es-ES" dirty="0" err="1" smtClean="0"/>
              <a:t>origin</a:t>
            </a:r>
            <a:endParaRPr lang="es-ES" dirty="0" smtClean="0"/>
          </a:p>
          <a:p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promote</a:t>
            </a:r>
            <a:r>
              <a:rPr lang="es-ES" dirty="0" smtClean="0"/>
              <a:t> </a:t>
            </a:r>
            <a:r>
              <a:rPr lang="es-ES" dirty="0" err="1" smtClean="0"/>
              <a:t>peace</a:t>
            </a:r>
            <a:r>
              <a:rPr lang="es-ES" dirty="0" smtClean="0"/>
              <a:t> and </a:t>
            </a:r>
            <a:r>
              <a:rPr lang="es-ES" dirty="0" err="1" smtClean="0"/>
              <a:t>development</a:t>
            </a:r>
            <a:endParaRPr lang="es-E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PROPOSALS (3 OF 7)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997152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Access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asylum</a:t>
            </a:r>
            <a:r>
              <a:rPr lang="es-ES" dirty="0" smtClean="0"/>
              <a:t> </a:t>
            </a:r>
            <a:r>
              <a:rPr lang="es-ES" dirty="0" err="1" smtClean="0"/>
              <a:t>procedure</a:t>
            </a:r>
            <a:r>
              <a:rPr lang="es-ES" dirty="0" smtClean="0"/>
              <a:t> as a </a:t>
            </a:r>
            <a:r>
              <a:rPr lang="es-ES" dirty="0" err="1" smtClean="0"/>
              <a:t>priority</a:t>
            </a:r>
            <a:r>
              <a:rPr lang="es-ES" dirty="0" smtClean="0"/>
              <a:t> 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err="1" smtClean="0"/>
              <a:t>Resolution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procedure</a:t>
            </a:r>
            <a:r>
              <a:rPr lang="es-ES" dirty="0" smtClean="0"/>
              <a:t> in 6 </a:t>
            </a:r>
            <a:r>
              <a:rPr lang="es-ES" dirty="0" err="1" smtClean="0"/>
              <a:t>months</a:t>
            </a:r>
            <a:r>
              <a:rPr lang="es-ES" dirty="0" smtClean="0"/>
              <a:t> (</a:t>
            </a:r>
            <a:r>
              <a:rPr lang="es-ES" dirty="0" err="1" smtClean="0"/>
              <a:t>max</a:t>
            </a:r>
            <a:r>
              <a:rPr lang="es-ES" dirty="0" smtClean="0"/>
              <a:t>).</a:t>
            </a:r>
            <a:endParaRPr lang="es-ES" dirty="0" smtClean="0"/>
          </a:p>
          <a:p>
            <a:r>
              <a:rPr lang="es-ES" dirty="0" err="1" smtClean="0"/>
              <a:t>Providing</a:t>
            </a:r>
            <a:r>
              <a:rPr lang="es-ES" dirty="0" smtClean="0"/>
              <a:t> </a:t>
            </a:r>
            <a:r>
              <a:rPr lang="es-ES" dirty="0" smtClean="0"/>
              <a:t>more training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staff</a:t>
            </a:r>
            <a:r>
              <a:rPr lang="es-ES" dirty="0" smtClean="0"/>
              <a:t>. And more </a:t>
            </a:r>
            <a:r>
              <a:rPr lang="es-ES" dirty="0" err="1" smtClean="0"/>
              <a:t>staff</a:t>
            </a:r>
            <a:r>
              <a:rPr lang="es-ES" dirty="0" smtClean="0"/>
              <a:t>!</a:t>
            </a:r>
          </a:p>
          <a:p>
            <a:r>
              <a:rPr lang="es-ES" dirty="0" err="1" smtClean="0"/>
              <a:t>Providing</a:t>
            </a:r>
            <a:r>
              <a:rPr lang="es-ES" dirty="0" smtClean="0"/>
              <a:t> more </a:t>
            </a:r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mechanisms</a:t>
            </a:r>
            <a:r>
              <a:rPr lang="es-ES" dirty="0" smtClean="0"/>
              <a:t> </a:t>
            </a:r>
            <a:r>
              <a:rPr lang="es-ES" dirty="0" err="1" smtClean="0"/>
              <a:t>against</a:t>
            </a:r>
            <a:r>
              <a:rPr lang="es-ES" dirty="0" smtClean="0"/>
              <a:t> </a:t>
            </a:r>
            <a:r>
              <a:rPr lang="es-ES" dirty="0" smtClean="0"/>
              <a:t>abuses</a:t>
            </a:r>
          </a:p>
          <a:p>
            <a:r>
              <a:rPr lang="es-ES" dirty="0" err="1" smtClean="0"/>
              <a:t>C</a:t>
            </a:r>
            <a:r>
              <a:rPr lang="es-ES" dirty="0" err="1" smtClean="0"/>
              <a:t>hildren</a:t>
            </a:r>
            <a:r>
              <a:rPr lang="es-ES" dirty="0" smtClean="0"/>
              <a:t> </a:t>
            </a:r>
            <a:r>
              <a:rPr lang="es-ES" dirty="0" err="1" smtClean="0"/>
              <a:t>pointing</a:t>
            </a:r>
            <a:r>
              <a:rPr lang="es-ES" dirty="0" smtClean="0"/>
              <a:t> abuses, </a:t>
            </a:r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penalized</a:t>
            </a:r>
            <a:endParaRPr lang="es-ES" dirty="0" smtClean="0"/>
          </a:p>
          <a:p>
            <a:r>
              <a:rPr lang="es-ES" dirty="0" err="1" smtClean="0"/>
              <a:t>Increasing</a:t>
            </a:r>
            <a:r>
              <a:rPr lang="es-ES" dirty="0" smtClean="0"/>
              <a:t> </a:t>
            </a:r>
            <a:r>
              <a:rPr lang="es-ES" dirty="0" err="1" smtClean="0"/>
              <a:t>funds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protection</a:t>
            </a:r>
            <a:r>
              <a:rPr lang="es-ES" dirty="0" smtClean="0"/>
              <a:t> </a:t>
            </a:r>
            <a:r>
              <a:rPr lang="es-ES" dirty="0" smtClean="0"/>
              <a:t>of </a:t>
            </a:r>
            <a:r>
              <a:rPr lang="es-ES" dirty="0" err="1" smtClean="0"/>
              <a:t>children</a:t>
            </a:r>
            <a:r>
              <a:rPr lang="es-ES" dirty="0" smtClean="0"/>
              <a:t>’ </a:t>
            </a:r>
            <a:r>
              <a:rPr lang="es-ES" dirty="0" err="1" smtClean="0"/>
              <a:t>rights</a:t>
            </a:r>
            <a:endParaRPr lang="es-ES" dirty="0" smtClean="0"/>
          </a:p>
          <a:p>
            <a:r>
              <a:rPr lang="es-ES" dirty="0" err="1" smtClean="0"/>
              <a:t>Finishing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divergences</a:t>
            </a:r>
            <a:r>
              <a:rPr lang="es-ES" dirty="0" smtClean="0"/>
              <a:t> in </a:t>
            </a:r>
            <a:r>
              <a:rPr lang="es-ES" dirty="0" err="1" smtClean="0"/>
              <a:t>national</a:t>
            </a:r>
            <a:r>
              <a:rPr lang="es-ES" dirty="0" smtClean="0"/>
              <a:t> </a:t>
            </a:r>
            <a:r>
              <a:rPr lang="es-ES" dirty="0" err="1" smtClean="0"/>
              <a:t>policies</a:t>
            </a:r>
            <a:endParaRPr lang="es-ES" dirty="0" smtClean="0"/>
          </a:p>
          <a:p>
            <a:r>
              <a:rPr lang="es-ES" dirty="0" err="1" smtClean="0"/>
              <a:t>Uniformizing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standard</a:t>
            </a:r>
            <a:r>
              <a:rPr lang="es-ES" dirty="0" smtClean="0"/>
              <a:t> of </a:t>
            </a:r>
            <a:r>
              <a:rPr lang="es-ES" dirty="0" err="1" smtClean="0"/>
              <a:t>protection</a:t>
            </a:r>
            <a:r>
              <a:rPr lang="es-ES" dirty="0" smtClean="0"/>
              <a:t>, </a:t>
            </a:r>
            <a:r>
              <a:rPr lang="es-ES" dirty="0" err="1" smtClean="0"/>
              <a:t>infrastructures</a:t>
            </a:r>
            <a:r>
              <a:rPr lang="es-ES" dirty="0" smtClean="0"/>
              <a:t>, </a:t>
            </a:r>
            <a:r>
              <a:rPr lang="es-ES" dirty="0" err="1" smtClean="0"/>
              <a:t>services</a:t>
            </a:r>
            <a:r>
              <a:rPr lang="es-ES" dirty="0" smtClean="0"/>
              <a:t>…</a:t>
            </a:r>
          </a:p>
          <a:p>
            <a:r>
              <a:rPr lang="es-ES" dirty="0" err="1" smtClean="0"/>
              <a:t>Assuring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r>
              <a:rPr lang="es-ES" dirty="0" smtClean="0"/>
              <a:t> </a:t>
            </a:r>
            <a:r>
              <a:rPr lang="es-ES" dirty="0" err="1" smtClean="0"/>
              <a:t>rights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migrant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and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are </a:t>
            </a:r>
            <a:r>
              <a:rPr lang="es-ES" dirty="0" err="1" smtClean="0"/>
              <a:t>nationals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state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PROPOSALS (4 OF 7)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es-ES" dirty="0" err="1" smtClean="0"/>
              <a:t>Health</a:t>
            </a:r>
            <a:r>
              <a:rPr lang="es-ES" dirty="0" smtClean="0"/>
              <a:t> </a:t>
            </a:r>
            <a:r>
              <a:rPr lang="es-ES" dirty="0" err="1" smtClean="0"/>
              <a:t>examination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spot</a:t>
            </a:r>
          </a:p>
          <a:p>
            <a:r>
              <a:rPr lang="es-ES" dirty="0" smtClean="0"/>
              <a:t>Post-trauma </a:t>
            </a:r>
            <a:r>
              <a:rPr lang="es-ES" dirty="0" err="1" smtClean="0"/>
              <a:t>psychological</a:t>
            </a:r>
            <a:r>
              <a:rPr lang="es-ES" dirty="0" smtClean="0"/>
              <a:t> </a:t>
            </a:r>
            <a:r>
              <a:rPr lang="es-ES" dirty="0" err="1" smtClean="0"/>
              <a:t>councelling</a:t>
            </a:r>
            <a:endParaRPr lang="es-ES" dirty="0" smtClean="0"/>
          </a:p>
          <a:p>
            <a:r>
              <a:rPr lang="es-ES" dirty="0" err="1" smtClean="0"/>
              <a:t>Assignation</a:t>
            </a:r>
            <a:r>
              <a:rPr lang="es-ES" dirty="0" smtClean="0"/>
              <a:t> of a legal </a:t>
            </a:r>
            <a:r>
              <a:rPr lang="es-ES" dirty="0" err="1" smtClean="0"/>
              <a:t>guardian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each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endParaRPr lang="es-ES" dirty="0" smtClean="0"/>
          </a:p>
          <a:p>
            <a:r>
              <a:rPr lang="es-ES" dirty="0" err="1" smtClean="0"/>
              <a:t>Definition</a:t>
            </a:r>
            <a:r>
              <a:rPr lang="es-ES" dirty="0" smtClean="0"/>
              <a:t> at EU </a:t>
            </a:r>
            <a:r>
              <a:rPr lang="es-ES" dirty="0" err="1" smtClean="0"/>
              <a:t>level</a:t>
            </a:r>
            <a:r>
              <a:rPr lang="es-ES" dirty="0" smtClean="0"/>
              <a:t> of legal </a:t>
            </a:r>
            <a:r>
              <a:rPr lang="es-ES" dirty="0" err="1" smtClean="0"/>
              <a:t>guardian’s</a:t>
            </a:r>
            <a:r>
              <a:rPr lang="es-ES" dirty="0" smtClean="0"/>
              <a:t> </a:t>
            </a:r>
            <a:r>
              <a:rPr lang="es-ES" dirty="0" err="1" smtClean="0"/>
              <a:t>fonctions</a:t>
            </a:r>
            <a:endParaRPr lang="es-ES" dirty="0" smtClean="0"/>
          </a:p>
          <a:p>
            <a:r>
              <a:rPr lang="es-ES" dirty="0" err="1" smtClean="0"/>
              <a:t>Inform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rol of </a:t>
            </a:r>
            <a:r>
              <a:rPr lang="es-ES" dirty="0" err="1" smtClean="0"/>
              <a:t>the</a:t>
            </a:r>
            <a:r>
              <a:rPr lang="es-ES" dirty="0" smtClean="0"/>
              <a:t> legal </a:t>
            </a:r>
            <a:r>
              <a:rPr lang="es-ES" dirty="0" err="1" smtClean="0"/>
              <a:t>guardian</a:t>
            </a:r>
            <a:endParaRPr lang="es-ES" dirty="0" smtClean="0"/>
          </a:p>
          <a:p>
            <a:r>
              <a:rPr lang="es-ES" dirty="0" smtClean="0"/>
              <a:t>Legal </a:t>
            </a:r>
            <a:r>
              <a:rPr lang="es-ES" dirty="0" err="1" smtClean="0"/>
              <a:t>guardian</a:t>
            </a:r>
            <a:r>
              <a:rPr lang="es-ES" dirty="0" smtClean="0"/>
              <a:t> </a:t>
            </a:r>
            <a:r>
              <a:rPr lang="es-ES" dirty="0" err="1" smtClean="0"/>
              <a:t>must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present</a:t>
            </a:r>
            <a:r>
              <a:rPr lang="es-ES" dirty="0" smtClean="0"/>
              <a:t> in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procedures</a:t>
            </a:r>
            <a:r>
              <a:rPr lang="es-ES" dirty="0" smtClean="0"/>
              <a:t> </a:t>
            </a:r>
            <a:r>
              <a:rPr lang="es-ES" dirty="0" err="1" smtClean="0"/>
              <a:t>concerning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endParaRPr lang="es-ES" dirty="0" smtClean="0"/>
          </a:p>
          <a:p>
            <a:r>
              <a:rPr lang="es-ES" dirty="0" err="1" smtClean="0"/>
              <a:t>Child</a:t>
            </a:r>
            <a:r>
              <a:rPr lang="es-ES" dirty="0" smtClean="0"/>
              <a:t> and </a:t>
            </a:r>
            <a:r>
              <a:rPr lang="es-ES" dirty="0" err="1" smtClean="0"/>
              <a:t>guardian</a:t>
            </a:r>
            <a:r>
              <a:rPr lang="es-ES" dirty="0" smtClean="0"/>
              <a:t> </a:t>
            </a:r>
            <a:r>
              <a:rPr lang="es-ES" dirty="0" err="1" smtClean="0"/>
              <a:t>must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present</a:t>
            </a:r>
            <a:r>
              <a:rPr lang="es-ES" dirty="0" smtClean="0"/>
              <a:t> and </a:t>
            </a:r>
            <a:r>
              <a:rPr lang="es-ES" dirty="0" err="1" smtClean="0"/>
              <a:t>listened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going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returned</a:t>
            </a:r>
            <a:endParaRPr lang="es-ES" dirty="0" smtClean="0"/>
          </a:p>
          <a:p>
            <a:r>
              <a:rPr lang="es-ES" dirty="0" err="1" smtClean="0"/>
              <a:t>Need</a:t>
            </a:r>
            <a:r>
              <a:rPr lang="es-ES" dirty="0" smtClean="0"/>
              <a:t> of regular </a:t>
            </a:r>
            <a:r>
              <a:rPr lang="es-ES" dirty="0" err="1" smtClean="0"/>
              <a:t>contacts</a:t>
            </a:r>
            <a:r>
              <a:rPr lang="es-ES" dirty="0" smtClean="0"/>
              <a:t> </a:t>
            </a:r>
            <a:r>
              <a:rPr lang="es-ES" dirty="0" err="1" smtClean="0"/>
              <a:t>between</a:t>
            </a:r>
            <a:r>
              <a:rPr lang="es-ES" dirty="0" smtClean="0"/>
              <a:t> </a:t>
            </a:r>
            <a:r>
              <a:rPr lang="es-ES" dirty="0" err="1" smtClean="0"/>
              <a:t>guardian</a:t>
            </a:r>
            <a:r>
              <a:rPr lang="es-ES" dirty="0" smtClean="0"/>
              <a:t> and </a:t>
            </a:r>
            <a:r>
              <a:rPr lang="es-ES" dirty="0" err="1" smtClean="0"/>
              <a:t>child</a:t>
            </a:r>
            <a:endParaRPr lang="es-ES" dirty="0" smtClean="0"/>
          </a:p>
          <a:p>
            <a:r>
              <a:rPr lang="es-ES" dirty="0" err="1" smtClean="0"/>
              <a:t>Possibility</a:t>
            </a:r>
            <a:r>
              <a:rPr lang="es-ES" dirty="0" smtClean="0"/>
              <a:t> of </a:t>
            </a:r>
            <a:r>
              <a:rPr lang="es-ES" dirty="0" err="1" smtClean="0"/>
              <a:t>replacement</a:t>
            </a:r>
            <a:r>
              <a:rPr lang="es-ES" dirty="0" smtClean="0"/>
              <a:t> of </a:t>
            </a:r>
            <a:r>
              <a:rPr lang="es-ES" dirty="0" err="1" smtClean="0"/>
              <a:t>guardian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Proposals</a:t>
            </a:r>
            <a:r>
              <a:rPr lang="es-ES" dirty="0" smtClean="0"/>
              <a:t> (5 of 7)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Assignation</a:t>
            </a:r>
            <a:r>
              <a:rPr lang="es-ES" dirty="0" smtClean="0"/>
              <a:t> of a social </a:t>
            </a:r>
            <a:r>
              <a:rPr lang="es-ES" dirty="0" err="1" smtClean="0"/>
              <a:t>worker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travelling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families</a:t>
            </a:r>
            <a:endParaRPr lang="es-ES" dirty="0" smtClean="0"/>
          </a:p>
          <a:p>
            <a:r>
              <a:rPr lang="es-ES" dirty="0" err="1" smtClean="0"/>
              <a:t>Reinforce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protection</a:t>
            </a:r>
            <a:r>
              <a:rPr lang="es-ES" dirty="0" smtClean="0"/>
              <a:t> of non </a:t>
            </a:r>
            <a:r>
              <a:rPr lang="es-ES" dirty="0" err="1" smtClean="0"/>
              <a:t>asylum-seeker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err="1" smtClean="0"/>
              <a:t>Absolute</a:t>
            </a:r>
            <a:r>
              <a:rPr lang="es-ES" dirty="0" smtClean="0"/>
              <a:t> </a:t>
            </a:r>
            <a:r>
              <a:rPr lang="es-ES" dirty="0" err="1" smtClean="0"/>
              <a:t>prohibition</a:t>
            </a:r>
            <a:r>
              <a:rPr lang="es-ES" dirty="0" smtClean="0"/>
              <a:t> of </a:t>
            </a:r>
            <a:r>
              <a:rPr lang="es-ES" dirty="0" err="1" smtClean="0"/>
              <a:t>placing</a:t>
            </a:r>
            <a:r>
              <a:rPr lang="es-ES" dirty="0" smtClean="0"/>
              <a:t> </a:t>
            </a:r>
            <a:r>
              <a:rPr lang="es-ES" dirty="0" err="1" smtClean="0"/>
              <a:t>migrant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in </a:t>
            </a:r>
            <a:r>
              <a:rPr lang="es-ES" dirty="0" err="1" smtClean="0"/>
              <a:t>detention</a:t>
            </a:r>
            <a:r>
              <a:rPr lang="es-ES" dirty="0" smtClean="0"/>
              <a:t> </a:t>
            </a:r>
            <a:r>
              <a:rPr lang="es-ES" dirty="0" err="1" smtClean="0"/>
              <a:t>just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producing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correct</a:t>
            </a:r>
            <a:r>
              <a:rPr lang="es-ES" dirty="0" smtClean="0"/>
              <a:t> </a:t>
            </a:r>
            <a:r>
              <a:rPr lang="es-ES" dirty="0" err="1" smtClean="0"/>
              <a:t>documents</a:t>
            </a:r>
            <a:endParaRPr lang="es-ES" dirty="0" smtClean="0"/>
          </a:p>
          <a:p>
            <a:r>
              <a:rPr lang="es-ES" dirty="0" err="1" smtClean="0"/>
              <a:t>Deprivation</a:t>
            </a:r>
            <a:r>
              <a:rPr lang="es-ES" dirty="0" smtClean="0"/>
              <a:t> of </a:t>
            </a:r>
            <a:r>
              <a:rPr lang="es-ES" dirty="0" err="1" smtClean="0"/>
              <a:t>liberty</a:t>
            </a:r>
            <a:r>
              <a:rPr lang="es-ES" dirty="0" smtClean="0"/>
              <a:t> </a:t>
            </a:r>
            <a:r>
              <a:rPr lang="es-ES" dirty="0" err="1" smtClean="0"/>
              <a:t>adjusted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BIC in case of </a:t>
            </a:r>
            <a:r>
              <a:rPr lang="es-ES" dirty="0" err="1" smtClean="0"/>
              <a:t>children</a:t>
            </a:r>
            <a:r>
              <a:rPr lang="es-ES" dirty="0" smtClean="0"/>
              <a:t> in </a:t>
            </a:r>
            <a:r>
              <a:rPr lang="es-ES" dirty="0" err="1" smtClean="0"/>
              <a:t>conflict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law</a:t>
            </a:r>
            <a:endParaRPr lang="es-ES" dirty="0" smtClean="0"/>
          </a:p>
          <a:p>
            <a:r>
              <a:rPr lang="es-ES" dirty="0" smtClean="0"/>
              <a:t>Foster </a:t>
            </a:r>
            <a:r>
              <a:rPr lang="es-ES" dirty="0" err="1" smtClean="0"/>
              <a:t>families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r>
              <a:rPr lang="es-ES" dirty="0" smtClean="0"/>
              <a:t> </a:t>
            </a:r>
            <a:r>
              <a:rPr lang="es-ES" dirty="0" err="1" smtClean="0"/>
              <a:t>culture</a:t>
            </a:r>
            <a:r>
              <a:rPr lang="es-ES" dirty="0" smtClean="0"/>
              <a:t> (country?)</a:t>
            </a:r>
          </a:p>
          <a:p>
            <a:r>
              <a:rPr lang="es-ES" dirty="0" smtClean="0"/>
              <a:t>Foster </a:t>
            </a:r>
            <a:r>
              <a:rPr lang="es-ES" dirty="0" err="1" smtClean="0"/>
              <a:t>families</a:t>
            </a:r>
            <a:r>
              <a:rPr lang="es-ES" dirty="0" smtClean="0"/>
              <a:t> </a:t>
            </a:r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monitored</a:t>
            </a:r>
            <a:endParaRPr lang="es-ES" dirty="0" smtClean="0"/>
          </a:p>
          <a:p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teenagers</a:t>
            </a:r>
            <a:r>
              <a:rPr lang="es-ES" dirty="0" smtClean="0"/>
              <a:t>, </a:t>
            </a:r>
            <a:r>
              <a:rPr lang="es-ES" dirty="0" err="1" smtClean="0"/>
              <a:t>semi-independent</a:t>
            </a:r>
            <a:r>
              <a:rPr lang="es-ES" dirty="0" smtClean="0"/>
              <a:t> </a:t>
            </a:r>
            <a:r>
              <a:rPr lang="es-ES" dirty="0" err="1" smtClean="0"/>
              <a:t>accomodation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Proposals</a:t>
            </a:r>
            <a:r>
              <a:rPr lang="es-ES" dirty="0" smtClean="0"/>
              <a:t> (6 of 7)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Schooling</a:t>
            </a:r>
            <a:r>
              <a:rPr lang="es-ES" dirty="0" smtClean="0"/>
              <a:t> A.S.A.P</a:t>
            </a:r>
          </a:p>
          <a:p>
            <a:r>
              <a:rPr lang="es-ES" dirty="0" smtClean="0"/>
              <a:t>No </a:t>
            </a:r>
            <a:r>
              <a:rPr lang="es-ES" dirty="0" err="1" smtClean="0"/>
              <a:t>schooling</a:t>
            </a:r>
            <a:r>
              <a:rPr lang="es-ES" dirty="0" smtClean="0"/>
              <a:t> </a:t>
            </a:r>
            <a:r>
              <a:rPr lang="es-ES" dirty="0" err="1" smtClean="0"/>
              <a:t>segregation</a:t>
            </a:r>
            <a:endParaRPr lang="es-ES" dirty="0" smtClean="0"/>
          </a:p>
          <a:p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courses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courses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teachers</a:t>
            </a:r>
            <a:endParaRPr lang="es-ES" dirty="0" smtClean="0"/>
          </a:p>
          <a:p>
            <a:r>
              <a:rPr lang="es-ES" dirty="0" err="1" smtClean="0"/>
              <a:t>Homework</a:t>
            </a:r>
            <a:r>
              <a:rPr lang="es-ES" dirty="0" smtClean="0"/>
              <a:t> </a:t>
            </a:r>
            <a:r>
              <a:rPr lang="es-ES" dirty="0" err="1" smtClean="0"/>
              <a:t>supplementary</a:t>
            </a:r>
            <a:r>
              <a:rPr lang="es-ES" dirty="0" smtClean="0"/>
              <a:t> </a:t>
            </a:r>
            <a:r>
              <a:rPr lang="es-ES" dirty="0" err="1" smtClean="0"/>
              <a:t>support</a:t>
            </a:r>
            <a:endParaRPr lang="es-ES" dirty="0" smtClean="0"/>
          </a:p>
          <a:p>
            <a:r>
              <a:rPr lang="es-ES" dirty="0" err="1" smtClean="0"/>
              <a:t>Vocational</a:t>
            </a:r>
            <a:r>
              <a:rPr lang="es-ES" dirty="0" smtClean="0"/>
              <a:t> training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older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err="1" smtClean="0"/>
              <a:t>Better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easier</a:t>
            </a:r>
            <a:r>
              <a:rPr lang="es-ES" dirty="0" smtClean="0"/>
              <a:t> </a:t>
            </a:r>
            <a:r>
              <a:rPr lang="es-ES" dirty="0" err="1" smtClean="0"/>
              <a:t>access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work</a:t>
            </a:r>
            <a:r>
              <a:rPr lang="es-ES" dirty="0" smtClean="0"/>
              <a:t> </a:t>
            </a:r>
            <a:r>
              <a:rPr lang="es-ES" dirty="0" err="1" smtClean="0"/>
              <a:t>market</a:t>
            </a:r>
            <a:endParaRPr lang="es-ES" dirty="0" smtClean="0"/>
          </a:p>
          <a:p>
            <a:r>
              <a:rPr lang="es-ES" dirty="0" err="1" smtClean="0"/>
              <a:t>Facilitating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contact</a:t>
            </a:r>
            <a:r>
              <a:rPr lang="es-ES" dirty="0" smtClean="0"/>
              <a:t> </a:t>
            </a:r>
            <a:r>
              <a:rPr lang="es-ES" dirty="0" err="1" smtClean="0"/>
              <a:t>between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r>
              <a:rPr lang="es-ES" dirty="0" smtClean="0"/>
              <a:t> country</a:t>
            </a:r>
          </a:p>
          <a:p>
            <a:r>
              <a:rPr lang="es-ES" dirty="0" err="1" smtClean="0"/>
              <a:t>Involvement</a:t>
            </a:r>
            <a:r>
              <a:rPr lang="es-ES" dirty="0" smtClean="0"/>
              <a:t> of local and regional </a:t>
            </a:r>
            <a:r>
              <a:rPr lang="es-ES" dirty="0" err="1" smtClean="0"/>
              <a:t>authorities</a:t>
            </a:r>
            <a:endParaRPr lang="es-ES" dirty="0" smtClean="0"/>
          </a:p>
          <a:p>
            <a:r>
              <a:rPr lang="es-ES" dirty="0" err="1" smtClean="0"/>
              <a:t>Support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European</a:t>
            </a:r>
            <a:r>
              <a:rPr lang="es-ES" dirty="0" smtClean="0"/>
              <a:t> </a:t>
            </a:r>
            <a:r>
              <a:rPr lang="es-ES" dirty="0" err="1" smtClean="0"/>
              <a:t>Refugee</a:t>
            </a:r>
            <a:r>
              <a:rPr lang="es-ES" dirty="0" smtClean="0"/>
              <a:t> </a:t>
            </a:r>
            <a:r>
              <a:rPr lang="es-ES" dirty="0" err="1" smtClean="0"/>
              <a:t>Fund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Proposals</a:t>
            </a:r>
            <a:r>
              <a:rPr lang="es-ES" dirty="0" smtClean="0"/>
              <a:t> (7 of 7)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/>
          </a:bodyPr>
          <a:lstStyle/>
          <a:p>
            <a:r>
              <a:rPr lang="es-ES" dirty="0" err="1" smtClean="0"/>
              <a:t>Benefit</a:t>
            </a:r>
            <a:r>
              <a:rPr lang="es-ES" dirty="0" smtClean="0"/>
              <a:t> </a:t>
            </a:r>
            <a:r>
              <a:rPr lang="es-ES" dirty="0" smtClean="0"/>
              <a:t>of </a:t>
            </a:r>
            <a:r>
              <a:rPr lang="es-ES" dirty="0" err="1" smtClean="0"/>
              <a:t>doubt</a:t>
            </a:r>
            <a:r>
              <a:rPr lang="es-ES" dirty="0" smtClean="0"/>
              <a:t> </a:t>
            </a:r>
            <a:r>
              <a:rPr lang="es-ES" dirty="0" err="1" smtClean="0"/>
              <a:t>regarding</a:t>
            </a:r>
            <a:r>
              <a:rPr lang="es-ES" dirty="0" smtClean="0"/>
              <a:t> </a:t>
            </a:r>
            <a:r>
              <a:rPr lang="es-ES" dirty="0" err="1" smtClean="0"/>
              <a:t>determination</a:t>
            </a:r>
            <a:r>
              <a:rPr lang="es-ES" dirty="0" smtClean="0"/>
              <a:t> of </a:t>
            </a:r>
            <a:r>
              <a:rPr lang="es-ES" dirty="0" err="1" smtClean="0"/>
              <a:t>age</a:t>
            </a:r>
            <a:endParaRPr lang="es-ES" dirty="0" smtClean="0"/>
          </a:p>
          <a:p>
            <a:r>
              <a:rPr lang="es-ES" dirty="0" err="1" smtClean="0"/>
              <a:t>Possibility</a:t>
            </a:r>
            <a:r>
              <a:rPr lang="es-ES" dirty="0" smtClean="0"/>
              <a:t> of </a:t>
            </a:r>
            <a:r>
              <a:rPr lang="es-ES" dirty="0" smtClean="0"/>
              <a:t>appeal </a:t>
            </a:r>
            <a:r>
              <a:rPr lang="es-ES" dirty="0" err="1" smtClean="0"/>
              <a:t>against</a:t>
            </a:r>
            <a:r>
              <a:rPr lang="es-ES" dirty="0" smtClean="0"/>
              <a:t> </a:t>
            </a:r>
            <a:r>
              <a:rPr lang="es-ES" dirty="0" err="1" smtClean="0"/>
              <a:t>determination</a:t>
            </a:r>
            <a:r>
              <a:rPr lang="es-ES" dirty="0" smtClean="0"/>
              <a:t> of </a:t>
            </a:r>
            <a:r>
              <a:rPr lang="es-ES" dirty="0" err="1" smtClean="0"/>
              <a:t>age</a:t>
            </a:r>
            <a:endParaRPr lang="es-ES" dirty="0" smtClean="0"/>
          </a:p>
          <a:p>
            <a:r>
              <a:rPr lang="es-ES" dirty="0" err="1" smtClean="0"/>
              <a:t>Possibility</a:t>
            </a:r>
            <a:r>
              <a:rPr lang="es-ES" dirty="0" smtClean="0"/>
              <a:t> of </a:t>
            </a:r>
            <a:r>
              <a:rPr lang="es-ES" dirty="0" err="1" smtClean="0"/>
              <a:t>revising</a:t>
            </a:r>
            <a:r>
              <a:rPr lang="es-ES" dirty="0" smtClean="0"/>
              <a:t> </a:t>
            </a:r>
            <a:r>
              <a:rPr lang="es-ES" dirty="0" err="1" smtClean="0"/>
              <a:t>decisions</a:t>
            </a:r>
            <a:r>
              <a:rPr lang="es-ES" dirty="0" smtClean="0"/>
              <a:t> </a:t>
            </a:r>
            <a:r>
              <a:rPr lang="es-ES" dirty="0" err="1" smtClean="0"/>
              <a:t>taken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err="1" smtClean="0"/>
              <a:t>Lasting</a:t>
            </a:r>
            <a:r>
              <a:rPr lang="es-ES" dirty="0" smtClean="0"/>
              <a:t> </a:t>
            </a:r>
            <a:r>
              <a:rPr lang="es-ES" dirty="0" err="1" smtClean="0"/>
              <a:t>solutions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applying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asylum</a:t>
            </a:r>
            <a:endParaRPr lang="es-ES" dirty="0" smtClean="0"/>
          </a:p>
          <a:p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ECtHR’s</a:t>
            </a:r>
            <a:r>
              <a:rPr lang="es-ES" dirty="0" smtClean="0"/>
              <a:t>  </a:t>
            </a:r>
            <a:r>
              <a:rPr lang="es-ES" dirty="0" err="1" smtClean="0"/>
              <a:t>mechanism</a:t>
            </a:r>
            <a:r>
              <a:rPr lang="es-ES" dirty="0" smtClean="0"/>
              <a:t> of </a:t>
            </a:r>
            <a:r>
              <a:rPr lang="es-ES" dirty="0" smtClean="0"/>
              <a:t>provisional </a:t>
            </a:r>
            <a:r>
              <a:rPr lang="es-ES" dirty="0" err="1" smtClean="0"/>
              <a:t>measures</a:t>
            </a:r>
            <a:endParaRPr lang="es-ES" dirty="0" smtClean="0"/>
          </a:p>
          <a:p>
            <a:r>
              <a:rPr lang="es-ES" dirty="0" smtClean="0"/>
              <a:t> </a:t>
            </a:r>
            <a:r>
              <a:rPr lang="es-ES" dirty="0" err="1" smtClean="0"/>
              <a:t>T</a:t>
            </a:r>
            <a:r>
              <a:rPr lang="es-ES" dirty="0" err="1" smtClean="0"/>
              <a:t>emporary</a:t>
            </a:r>
            <a:r>
              <a:rPr lang="es-ES" dirty="0" smtClean="0"/>
              <a:t> </a:t>
            </a:r>
            <a:r>
              <a:rPr lang="es-ES" dirty="0" err="1" smtClean="0"/>
              <a:t>collective</a:t>
            </a:r>
            <a:r>
              <a:rPr lang="es-ES" dirty="0" smtClean="0"/>
              <a:t> </a:t>
            </a:r>
            <a:r>
              <a:rPr lang="es-ES" dirty="0" err="1" smtClean="0"/>
              <a:t>protection</a:t>
            </a:r>
            <a:r>
              <a:rPr lang="es-ES" dirty="0" smtClean="0"/>
              <a:t> of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smtClean="0"/>
              <a:t>2010-2014 </a:t>
            </a:r>
            <a:r>
              <a:rPr lang="es-ES" dirty="0" smtClean="0"/>
              <a:t>EU </a:t>
            </a:r>
            <a:r>
              <a:rPr lang="es-ES" dirty="0" err="1" smtClean="0"/>
              <a:t>A</a:t>
            </a:r>
            <a:r>
              <a:rPr lang="es-ES" dirty="0" err="1" smtClean="0"/>
              <a:t>ction</a:t>
            </a:r>
            <a:r>
              <a:rPr lang="es-ES" dirty="0" smtClean="0"/>
              <a:t> </a:t>
            </a:r>
            <a:r>
              <a:rPr lang="es-ES" dirty="0" smtClean="0"/>
              <a:t>plan </a:t>
            </a:r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renewed</a:t>
            </a:r>
            <a:endParaRPr lang="es-ES" dirty="0" smtClean="0"/>
          </a:p>
          <a:p>
            <a:r>
              <a:rPr lang="es-ES" dirty="0" err="1" smtClean="0"/>
              <a:t>Drafting</a:t>
            </a:r>
            <a:r>
              <a:rPr lang="es-ES" dirty="0" smtClean="0"/>
              <a:t> a </a:t>
            </a:r>
            <a:r>
              <a:rPr lang="es-ES" dirty="0" err="1" smtClean="0"/>
              <a:t>c</a:t>
            </a:r>
            <a:r>
              <a:rPr lang="es-ES" dirty="0" err="1" smtClean="0"/>
              <a:t>ommon</a:t>
            </a:r>
            <a:r>
              <a:rPr lang="es-ES" dirty="0" smtClean="0"/>
              <a:t> and </a:t>
            </a:r>
            <a:r>
              <a:rPr lang="es-ES" dirty="0" err="1" smtClean="0"/>
              <a:t>comprehensive</a:t>
            </a:r>
            <a:r>
              <a:rPr lang="es-ES" dirty="0" smtClean="0"/>
              <a:t> </a:t>
            </a:r>
            <a:r>
              <a:rPr lang="es-ES" dirty="0" err="1" smtClean="0"/>
              <a:t>European</a:t>
            </a:r>
            <a:r>
              <a:rPr lang="es-ES" dirty="0" smtClean="0"/>
              <a:t> manual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protection</a:t>
            </a:r>
            <a:r>
              <a:rPr lang="es-ES" dirty="0" smtClean="0"/>
              <a:t> of </a:t>
            </a:r>
            <a:r>
              <a:rPr lang="es-ES" dirty="0" err="1" smtClean="0"/>
              <a:t>unaccompanied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err="1" smtClean="0"/>
              <a:t>European</a:t>
            </a:r>
            <a:r>
              <a:rPr lang="es-ES" dirty="0" smtClean="0"/>
              <a:t> </a:t>
            </a:r>
            <a:r>
              <a:rPr lang="es-ES" dirty="0" err="1" smtClean="0"/>
              <a:t>supported</a:t>
            </a:r>
            <a:r>
              <a:rPr lang="es-ES" dirty="0" smtClean="0"/>
              <a:t> </a:t>
            </a:r>
            <a:r>
              <a:rPr lang="es-ES" dirty="0" err="1" smtClean="0"/>
              <a:t>telephone</a:t>
            </a:r>
            <a:r>
              <a:rPr lang="es-ES" dirty="0" smtClean="0"/>
              <a:t> </a:t>
            </a:r>
            <a:r>
              <a:rPr lang="es-ES" dirty="0" err="1" smtClean="0"/>
              <a:t>number</a:t>
            </a: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Protecting</a:t>
            </a:r>
            <a:r>
              <a:rPr lang="es-ES" dirty="0" smtClean="0"/>
              <a:t> </a:t>
            </a:r>
            <a:r>
              <a:rPr lang="es-ES" dirty="0" err="1" smtClean="0"/>
              <a:t>unaccompanied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in </a:t>
            </a:r>
            <a:r>
              <a:rPr lang="es-ES" dirty="0" err="1" smtClean="0"/>
              <a:t>eu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834880" cy="5257800"/>
          </a:xfrm>
        </p:spPr>
        <p:txBody>
          <a:bodyPr>
            <a:normAutofit/>
          </a:bodyPr>
          <a:lstStyle/>
          <a:p>
            <a:r>
              <a:rPr lang="es-ES" sz="2800" dirty="0" err="1" smtClean="0"/>
              <a:t>Difficult</a:t>
            </a:r>
            <a:r>
              <a:rPr lang="es-ES" sz="2800" dirty="0" smtClean="0"/>
              <a:t> </a:t>
            </a:r>
            <a:r>
              <a:rPr lang="es-ES" sz="2800" dirty="0" err="1" smtClean="0"/>
              <a:t>but</a:t>
            </a:r>
            <a:r>
              <a:rPr lang="es-ES" sz="2800" dirty="0" smtClean="0"/>
              <a:t> </a:t>
            </a:r>
            <a:r>
              <a:rPr lang="es-ES" sz="2800" dirty="0" err="1" smtClean="0"/>
              <a:t>necessary</a:t>
            </a:r>
            <a:endParaRPr lang="es-ES" sz="2800" dirty="0" smtClean="0"/>
          </a:p>
          <a:p>
            <a:r>
              <a:rPr lang="es-ES" sz="2800" dirty="0" err="1" smtClean="0"/>
              <a:t>Placing</a:t>
            </a:r>
            <a:r>
              <a:rPr lang="es-ES" sz="2800" dirty="0" smtClean="0"/>
              <a:t> </a:t>
            </a:r>
            <a:r>
              <a:rPr lang="es-ES" sz="2800" dirty="0" err="1" smtClean="0"/>
              <a:t>children</a:t>
            </a:r>
            <a:r>
              <a:rPr lang="es-ES" sz="2800" dirty="0" smtClean="0"/>
              <a:t> at </a:t>
            </a:r>
            <a:r>
              <a:rPr lang="es-ES" sz="2800" dirty="0" err="1" smtClean="0"/>
              <a:t>the</a:t>
            </a:r>
            <a:r>
              <a:rPr lang="es-ES" sz="2800" dirty="0" smtClean="0"/>
              <a:t> center of </a:t>
            </a:r>
            <a:r>
              <a:rPr lang="es-ES" sz="2800" dirty="0" err="1" smtClean="0"/>
              <a:t>policies</a:t>
            </a:r>
            <a:r>
              <a:rPr lang="es-ES" sz="2800" dirty="0" smtClean="0"/>
              <a:t> as a </a:t>
            </a:r>
            <a:r>
              <a:rPr lang="es-ES" sz="2800" dirty="0" err="1" smtClean="0"/>
              <a:t>duty</a:t>
            </a:r>
            <a:endParaRPr lang="es-ES" sz="2800" dirty="0" smtClean="0"/>
          </a:p>
          <a:p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number</a:t>
            </a:r>
            <a:r>
              <a:rPr lang="es-ES" sz="2800" dirty="0" smtClean="0"/>
              <a:t> of </a:t>
            </a:r>
            <a:r>
              <a:rPr lang="es-ES" sz="2800" dirty="0" err="1" smtClean="0"/>
              <a:t>unaccompanied</a:t>
            </a:r>
            <a:r>
              <a:rPr lang="es-ES" sz="2800" dirty="0" smtClean="0"/>
              <a:t> </a:t>
            </a:r>
            <a:r>
              <a:rPr lang="es-ES" sz="2800" dirty="0" err="1" smtClean="0"/>
              <a:t>children</a:t>
            </a:r>
            <a:r>
              <a:rPr lang="es-ES" sz="2800" dirty="0" smtClean="0"/>
              <a:t> </a:t>
            </a:r>
            <a:r>
              <a:rPr lang="es-ES" sz="2800" dirty="0" err="1" smtClean="0"/>
              <a:t>will</a:t>
            </a:r>
            <a:r>
              <a:rPr lang="es-ES" sz="2800" dirty="0" smtClean="0"/>
              <a:t> </a:t>
            </a:r>
            <a:r>
              <a:rPr lang="es-ES" sz="2800" dirty="0" err="1" smtClean="0"/>
              <a:t>continue</a:t>
            </a:r>
            <a:r>
              <a:rPr lang="es-ES" sz="2800" dirty="0" smtClean="0"/>
              <a:t> </a:t>
            </a:r>
            <a:r>
              <a:rPr lang="es-ES" sz="2800" dirty="0" err="1" smtClean="0"/>
              <a:t>growing</a:t>
            </a:r>
            <a:r>
              <a:rPr lang="es-ES" sz="2800" dirty="0" smtClean="0"/>
              <a:t> up in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future</a:t>
            </a:r>
            <a:endParaRPr lang="es-ES" sz="2800" dirty="0" smtClean="0"/>
          </a:p>
          <a:p>
            <a:r>
              <a:rPr lang="es-ES" sz="2800" dirty="0" smtClean="0"/>
              <a:t>1 of </a:t>
            </a:r>
            <a:r>
              <a:rPr lang="es-ES" sz="2800" dirty="0" err="1" smtClean="0"/>
              <a:t>each</a:t>
            </a:r>
            <a:r>
              <a:rPr lang="es-ES" sz="2800" dirty="0" smtClean="0"/>
              <a:t> 3 </a:t>
            </a:r>
            <a:r>
              <a:rPr lang="es-ES" sz="2800" dirty="0" err="1" smtClean="0"/>
              <a:t>people</a:t>
            </a:r>
            <a:r>
              <a:rPr lang="es-ES" sz="2800" dirty="0" smtClean="0"/>
              <a:t> </a:t>
            </a:r>
            <a:r>
              <a:rPr lang="es-ES" sz="2800" dirty="0" err="1" smtClean="0"/>
              <a:t>arriving</a:t>
            </a:r>
            <a:r>
              <a:rPr lang="es-ES" sz="2800" dirty="0" smtClean="0"/>
              <a:t> in </a:t>
            </a:r>
            <a:r>
              <a:rPr lang="es-ES" sz="2800" dirty="0" err="1" smtClean="0"/>
              <a:t>Europe</a:t>
            </a:r>
            <a:r>
              <a:rPr lang="es-ES" sz="2800" dirty="0" smtClean="0"/>
              <a:t> </a:t>
            </a:r>
            <a:r>
              <a:rPr lang="es-ES" sz="2800" dirty="0" err="1" smtClean="0"/>
              <a:t>is</a:t>
            </a:r>
            <a:r>
              <a:rPr lang="es-ES" sz="2800" dirty="0" smtClean="0"/>
              <a:t> a </a:t>
            </a:r>
            <a:r>
              <a:rPr lang="es-ES" sz="2800" dirty="0" err="1" smtClean="0"/>
              <a:t>child</a:t>
            </a:r>
            <a:endParaRPr lang="es-ES" sz="2800" dirty="0" smtClean="0"/>
          </a:p>
          <a:p>
            <a:r>
              <a:rPr lang="es-ES" sz="2800" dirty="0" err="1" smtClean="0"/>
              <a:t>Undocumented</a:t>
            </a:r>
            <a:r>
              <a:rPr lang="es-ES" sz="2800" dirty="0" smtClean="0"/>
              <a:t> </a:t>
            </a:r>
            <a:r>
              <a:rPr lang="es-ES" sz="2800" dirty="0" err="1" smtClean="0"/>
              <a:t>children</a:t>
            </a:r>
            <a:r>
              <a:rPr lang="es-ES" sz="2800" dirty="0" smtClean="0"/>
              <a:t> </a:t>
            </a:r>
            <a:r>
              <a:rPr lang="es-ES" sz="2800" dirty="0" err="1" smtClean="0"/>
              <a:t>rest</a:t>
            </a:r>
            <a:r>
              <a:rPr lang="es-ES" sz="2800" dirty="0" smtClean="0"/>
              <a:t> invisible</a:t>
            </a:r>
            <a:endParaRPr lang="es-ES" sz="2800" dirty="0"/>
          </a:p>
        </p:txBody>
      </p:sp>
      <p:pic>
        <p:nvPicPr>
          <p:cNvPr id="5" name="8 Marcador de contenido" descr="imagen-nic3b1o-de-espaldas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652120" y="2647950"/>
            <a:ext cx="2592288" cy="24765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/>
              <a:t>“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must</a:t>
            </a:r>
            <a:r>
              <a:rPr lang="es-ES" dirty="0" smtClean="0"/>
              <a:t> </a:t>
            </a:r>
            <a:r>
              <a:rPr lang="es-ES" dirty="0" err="1" smtClean="0"/>
              <a:t>ensure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, </a:t>
            </a:r>
            <a:r>
              <a:rPr lang="es-ES" dirty="0" err="1" smtClean="0"/>
              <a:t>particularly</a:t>
            </a:r>
            <a:r>
              <a:rPr lang="es-ES" dirty="0" smtClean="0"/>
              <a:t> </a:t>
            </a:r>
            <a:r>
              <a:rPr lang="es-ES" dirty="0" err="1" smtClean="0"/>
              <a:t>those</a:t>
            </a:r>
            <a:r>
              <a:rPr lang="es-ES" dirty="0" smtClean="0"/>
              <a:t> </a:t>
            </a:r>
            <a:r>
              <a:rPr lang="es-ES" dirty="0" err="1" smtClean="0"/>
              <a:t>without</a:t>
            </a:r>
            <a:r>
              <a:rPr lang="es-ES" dirty="0" smtClean="0"/>
              <a:t> paternal </a:t>
            </a:r>
            <a:r>
              <a:rPr lang="es-ES" dirty="0" err="1" smtClean="0"/>
              <a:t>care</a:t>
            </a:r>
            <a:r>
              <a:rPr lang="es-ES" dirty="0" smtClean="0"/>
              <a:t>, </a:t>
            </a:r>
            <a:r>
              <a:rPr lang="es-ES" dirty="0" err="1" smtClean="0"/>
              <a:t>receive</a:t>
            </a:r>
            <a:r>
              <a:rPr lang="es-ES" dirty="0" smtClean="0"/>
              <a:t> </a:t>
            </a:r>
            <a:r>
              <a:rPr lang="es-ES" dirty="0" err="1" smtClean="0"/>
              <a:t>international</a:t>
            </a:r>
            <a:r>
              <a:rPr lang="es-ES" dirty="0" smtClean="0"/>
              <a:t> </a:t>
            </a:r>
            <a:r>
              <a:rPr lang="es-ES" dirty="0" err="1" smtClean="0"/>
              <a:t>protection</a:t>
            </a:r>
            <a:r>
              <a:rPr lang="es-ES" dirty="0" smtClean="0"/>
              <a:t> and are </a:t>
            </a:r>
            <a:r>
              <a:rPr lang="es-ES" dirty="0" err="1" smtClean="0"/>
              <a:t>safe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those</a:t>
            </a:r>
            <a:r>
              <a:rPr lang="es-ES" dirty="0" smtClean="0"/>
              <a:t> </a:t>
            </a:r>
            <a:r>
              <a:rPr lang="es-ES" dirty="0" err="1" smtClean="0"/>
              <a:t>who</a:t>
            </a:r>
            <a:r>
              <a:rPr lang="es-ES" dirty="0" smtClean="0"/>
              <a:t> </a:t>
            </a:r>
            <a:r>
              <a:rPr lang="es-ES" dirty="0" err="1" smtClean="0"/>
              <a:t>violate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rights</a:t>
            </a:r>
            <a:r>
              <a:rPr lang="es-ES" dirty="0" smtClean="0"/>
              <a:t> and </a:t>
            </a:r>
            <a:r>
              <a:rPr lang="es-ES" dirty="0" err="1" smtClean="0"/>
              <a:t>deprive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 of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childhood</a:t>
            </a:r>
            <a:r>
              <a:rPr lang="es-ES" dirty="0" smtClean="0"/>
              <a:t>. </a:t>
            </a:r>
            <a:r>
              <a:rPr lang="es-ES" dirty="0" err="1" smtClean="0"/>
              <a:t>Ultimately</a:t>
            </a:r>
            <a:r>
              <a:rPr lang="es-ES" dirty="0" smtClean="0"/>
              <a:t>,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remembered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, no </a:t>
            </a:r>
            <a:r>
              <a:rPr lang="es-ES" dirty="0" err="1" smtClean="0"/>
              <a:t>matter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status, are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after</a:t>
            </a:r>
            <a:r>
              <a:rPr lang="es-ES" dirty="0" smtClean="0"/>
              <a:t> </a:t>
            </a:r>
            <a:r>
              <a:rPr lang="es-ES" dirty="0" err="1" smtClean="0"/>
              <a:t>all</a:t>
            </a:r>
            <a:r>
              <a:rPr lang="es-ES" dirty="0" smtClean="0"/>
              <a:t> and </a:t>
            </a:r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treated</a:t>
            </a:r>
            <a:r>
              <a:rPr lang="es-ES" dirty="0" smtClean="0"/>
              <a:t> as </a:t>
            </a:r>
            <a:r>
              <a:rPr lang="es-ES" dirty="0" err="1" smtClean="0"/>
              <a:t>such</a:t>
            </a:r>
            <a:r>
              <a:rPr lang="es-ES" dirty="0" smtClean="0"/>
              <a:t>”.</a:t>
            </a:r>
          </a:p>
          <a:p>
            <a:endParaRPr lang="es-ES" dirty="0" smtClean="0"/>
          </a:p>
          <a:p>
            <a:pPr algn="r">
              <a:buNone/>
            </a:pPr>
            <a:r>
              <a:rPr lang="es-ES" dirty="0" smtClean="0"/>
              <a:t>				</a:t>
            </a:r>
            <a:r>
              <a:rPr lang="es-ES" sz="1900" dirty="0" err="1" smtClean="0"/>
              <a:t>Constantinos</a:t>
            </a:r>
            <a:r>
              <a:rPr lang="es-ES" sz="1900" dirty="0" smtClean="0"/>
              <a:t> </a:t>
            </a:r>
            <a:r>
              <a:rPr lang="es-ES" sz="1900" dirty="0" err="1" smtClean="0"/>
              <a:t>Manolopoulos</a:t>
            </a:r>
            <a:endParaRPr lang="es-ES" sz="1900" dirty="0" smtClean="0"/>
          </a:p>
          <a:p>
            <a:pPr algn="r">
              <a:buNone/>
            </a:pPr>
            <a:r>
              <a:rPr lang="es-ES" sz="1900" dirty="0" err="1" smtClean="0"/>
              <a:t>Interim</a:t>
            </a:r>
            <a:r>
              <a:rPr lang="es-ES" sz="1900" dirty="0" smtClean="0"/>
              <a:t> Director, EU Fundamental </a:t>
            </a:r>
            <a:r>
              <a:rPr lang="es-ES" sz="1900" dirty="0" err="1" smtClean="0"/>
              <a:t>Rights</a:t>
            </a:r>
            <a:r>
              <a:rPr lang="es-ES" sz="1900" dirty="0" smtClean="0"/>
              <a:t> </a:t>
            </a:r>
            <a:r>
              <a:rPr lang="es-ES" sz="1900" dirty="0" err="1" smtClean="0"/>
              <a:t>Agency</a:t>
            </a:r>
            <a:endParaRPr lang="es-ES" sz="1900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eu</a:t>
            </a:r>
            <a:r>
              <a:rPr lang="es-ES" dirty="0" smtClean="0"/>
              <a:t> </a:t>
            </a:r>
            <a:r>
              <a:rPr lang="es-ES" dirty="0" err="1" smtClean="0"/>
              <a:t>countries</a:t>
            </a:r>
            <a:r>
              <a:rPr lang="es-ES" dirty="0" smtClean="0"/>
              <a:t>…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fontScale="92500"/>
          </a:bodyPr>
          <a:lstStyle/>
          <a:p>
            <a:r>
              <a:rPr lang="es-ES" dirty="0" err="1" smtClean="0"/>
              <a:t>Reject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entry</a:t>
            </a:r>
            <a:r>
              <a:rPr lang="es-ES" dirty="0" smtClean="0"/>
              <a:t> of non-</a:t>
            </a:r>
            <a:r>
              <a:rPr lang="es-ES" dirty="0" err="1" smtClean="0"/>
              <a:t>asylum</a:t>
            </a:r>
            <a:r>
              <a:rPr lang="es-ES" dirty="0" smtClean="0"/>
              <a:t> </a:t>
            </a:r>
            <a:r>
              <a:rPr lang="es-ES" dirty="0" err="1" smtClean="0"/>
              <a:t>seekers</a:t>
            </a:r>
            <a:r>
              <a:rPr lang="es-ES" dirty="0" smtClean="0"/>
              <a:t>,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included</a:t>
            </a:r>
            <a:endParaRPr lang="es-ES" dirty="0" smtClean="0"/>
          </a:p>
          <a:p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accept</a:t>
            </a:r>
            <a:r>
              <a:rPr lang="es-ES" dirty="0" smtClean="0"/>
              <a:t> a </a:t>
            </a:r>
            <a:r>
              <a:rPr lang="es-ES" dirty="0" err="1" smtClean="0"/>
              <a:t>quota</a:t>
            </a:r>
            <a:r>
              <a:rPr lang="es-ES" dirty="0" smtClean="0"/>
              <a:t> of </a:t>
            </a:r>
            <a:r>
              <a:rPr lang="es-ES" dirty="0" err="1" smtClean="0"/>
              <a:t>asylum</a:t>
            </a:r>
            <a:r>
              <a:rPr lang="es-ES" dirty="0" smtClean="0"/>
              <a:t> </a:t>
            </a:r>
            <a:r>
              <a:rPr lang="es-ES" dirty="0" err="1" smtClean="0"/>
              <a:t>seekers</a:t>
            </a:r>
            <a:r>
              <a:rPr lang="es-ES" dirty="0" smtClean="0"/>
              <a:t> per </a:t>
            </a:r>
            <a:r>
              <a:rPr lang="es-ES" dirty="0" err="1" smtClean="0"/>
              <a:t>day</a:t>
            </a:r>
            <a:endParaRPr lang="es-ES" dirty="0" smtClean="0"/>
          </a:p>
          <a:p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concluded</a:t>
            </a:r>
            <a:r>
              <a:rPr lang="es-ES" dirty="0" smtClean="0"/>
              <a:t> </a:t>
            </a:r>
            <a:r>
              <a:rPr lang="es-ES" dirty="0" err="1" smtClean="0"/>
              <a:t>agreements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transit</a:t>
            </a:r>
            <a:r>
              <a:rPr lang="es-ES" dirty="0" smtClean="0"/>
              <a:t> </a:t>
            </a:r>
            <a:r>
              <a:rPr lang="es-ES" dirty="0" err="1" smtClean="0"/>
              <a:t>states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return</a:t>
            </a:r>
            <a:r>
              <a:rPr lang="es-ES" dirty="0" smtClean="0"/>
              <a:t> </a:t>
            </a:r>
            <a:r>
              <a:rPr lang="es-ES" dirty="0" err="1" smtClean="0"/>
              <a:t>individuals</a:t>
            </a:r>
            <a:r>
              <a:rPr lang="es-ES" dirty="0" smtClean="0"/>
              <a:t>,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included</a:t>
            </a:r>
            <a:endParaRPr lang="es-ES" dirty="0" smtClean="0"/>
          </a:p>
          <a:p>
            <a:r>
              <a:rPr lang="es-ES" dirty="0" err="1" smtClean="0"/>
              <a:t>Violate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’ </a:t>
            </a:r>
            <a:r>
              <a:rPr lang="es-ES" dirty="0" err="1" smtClean="0"/>
              <a:t>human</a:t>
            </a:r>
            <a:r>
              <a:rPr lang="es-ES" dirty="0" smtClean="0"/>
              <a:t> </a:t>
            </a:r>
            <a:r>
              <a:rPr lang="es-ES" dirty="0" err="1" smtClean="0"/>
              <a:t>rights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way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determine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child’s</a:t>
            </a:r>
            <a:r>
              <a:rPr lang="es-ES" dirty="0" smtClean="0"/>
              <a:t> </a:t>
            </a:r>
            <a:r>
              <a:rPr lang="es-ES" dirty="0" err="1" smtClean="0"/>
              <a:t>age</a:t>
            </a:r>
            <a:endParaRPr lang="es-ES" dirty="0" smtClean="0"/>
          </a:p>
          <a:p>
            <a:r>
              <a:rPr lang="es-ES" dirty="0" smtClean="0"/>
              <a:t>D</a:t>
            </a:r>
            <a:r>
              <a:rPr lang="es-ES" dirty="0" smtClean="0"/>
              <a:t>o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register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smtClean="0"/>
              <a:t>D</a:t>
            </a:r>
            <a:r>
              <a:rPr lang="es-ES" dirty="0" smtClean="0"/>
              <a:t>o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assign</a:t>
            </a:r>
            <a:r>
              <a:rPr lang="es-ES" dirty="0" smtClean="0"/>
              <a:t> a legal </a:t>
            </a:r>
            <a:r>
              <a:rPr lang="es-ES" dirty="0" err="1" smtClean="0"/>
              <a:t>guardian</a:t>
            </a:r>
            <a:endParaRPr lang="es-ES" dirty="0" smtClean="0"/>
          </a:p>
          <a:p>
            <a:r>
              <a:rPr lang="es-ES" dirty="0" smtClean="0"/>
              <a:t>D</a:t>
            </a:r>
            <a:r>
              <a:rPr lang="es-ES" dirty="0" smtClean="0"/>
              <a:t>o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inform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apply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asylum</a:t>
            </a:r>
            <a:endParaRPr lang="es-ES" dirty="0" smtClean="0"/>
          </a:p>
          <a:p>
            <a:r>
              <a:rPr lang="es-ES" dirty="0" err="1" smtClean="0"/>
              <a:t>Generally</a:t>
            </a:r>
            <a:r>
              <a:rPr lang="es-ES" dirty="0" smtClean="0"/>
              <a:t> </a:t>
            </a:r>
            <a:r>
              <a:rPr lang="es-ES" dirty="0" err="1" smtClean="0"/>
              <a:t>retain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</a:p>
          <a:p>
            <a:r>
              <a:rPr lang="es-ES" dirty="0" smtClean="0"/>
              <a:t>Are </a:t>
            </a:r>
            <a:r>
              <a:rPr lang="es-ES" dirty="0" err="1" smtClean="0"/>
              <a:t>very</a:t>
            </a:r>
            <a:r>
              <a:rPr lang="es-ES" dirty="0" smtClean="0"/>
              <a:t> </a:t>
            </a:r>
            <a:r>
              <a:rPr lang="es-ES" dirty="0" err="1" smtClean="0"/>
              <a:t>restrictive</a:t>
            </a:r>
            <a:r>
              <a:rPr lang="es-ES" dirty="0" smtClean="0"/>
              <a:t> </a:t>
            </a:r>
            <a:r>
              <a:rPr lang="es-ES" dirty="0" err="1" smtClean="0"/>
              <a:t>granting</a:t>
            </a:r>
            <a:r>
              <a:rPr lang="es-ES" dirty="0" smtClean="0"/>
              <a:t> </a:t>
            </a:r>
            <a:r>
              <a:rPr lang="es-ES" dirty="0" err="1" smtClean="0"/>
              <a:t>asylum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General </a:t>
            </a:r>
            <a:r>
              <a:rPr lang="es-ES" dirty="0" err="1" smtClean="0"/>
              <a:t>measures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taken</a:t>
            </a:r>
            <a:r>
              <a:rPr lang="es-ES" dirty="0" smtClean="0"/>
              <a:t>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280920" cy="5257800"/>
          </a:xfrm>
        </p:spPr>
        <p:txBody>
          <a:bodyPr>
            <a:normAutofit fontScale="92500" lnSpcReduction="10000"/>
          </a:bodyPr>
          <a:lstStyle/>
          <a:p>
            <a:r>
              <a:rPr lang="es-ES" dirty="0" err="1" smtClean="0"/>
              <a:t>Drafting</a:t>
            </a:r>
            <a:r>
              <a:rPr lang="es-ES" dirty="0" smtClean="0"/>
              <a:t> a </a:t>
            </a:r>
            <a:r>
              <a:rPr lang="es-ES" dirty="0" err="1" smtClean="0"/>
              <a:t>European</a:t>
            </a:r>
            <a:r>
              <a:rPr lang="es-ES" dirty="0" smtClean="0"/>
              <a:t> </a:t>
            </a:r>
            <a:r>
              <a:rPr lang="es-ES" dirty="0" err="1" smtClean="0"/>
              <a:t>code</a:t>
            </a:r>
            <a:r>
              <a:rPr lang="es-ES" dirty="0" smtClean="0"/>
              <a:t> of </a:t>
            </a:r>
            <a:r>
              <a:rPr lang="es-ES" dirty="0" err="1" smtClean="0"/>
              <a:t>asylum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replace</a:t>
            </a:r>
            <a:r>
              <a:rPr lang="es-ES" dirty="0" smtClean="0"/>
              <a:t>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current</a:t>
            </a:r>
            <a:r>
              <a:rPr lang="es-ES" dirty="0" smtClean="0"/>
              <a:t> </a:t>
            </a:r>
            <a:r>
              <a:rPr lang="es-ES" dirty="0" err="1" smtClean="0"/>
              <a:t>directives</a:t>
            </a:r>
            <a:r>
              <a:rPr lang="es-ES" dirty="0" smtClean="0"/>
              <a:t> and </a:t>
            </a:r>
            <a:r>
              <a:rPr lang="es-ES" dirty="0" err="1" smtClean="0"/>
              <a:t>regulations</a:t>
            </a:r>
            <a:endParaRPr lang="es-ES" dirty="0" smtClean="0"/>
          </a:p>
          <a:p>
            <a:r>
              <a:rPr lang="es-ES" dirty="0" smtClean="0"/>
              <a:t>A </a:t>
            </a:r>
            <a:r>
              <a:rPr lang="es-ES" dirty="0" err="1" smtClean="0"/>
              <a:t>uniform</a:t>
            </a:r>
            <a:r>
              <a:rPr lang="es-ES" dirty="0" smtClean="0"/>
              <a:t> (and </a:t>
            </a:r>
            <a:r>
              <a:rPr lang="es-ES" dirty="0" err="1" smtClean="0"/>
              <a:t>generous</a:t>
            </a:r>
            <a:r>
              <a:rPr lang="es-ES" dirty="0" smtClean="0"/>
              <a:t>) </a:t>
            </a:r>
            <a:r>
              <a:rPr lang="es-ES" dirty="0" err="1" smtClean="0"/>
              <a:t>European</a:t>
            </a:r>
            <a:r>
              <a:rPr lang="es-ES" dirty="0" smtClean="0"/>
              <a:t> of </a:t>
            </a:r>
            <a:r>
              <a:rPr lang="es-ES" dirty="0" err="1" smtClean="0"/>
              <a:t>asylum</a:t>
            </a:r>
            <a:endParaRPr lang="es-ES" dirty="0" smtClean="0"/>
          </a:p>
          <a:p>
            <a:r>
              <a:rPr lang="es-ES" dirty="0" err="1" smtClean="0"/>
              <a:t>Settlement</a:t>
            </a:r>
            <a:r>
              <a:rPr lang="es-ES" dirty="0" smtClean="0"/>
              <a:t> of a </a:t>
            </a:r>
            <a:r>
              <a:rPr lang="es-ES" dirty="0" err="1" smtClean="0"/>
              <a:t>European</a:t>
            </a:r>
            <a:r>
              <a:rPr lang="es-ES" dirty="0" smtClean="0"/>
              <a:t> </a:t>
            </a:r>
            <a:r>
              <a:rPr lang="es-ES" dirty="0" err="1" smtClean="0"/>
              <a:t>asylum</a:t>
            </a:r>
            <a:r>
              <a:rPr lang="es-ES" dirty="0" smtClean="0"/>
              <a:t> </a:t>
            </a:r>
            <a:r>
              <a:rPr lang="es-ES" dirty="0" err="1" smtClean="0"/>
              <a:t>authority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binding</a:t>
            </a:r>
            <a:r>
              <a:rPr lang="es-ES" dirty="0" smtClean="0"/>
              <a:t> </a:t>
            </a:r>
            <a:r>
              <a:rPr lang="es-ES" dirty="0" err="1" smtClean="0"/>
              <a:t>powers</a:t>
            </a:r>
            <a:r>
              <a:rPr lang="es-ES" dirty="0" smtClean="0"/>
              <a:t> and </a:t>
            </a:r>
            <a:r>
              <a:rPr lang="es-ES" dirty="0" err="1" smtClean="0"/>
              <a:t>able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coordinate</a:t>
            </a:r>
            <a:r>
              <a:rPr lang="es-ES" dirty="0" smtClean="0"/>
              <a:t> and </a:t>
            </a:r>
            <a:r>
              <a:rPr lang="es-ES" dirty="0" err="1" smtClean="0"/>
              <a:t>give</a:t>
            </a:r>
            <a:r>
              <a:rPr lang="es-ES" dirty="0" smtClean="0"/>
              <a:t> </a:t>
            </a:r>
            <a:r>
              <a:rPr lang="es-ES" dirty="0" err="1" smtClean="0"/>
              <a:t>orders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national</a:t>
            </a:r>
            <a:r>
              <a:rPr lang="es-ES" dirty="0" smtClean="0"/>
              <a:t> agencies</a:t>
            </a:r>
            <a:endParaRPr lang="es-ES" dirty="0" smtClean="0"/>
          </a:p>
          <a:p>
            <a:r>
              <a:rPr lang="es-ES" dirty="0" err="1" smtClean="0"/>
              <a:t>European</a:t>
            </a:r>
            <a:r>
              <a:rPr lang="es-ES" dirty="0" smtClean="0"/>
              <a:t> </a:t>
            </a:r>
            <a:r>
              <a:rPr lang="es-ES" dirty="0" err="1" smtClean="0"/>
              <a:t>arbitration</a:t>
            </a:r>
            <a:r>
              <a:rPr lang="es-ES" dirty="0" smtClean="0"/>
              <a:t> </a:t>
            </a:r>
            <a:r>
              <a:rPr lang="es-ES" dirty="0" err="1" smtClean="0"/>
              <a:t>body</a:t>
            </a:r>
            <a:r>
              <a:rPr lang="es-ES" dirty="0" smtClean="0"/>
              <a:t>?</a:t>
            </a:r>
            <a:endParaRPr lang="es-ES" dirty="0" smtClean="0"/>
          </a:p>
          <a:p>
            <a:r>
              <a:rPr lang="es-ES" dirty="0" err="1" smtClean="0"/>
              <a:t>European</a:t>
            </a:r>
            <a:r>
              <a:rPr lang="es-ES" dirty="0" smtClean="0"/>
              <a:t> </a:t>
            </a:r>
            <a:r>
              <a:rPr lang="es-ES" dirty="0" err="1" smtClean="0"/>
              <a:t>court</a:t>
            </a:r>
            <a:r>
              <a:rPr lang="es-ES" dirty="0" smtClean="0"/>
              <a:t> of </a:t>
            </a:r>
            <a:r>
              <a:rPr lang="es-ES" dirty="0" err="1" smtClean="0"/>
              <a:t>asylum</a:t>
            </a:r>
            <a:r>
              <a:rPr lang="es-ES" dirty="0" smtClean="0"/>
              <a:t> </a:t>
            </a:r>
            <a:r>
              <a:rPr lang="es-ES" dirty="0" err="1" smtClean="0"/>
              <a:t>within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structure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CJEU?</a:t>
            </a:r>
            <a:endParaRPr lang="es-ES" dirty="0" smtClean="0"/>
          </a:p>
          <a:p>
            <a:r>
              <a:rPr lang="es-ES" dirty="0" err="1" smtClean="0"/>
              <a:t>Possibility</a:t>
            </a:r>
            <a:r>
              <a:rPr lang="es-ES" dirty="0" smtClean="0"/>
              <a:t> of </a:t>
            </a:r>
            <a:r>
              <a:rPr lang="es-ES" dirty="0" err="1" smtClean="0"/>
              <a:t>presenting</a:t>
            </a:r>
            <a:r>
              <a:rPr lang="es-ES" dirty="0" smtClean="0"/>
              <a:t> </a:t>
            </a:r>
            <a:r>
              <a:rPr lang="es-ES" dirty="0" err="1" smtClean="0"/>
              <a:t>applications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asylum</a:t>
            </a:r>
            <a:r>
              <a:rPr lang="es-ES" dirty="0" smtClean="0"/>
              <a:t> </a:t>
            </a:r>
            <a:r>
              <a:rPr lang="es-ES" dirty="0" err="1" smtClean="0"/>
              <a:t>extraterritorially</a:t>
            </a:r>
            <a:endParaRPr lang="es-ES" dirty="0" smtClean="0"/>
          </a:p>
          <a:p>
            <a:r>
              <a:rPr lang="es-ES" dirty="0" err="1" smtClean="0"/>
              <a:t>Issuing</a:t>
            </a:r>
            <a:r>
              <a:rPr lang="es-ES" dirty="0" smtClean="0"/>
              <a:t> </a:t>
            </a:r>
            <a:r>
              <a:rPr lang="es-ES" dirty="0" err="1" smtClean="0"/>
              <a:t>humanitarian</a:t>
            </a:r>
            <a:r>
              <a:rPr lang="es-ES" dirty="0" smtClean="0"/>
              <a:t> visas</a:t>
            </a:r>
            <a:endParaRPr lang="es-ES" dirty="0" smtClean="0"/>
          </a:p>
          <a:p>
            <a:r>
              <a:rPr lang="es-ES" dirty="0" err="1" smtClean="0"/>
              <a:t>Applying</a:t>
            </a:r>
            <a:r>
              <a:rPr lang="es-ES" dirty="0" smtClean="0"/>
              <a:t> provisional </a:t>
            </a:r>
            <a:r>
              <a:rPr lang="es-ES" dirty="0" err="1" smtClean="0"/>
              <a:t>measures</a:t>
            </a:r>
            <a:r>
              <a:rPr lang="es-ES" dirty="0" smtClean="0"/>
              <a:t> 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ECtHR</a:t>
            </a:r>
            <a:endParaRPr lang="es-ES" dirty="0" smtClean="0"/>
          </a:p>
          <a:p>
            <a:r>
              <a:rPr lang="es-ES" dirty="0" err="1" smtClean="0"/>
              <a:t>Offering</a:t>
            </a:r>
            <a:r>
              <a:rPr lang="es-ES" dirty="0" smtClean="0"/>
              <a:t> a </a:t>
            </a:r>
            <a:r>
              <a:rPr lang="es-ES" dirty="0" err="1" smtClean="0"/>
              <a:t>reasonable</a:t>
            </a:r>
            <a:r>
              <a:rPr lang="es-ES" dirty="0" smtClean="0"/>
              <a:t> </a:t>
            </a:r>
            <a:r>
              <a:rPr lang="es-ES" dirty="0" err="1" smtClean="0"/>
              <a:t>entry</a:t>
            </a:r>
            <a:r>
              <a:rPr lang="es-ES" dirty="0" smtClean="0"/>
              <a:t> </a:t>
            </a:r>
            <a:r>
              <a:rPr lang="es-ES" dirty="0" err="1" smtClean="0"/>
              <a:t>policy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economic</a:t>
            </a:r>
            <a:r>
              <a:rPr lang="es-ES" dirty="0" smtClean="0"/>
              <a:t> </a:t>
            </a:r>
            <a:r>
              <a:rPr lang="es-ES" dirty="0" err="1" smtClean="0"/>
              <a:t>migrants</a:t>
            </a:r>
            <a:r>
              <a:rPr lang="es-ES" dirty="0" smtClean="0"/>
              <a:t>? 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s-ES" smtClean="0"/>
              <a:t>conclusions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4690864" cy="54006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s-ES" dirty="0" smtClean="0"/>
              <a:t>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absence</a:t>
            </a:r>
            <a:r>
              <a:rPr lang="es-ES" dirty="0" smtClean="0"/>
              <a:t> of a </a:t>
            </a:r>
            <a:r>
              <a:rPr lang="es-ES" dirty="0" err="1" smtClean="0"/>
              <a:t>robust</a:t>
            </a:r>
            <a:r>
              <a:rPr lang="es-ES" dirty="0" smtClean="0"/>
              <a:t> EU </a:t>
            </a:r>
            <a:r>
              <a:rPr lang="es-ES" dirty="0" err="1" smtClean="0"/>
              <a:t>asylum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, MS </a:t>
            </a:r>
            <a:r>
              <a:rPr lang="es-ES" dirty="0" err="1" smtClean="0"/>
              <a:t>apply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own</a:t>
            </a:r>
            <a:r>
              <a:rPr lang="es-ES" dirty="0" smtClean="0"/>
              <a:t> </a:t>
            </a:r>
            <a:r>
              <a:rPr lang="es-ES" dirty="0" err="1" smtClean="0"/>
              <a:t>policies</a:t>
            </a:r>
            <a:endParaRPr lang="es-ES" dirty="0" smtClean="0"/>
          </a:p>
          <a:p>
            <a:pPr>
              <a:spcAft>
                <a:spcPts val="600"/>
              </a:spcAft>
            </a:pPr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both</a:t>
            </a:r>
            <a:r>
              <a:rPr lang="es-ES" dirty="0" smtClean="0"/>
              <a:t> </a:t>
            </a:r>
            <a:r>
              <a:rPr lang="es-ES" dirty="0" err="1" smtClean="0"/>
              <a:t>best</a:t>
            </a:r>
            <a:r>
              <a:rPr lang="es-ES" dirty="0" smtClean="0"/>
              <a:t> and </a:t>
            </a:r>
            <a:r>
              <a:rPr lang="es-ES" dirty="0" err="1" smtClean="0"/>
              <a:t>worst</a:t>
            </a:r>
            <a:r>
              <a:rPr lang="es-ES" dirty="0" smtClean="0"/>
              <a:t> </a:t>
            </a:r>
            <a:r>
              <a:rPr lang="es-ES" dirty="0" err="1" smtClean="0"/>
              <a:t>national</a:t>
            </a:r>
            <a:r>
              <a:rPr lang="es-ES" dirty="0" smtClean="0"/>
              <a:t> </a:t>
            </a:r>
            <a:r>
              <a:rPr lang="es-ES" dirty="0" err="1" smtClean="0"/>
              <a:t>practices</a:t>
            </a:r>
            <a:endParaRPr lang="es-ES" dirty="0" smtClean="0"/>
          </a:p>
          <a:p>
            <a:pPr>
              <a:spcAft>
                <a:spcPts val="600"/>
              </a:spcAft>
            </a:pPr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adopt</a:t>
            </a:r>
            <a:r>
              <a:rPr lang="es-ES" dirty="0" smtClean="0"/>
              <a:t> a </a:t>
            </a:r>
            <a:r>
              <a:rPr lang="es-ES" dirty="0" err="1" smtClean="0"/>
              <a:t>European</a:t>
            </a:r>
            <a:r>
              <a:rPr lang="es-ES" dirty="0" smtClean="0"/>
              <a:t> </a:t>
            </a:r>
            <a:r>
              <a:rPr lang="es-ES" dirty="0" err="1" smtClean="0"/>
              <a:t>uniform</a:t>
            </a:r>
            <a:r>
              <a:rPr lang="es-ES" dirty="0" smtClean="0"/>
              <a:t> and </a:t>
            </a:r>
            <a:r>
              <a:rPr lang="es-ES" dirty="0" err="1" smtClean="0"/>
              <a:t>binding</a:t>
            </a:r>
            <a:r>
              <a:rPr lang="es-ES" dirty="0" smtClean="0"/>
              <a:t> </a:t>
            </a:r>
            <a:r>
              <a:rPr lang="es-ES" dirty="0" err="1" smtClean="0"/>
              <a:t>policy</a:t>
            </a:r>
            <a:r>
              <a:rPr lang="es-ES" dirty="0" smtClean="0"/>
              <a:t> </a:t>
            </a:r>
            <a:r>
              <a:rPr lang="es-ES" dirty="0" err="1" smtClean="0"/>
              <a:t>concerning</a:t>
            </a:r>
            <a:r>
              <a:rPr lang="es-ES" dirty="0" smtClean="0"/>
              <a:t> </a:t>
            </a:r>
            <a:r>
              <a:rPr lang="es-ES" dirty="0" err="1" smtClean="0"/>
              <a:t>unaccompanied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followed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a </a:t>
            </a:r>
            <a:r>
              <a:rPr lang="es-ES" dirty="0" err="1" smtClean="0"/>
              <a:t>harmonization</a:t>
            </a:r>
            <a:r>
              <a:rPr lang="es-ES" dirty="0" smtClean="0"/>
              <a:t> </a:t>
            </a:r>
            <a:r>
              <a:rPr lang="es-ES" dirty="0" err="1" smtClean="0"/>
              <a:t>og</a:t>
            </a:r>
            <a:r>
              <a:rPr lang="es-ES" dirty="0" smtClean="0"/>
              <a:t> nacional </a:t>
            </a:r>
            <a:r>
              <a:rPr lang="es-ES" dirty="0" err="1" smtClean="0"/>
              <a:t>practices</a:t>
            </a:r>
            <a:endParaRPr lang="es-ES" dirty="0" smtClean="0"/>
          </a:p>
          <a:p>
            <a:pPr>
              <a:spcAft>
                <a:spcPts val="600"/>
              </a:spcAft>
            </a:pPr>
            <a:r>
              <a:rPr lang="es-ES" dirty="0" err="1" smtClean="0"/>
              <a:t>Need</a:t>
            </a:r>
            <a:r>
              <a:rPr lang="es-ES" dirty="0" smtClean="0"/>
              <a:t> of a more </a:t>
            </a:r>
            <a:r>
              <a:rPr lang="es-ES" dirty="0" err="1" smtClean="0"/>
              <a:t>supranational</a:t>
            </a:r>
            <a:r>
              <a:rPr lang="es-ES" dirty="0" smtClean="0"/>
              <a:t> </a:t>
            </a:r>
            <a:r>
              <a:rPr lang="es-ES" dirty="0" err="1" smtClean="0"/>
              <a:t>policy</a:t>
            </a:r>
            <a:endParaRPr lang="es-ES" dirty="0" smtClean="0"/>
          </a:p>
          <a:p>
            <a:pPr>
              <a:spcAft>
                <a:spcPts val="600"/>
              </a:spcAft>
            </a:pPr>
            <a:r>
              <a:rPr lang="es-ES" dirty="0" err="1" smtClean="0"/>
              <a:t>Children</a:t>
            </a:r>
            <a:r>
              <a:rPr lang="es-ES" dirty="0" smtClean="0"/>
              <a:t> are </a:t>
            </a:r>
            <a:r>
              <a:rPr lang="es-ES" dirty="0" err="1" smtClean="0"/>
              <a:t>not</a:t>
            </a:r>
            <a:r>
              <a:rPr lang="es-ES" dirty="0" smtClean="0"/>
              <a:t> ilegal, </a:t>
            </a:r>
            <a:r>
              <a:rPr lang="es-ES" dirty="0" err="1" smtClean="0"/>
              <a:t>they</a:t>
            </a:r>
            <a:r>
              <a:rPr lang="es-ES" dirty="0" smtClean="0"/>
              <a:t> are </a:t>
            </a:r>
            <a:r>
              <a:rPr lang="es-ES" dirty="0" err="1" smtClean="0"/>
              <a:t>not</a:t>
            </a:r>
            <a:r>
              <a:rPr lang="es-ES" dirty="0" smtClean="0"/>
              <a:t> irregular, </a:t>
            </a:r>
            <a:r>
              <a:rPr lang="es-ES" dirty="0" err="1" smtClean="0"/>
              <a:t>they</a:t>
            </a:r>
            <a:r>
              <a:rPr lang="es-ES" dirty="0" smtClean="0"/>
              <a:t> are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clandestine</a:t>
            </a:r>
            <a:r>
              <a:rPr lang="es-ES" dirty="0" smtClean="0"/>
              <a:t>. </a:t>
            </a:r>
            <a:r>
              <a:rPr lang="es-ES" dirty="0" err="1" smtClean="0"/>
              <a:t>Children</a:t>
            </a:r>
            <a:r>
              <a:rPr lang="es-ES" dirty="0" smtClean="0"/>
              <a:t> are </a:t>
            </a:r>
            <a:r>
              <a:rPr lang="es-ES" dirty="0" err="1" smtClean="0"/>
              <a:t>children</a:t>
            </a:r>
            <a:r>
              <a:rPr lang="es-ES" dirty="0" smtClean="0"/>
              <a:t>.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7" name="6 Marcador de contenido" descr="Niños-de-espaldas.-Abuso-sex.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652120" y="2671449"/>
            <a:ext cx="2275854" cy="242950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618856" cy="4572000"/>
          </a:xfrm>
        </p:spPr>
        <p:txBody>
          <a:bodyPr/>
          <a:lstStyle/>
          <a:p>
            <a:r>
              <a:rPr lang="es-ES" dirty="0" err="1" smtClean="0"/>
              <a:t>Asylum-seeking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and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refuges</a:t>
            </a:r>
            <a:r>
              <a:rPr lang="es-ES" dirty="0" smtClean="0"/>
              <a:t> are </a:t>
            </a:r>
            <a:r>
              <a:rPr lang="es-ES" dirty="0" err="1" smtClean="0"/>
              <a:t>among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most</a:t>
            </a:r>
            <a:r>
              <a:rPr lang="es-ES" dirty="0" smtClean="0"/>
              <a:t> vulnerable </a:t>
            </a:r>
            <a:r>
              <a:rPr lang="es-ES" dirty="0" err="1" smtClean="0"/>
              <a:t>groups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Due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increasing</a:t>
            </a:r>
            <a:r>
              <a:rPr lang="es-ES" dirty="0" smtClean="0"/>
              <a:t> flux, </a:t>
            </a:r>
            <a:r>
              <a:rPr lang="es-ES" dirty="0" err="1" smtClean="0"/>
              <a:t>the</a:t>
            </a:r>
            <a:r>
              <a:rPr lang="es-ES" dirty="0" smtClean="0"/>
              <a:t> EU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applying</a:t>
            </a:r>
            <a:r>
              <a:rPr lang="es-ES" dirty="0" smtClean="0"/>
              <a:t> </a:t>
            </a:r>
            <a:r>
              <a:rPr lang="es-ES" dirty="0" err="1" smtClean="0"/>
              <a:t>neither</a:t>
            </a:r>
            <a:r>
              <a:rPr lang="es-ES" dirty="0" smtClean="0"/>
              <a:t> </a:t>
            </a:r>
            <a:r>
              <a:rPr lang="es-ES" dirty="0" err="1" smtClean="0"/>
              <a:t>int’l</a:t>
            </a:r>
            <a:r>
              <a:rPr lang="es-ES" dirty="0" smtClean="0"/>
              <a:t> </a:t>
            </a:r>
            <a:r>
              <a:rPr lang="es-ES" dirty="0" err="1" smtClean="0"/>
              <a:t>nor</a:t>
            </a:r>
            <a:r>
              <a:rPr lang="es-ES" dirty="0" smtClean="0"/>
              <a:t> EU </a:t>
            </a:r>
            <a:r>
              <a:rPr lang="es-ES" dirty="0" err="1" smtClean="0"/>
              <a:t>norms</a:t>
            </a:r>
            <a:r>
              <a:rPr lang="es-ES" dirty="0" smtClean="0"/>
              <a:t> </a:t>
            </a:r>
            <a:r>
              <a:rPr lang="es-ES" dirty="0" err="1" smtClean="0"/>
              <a:t>correctly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We</a:t>
            </a:r>
            <a:r>
              <a:rPr lang="es-ES" dirty="0" smtClean="0"/>
              <a:t> do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exact</a:t>
            </a:r>
            <a:r>
              <a:rPr lang="es-ES" dirty="0" smtClean="0"/>
              <a:t> </a:t>
            </a:r>
            <a:r>
              <a:rPr lang="es-ES" dirty="0" err="1" smtClean="0"/>
              <a:t>dimension</a:t>
            </a:r>
            <a:r>
              <a:rPr lang="es-ES" dirty="0" smtClean="0"/>
              <a:t> </a:t>
            </a:r>
            <a:r>
              <a:rPr lang="es-ES" dirty="0" smtClean="0"/>
              <a:t>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problem</a:t>
            </a:r>
            <a:endParaRPr lang="es-ES" dirty="0"/>
          </a:p>
        </p:txBody>
      </p:sp>
      <p:pic>
        <p:nvPicPr>
          <p:cNvPr id="7" name="8 Marcador de contenido" descr="noticia_norma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364088" y="1628800"/>
            <a:ext cx="3143250" cy="4572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Reasons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fleeing</a:t>
            </a:r>
            <a:r>
              <a:rPr lang="es-ES" dirty="0" smtClean="0"/>
              <a:t> </a:t>
            </a:r>
            <a:r>
              <a:rPr lang="es-ES" dirty="0" err="1" smtClean="0"/>
              <a:t>away</a:t>
            </a:r>
            <a:endParaRPr lang="es-ES" dirty="0"/>
          </a:p>
        </p:txBody>
      </p:sp>
      <p:pic>
        <p:nvPicPr>
          <p:cNvPr id="5" name="4 Marcador de contenido" descr="niño play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5" y="1844824"/>
            <a:ext cx="2549028" cy="3816424"/>
          </a:xfrm>
        </p:spPr>
      </p:pic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707904" y="1600200"/>
            <a:ext cx="4464496" cy="5069160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War</a:t>
            </a:r>
            <a:endParaRPr lang="es-ES" dirty="0" smtClean="0"/>
          </a:p>
          <a:p>
            <a:r>
              <a:rPr lang="es-ES" dirty="0" err="1" smtClean="0"/>
              <a:t>Terrorism</a:t>
            </a:r>
            <a:endParaRPr lang="es-ES" dirty="0" smtClean="0"/>
          </a:p>
          <a:p>
            <a:r>
              <a:rPr lang="es-ES" dirty="0" err="1" smtClean="0"/>
              <a:t>Hunger</a:t>
            </a:r>
            <a:endParaRPr lang="es-ES" dirty="0" smtClean="0"/>
          </a:p>
          <a:p>
            <a:r>
              <a:rPr lang="es-ES" dirty="0" err="1" smtClean="0"/>
              <a:t>Human</a:t>
            </a:r>
            <a:r>
              <a:rPr lang="es-ES" dirty="0" smtClean="0"/>
              <a:t> </a:t>
            </a:r>
            <a:r>
              <a:rPr lang="es-ES" dirty="0" err="1" smtClean="0"/>
              <a:t>trafficking</a:t>
            </a:r>
            <a:endParaRPr lang="es-ES" dirty="0" smtClean="0"/>
          </a:p>
          <a:p>
            <a:r>
              <a:rPr lang="es-ES" dirty="0" err="1" smtClean="0"/>
              <a:t>Poverty</a:t>
            </a:r>
            <a:endParaRPr lang="es-ES" dirty="0" smtClean="0"/>
          </a:p>
          <a:p>
            <a:r>
              <a:rPr lang="es-ES" dirty="0" err="1" smtClean="0"/>
              <a:t>Drought</a:t>
            </a:r>
            <a:endParaRPr lang="es-ES" dirty="0" smtClean="0"/>
          </a:p>
          <a:p>
            <a:r>
              <a:rPr lang="es-ES" dirty="0" err="1" smtClean="0"/>
              <a:t>Climate</a:t>
            </a:r>
            <a:r>
              <a:rPr lang="es-ES" dirty="0" smtClean="0"/>
              <a:t> </a:t>
            </a:r>
            <a:r>
              <a:rPr lang="es-ES" dirty="0" err="1" smtClean="0"/>
              <a:t>change</a:t>
            </a:r>
            <a:endParaRPr lang="es-ES" dirty="0" smtClean="0"/>
          </a:p>
          <a:p>
            <a:r>
              <a:rPr lang="es-ES" dirty="0" err="1" smtClean="0"/>
              <a:t>Catastrophes</a:t>
            </a:r>
            <a:endParaRPr lang="es-ES" dirty="0" smtClean="0"/>
          </a:p>
          <a:p>
            <a:r>
              <a:rPr lang="es-ES" dirty="0" err="1" smtClean="0"/>
              <a:t>Domestic</a:t>
            </a:r>
            <a:r>
              <a:rPr lang="es-ES" dirty="0" smtClean="0"/>
              <a:t> </a:t>
            </a:r>
            <a:r>
              <a:rPr lang="es-ES" dirty="0" err="1" smtClean="0"/>
              <a:t>violence</a:t>
            </a:r>
            <a:endParaRPr lang="es-ES" dirty="0" smtClean="0"/>
          </a:p>
          <a:p>
            <a:r>
              <a:rPr lang="es-ES" dirty="0" err="1" smtClean="0"/>
              <a:t>Underdevelopment</a:t>
            </a:r>
            <a:endParaRPr lang="es-ES" dirty="0" smtClean="0"/>
          </a:p>
          <a:p>
            <a:r>
              <a:rPr lang="es-ES" dirty="0" err="1" smtClean="0"/>
              <a:t>Siren</a:t>
            </a:r>
            <a:r>
              <a:rPr lang="es-ES" dirty="0" smtClean="0"/>
              <a:t> </a:t>
            </a:r>
            <a:r>
              <a:rPr lang="es-ES" dirty="0" err="1" smtClean="0"/>
              <a:t>calls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mafias &amp; local media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practices</a:t>
            </a:r>
            <a:r>
              <a:rPr lang="es-ES" dirty="0" smtClean="0"/>
              <a:t>…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followed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974160" cy="5069160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 smtClean="0"/>
              <a:t>Greece</a:t>
            </a:r>
            <a:endParaRPr lang="es-ES" dirty="0" smtClean="0"/>
          </a:p>
          <a:p>
            <a:r>
              <a:rPr lang="es-ES" dirty="0" smtClean="0"/>
              <a:t>UK</a:t>
            </a:r>
          </a:p>
          <a:p>
            <a:r>
              <a:rPr lang="es-ES" dirty="0" err="1" smtClean="0"/>
              <a:t>Spain</a:t>
            </a:r>
            <a:r>
              <a:rPr lang="es-ES" dirty="0" smtClean="0"/>
              <a:t> and Malte</a:t>
            </a:r>
          </a:p>
          <a:p>
            <a:endParaRPr lang="es-ES" dirty="0" smtClean="0"/>
          </a:p>
          <a:p>
            <a:r>
              <a:rPr lang="es-ES" dirty="0" smtClean="0"/>
              <a:t>Art. 18 CRC</a:t>
            </a:r>
          </a:p>
          <a:p>
            <a:endParaRPr lang="es-ES" dirty="0" smtClean="0"/>
          </a:p>
          <a:p>
            <a:pPr fontAlgn="base"/>
            <a:r>
              <a:rPr lang="es-ES" dirty="0" smtClean="0"/>
              <a:t>Art. 30 </a:t>
            </a:r>
            <a:r>
              <a:rPr lang="es-ES" dirty="0" err="1" smtClean="0"/>
              <a:t>Directive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n-US" dirty="0" smtClean="0"/>
              <a:t>conditions governing eligibility for refugee status or international protection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Art. 19 Directive laying down standards for the reception of applicants for international protection</a:t>
            </a:r>
            <a:endParaRPr lang="es-ES" dirty="0"/>
          </a:p>
        </p:txBody>
      </p:sp>
      <p:pic>
        <p:nvPicPr>
          <p:cNvPr id="5" name="4 Marcador de contenido" descr="fotonoticia_20160516161137_128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66047"/>
            <a:ext cx="3657600" cy="244030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7467600" cy="720080"/>
          </a:xfrm>
        </p:spPr>
        <p:txBody>
          <a:bodyPr/>
          <a:lstStyle/>
          <a:p>
            <a:r>
              <a:rPr lang="es-ES" dirty="0" smtClean="0"/>
              <a:t>(</a:t>
            </a:r>
            <a:r>
              <a:rPr lang="es-ES" dirty="0" err="1" smtClean="0"/>
              <a:t>scarce</a:t>
            </a:r>
            <a:r>
              <a:rPr lang="es-ES" dirty="0" smtClean="0"/>
              <a:t>) legal </a:t>
            </a:r>
            <a:r>
              <a:rPr lang="es-ES" dirty="0" err="1" smtClean="0"/>
              <a:t>framework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280920" cy="6021288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Convention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Rights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r>
              <a:rPr lang="es-ES" dirty="0" smtClean="0"/>
              <a:t> </a:t>
            </a:r>
            <a:r>
              <a:rPr lang="es-ES" dirty="0" err="1" smtClean="0"/>
              <a:t>does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include</a:t>
            </a:r>
            <a:r>
              <a:rPr lang="es-ES" dirty="0" smtClean="0"/>
              <a:t> </a:t>
            </a:r>
            <a:r>
              <a:rPr lang="es-ES" dirty="0" err="1" smtClean="0"/>
              <a:t>any</a:t>
            </a:r>
            <a:r>
              <a:rPr lang="es-ES" dirty="0" smtClean="0"/>
              <a:t> </a:t>
            </a:r>
            <a:r>
              <a:rPr lang="es-ES" dirty="0" err="1" smtClean="0"/>
              <a:t>provision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protection</a:t>
            </a:r>
            <a:r>
              <a:rPr lang="es-ES" dirty="0" smtClean="0"/>
              <a:t> of </a:t>
            </a:r>
            <a:r>
              <a:rPr lang="es-ES" dirty="0" err="1" smtClean="0"/>
              <a:t>migrant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/</a:t>
            </a:r>
            <a:r>
              <a:rPr lang="es-ES" dirty="0" err="1" smtClean="0"/>
              <a:t>asylum-seekers</a:t>
            </a:r>
            <a:r>
              <a:rPr lang="es-ES" dirty="0" smtClean="0"/>
              <a:t>’ </a:t>
            </a:r>
            <a:r>
              <a:rPr lang="es-ES" dirty="0" err="1" smtClean="0"/>
              <a:t>children</a:t>
            </a:r>
            <a:r>
              <a:rPr lang="es-ES" dirty="0" smtClean="0"/>
              <a:t>. </a:t>
            </a:r>
            <a:r>
              <a:rPr lang="es-ES" dirty="0" err="1" smtClean="0"/>
              <a:t>However</a:t>
            </a:r>
            <a:r>
              <a:rPr lang="es-ES" dirty="0" smtClean="0"/>
              <a:t>,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includes</a:t>
            </a:r>
            <a:r>
              <a:rPr lang="es-ES" dirty="0" smtClean="0"/>
              <a:t> a </a:t>
            </a:r>
            <a:r>
              <a:rPr lang="es-ES" dirty="0" err="1" smtClean="0"/>
              <a:t>provision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best</a:t>
            </a:r>
            <a:r>
              <a:rPr lang="es-ES" dirty="0" smtClean="0"/>
              <a:t> </a:t>
            </a:r>
            <a:r>
              <a:rPr lang="es-ES" dirty="0" err="1" smtClean="0"/>
              <a:t>interets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Neither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ECHR </a:t>
            </a:r>
            <a:r>
              <a:rPr lang="es-ES" dirty="0" err="1" smtClean="0"/>
              <a:t>does</a:t>
            </a:r>
            <a:r>
              <a:rPr lang="es-ES" dirty="0" smtClean="0"/>
              <a:t> </a:t>
            </a:r>
            <a:r>
              <a:rPr lang="es-ES" dirty="0" err="1" smtClean="0"/>
              <a:t>speak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Article</a:t>
            </a:r>
            <a:r>
              <a:rPr lang="es-ES" dirty="0" smtClean="0"/>
              <a:t> 24 CFREU </a:t>
            </a:r>
            <a:r>
              <a:rPr lang="es-ES" dirty="0" err="1" smtClean="0"/>
              <a:t>repeats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smtClean="0"/>
              <a:t>idea </a:t>
            </a:r>
            <a:r>
              <a:rPr lang="es-ES" dirty="0" smtClean="0"/>
              <a:t>of </a:t>
            </a:r>
            <a:r>
              <a:rPr lang="es-ES" dirty="0" err="1" smtClean="0"/>
              <a:t>protecting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and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best</a:t>
            </a:r>
            <a:r>
              <a:rPr lang="es-ES" dirty="0" smtClean="0"/>
              <a:t> </a:t>
            </a:r>
            <a:r>
              <a:rPr lang="es-ES" dirty="0" err="1" smtClean="0"/>
              <a:t>interests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General </a:t>
            </a:r>
            <a:r>
              <a:rPr lang="es-ES" dirty="0" err="1" smtClean="0"/>
              <a:t>Observations</a:t>
            </a:r>
            <a:r>
              <a:rPr lang="es-ES" dirty="0" smtClean="0"/>
              <a:t> n. 6 and 14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Commitee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Rights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Stockholm</a:t>
            </a:r>
            <a:r>
              <a:rPr lang="es-ES" dirty="0" smtClean="0"/>
              <a:t> </a:t>
            </a:r>
            <a:r>
              <a:rPr lang="es-ES" dirty="0" err="1" smtClean="0"/>
              <a:t>program</a:t>
            </a:r>
            <a:r>
              <a:rPr lang="es-ES" dirty="0" smtClean="0"/>
              <a:t>: </a:t>
            </a:r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take</a:t>
            </a:r>
            <a:r>
              <a:rPr lang="es-ES" dirty="0" smtClean="0"/>
              <a:t> </a:t>
            </a:r>
            <a:r>
              <a:rPr lang="es-ES" dirty="0" err="1" smtClean="0"/>
              <a:t>systematically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rights</a:t>
            </a:r>
            <a:r>
              <a:rPr lang="es-ES" dirty="0" smtClean="0"/>
              <a:t> </a:t>
            </a:r>
            <a:r>
              <a:rPr lang="es-ES" dirty="0" err="1" smtClean="0"/>
              <a:t>into</a:t>
            </a:r>
            <a:r>
              <a:rPr lang="es-ES" dirty="0" smtClean="0"/>
              <a:t> </a:t>
            </a:r>
            <a:r>
              <a:rPr lang="es-ES" dirty="0" err="1" smtClean="0"/>
              <a:t>account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Best</a:t>
            </a:r>
            <a:r>
              <a:rPr lang="es-ES" dirty="0" smtClean="0"/>
              <a:t> </a:t>
            </a:r>
            <a:r>
              <a:rPr lang="es-ES" dirty="0" err="1" smtClean="0"/>
              <a:t>interests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091136"/>
          </a:xfrm>
        </p:spPr>
        <p:txBody>
          <a:bodyPr>
            <a:normAutofit/>
          </a:bodyPr>
          <a:lstStyle/>
          <a:p>
            <a:r>
              <a:rPr lang="es-ES" dirty="0" err="1" smtClean="0"/>
              <a:t>Undefined</a:t>
            </a:r>
            <a:r>
              <a:rPr lang="es-ES" dirty="0" smtClean="0"/>
              <a:t> legal concept</a:t>
            </a:r>
          </a:p>
          <a:p>
            <a:r>
              <a:rPr lang="es-ES" dirty="0" err="1" smtClean="0"/>
              <a:t>The</a:t>
            </a:r>
            <a:r>
              <a:rPr lang="es-ES" dirty="0" smtClean="0"/>
              <a:t> BIC </a:t>
            </a:r>
            <a:r>
              <a:rPr lang="es-ES" dirty="0" err="1" smtClean="0"/>
              <a:t>depends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specific</a:t>
            </a:r>
            <a:r>
              <a:rPr lang="es-ES" dirty="0" smtClean="0"/>
              <a:t> </a:t>
            </a:r>
            <a:r>
              <a:rPr lang="es-ES" dirty="0" err="1" smtClean="0"/>
              <a:t>circumstances</a:t>
            </a:r>
            <a:r>
              <a:rPr lang="es-ES" dirty="0" smtClean="0"/>
              <a:t> of </a:t>
            </a:r>
            <a:r>
              <a:rPr lang="es-ES" dirty="0" err="1" smtClean="0"/>
              <a:t>each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BIC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related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enjoyment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child</a:t>
            </a:r>
            <a:r>
              <a:rPr lang="es-ES" dirty="0" smtClean="0"/>
              <a:t> of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his</a:t>
            </a:r>
            <a:r>
              <a:rPr lang="es-ES" dirty="0" smtClean="0"/>
              <a:t>/</a:t>
            </a:r>
            <a:r>
              <a:rPr lang="es-ES" dirty="0" err="1" smtClean="0"/>
              <a:t>her</a:t>
            </a:r>
            <a:r>
              <a:rPr lang="es-ES" dirty="0" smtClean="0"/>
              <a:t> </a:t>
            </a:r>
            <a:r>
              <a:rPr lang="es-ES" dirty="0" err="1" smtClean="0"/>
              <a:t>rights</a:t>
            </a:r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4016449" cy="4495800"/>
          </a:xfrm>
        </p:spPr>
        <p:txBody>
          <a:bodyPr/>
          <a:lstStyle/>
          <a:p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no EU global and </a:t>
            </a:r>
            <a:r>
              <a:rPr lang="es-ES" dirty="0" err="1" smtClean="0"/>
              <a:t>clear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 of </a:t>
            </a:r>
            <a:r>
              <a:rPr lang="es-ES" dirty="0" err="1" smtClean="0"/>
              <a:t>protection</a:t>
            </a:r>
            <a:r>
              <a:rPr lang="es-ES" dirty="0" smtClean="0"/>
              <a:t> of </a:t>
            </a:r>
            <a:r>
              <a:rPr lang="es-ES" dirty="0" err="1" smtClean="0"/>
              <a:t>unaccompanied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apply</a:t>
            </a:r>
            <a:r>
              <a:rPr lang="es-ES" dirty="0" smtClean="0"/>
              <a:t> </a:t>
            </a:r>
            <a:r>
              <a:rPr lang="es-ES" dirty="0" err="1" smtClean="0"/>
              <a:t>collective</a:t>
            </a:r>
            <a:r>
              <a:rPr lang="es-ES" dirty="0" smtClean="0"/>
              <a:t> </a:t>
            </a:r>
            <a:r>
              <a:rPr lang="es-ES" dirty="0" err="1" smtClean="0"/>
              <a:t>solutions</a:t>
            </a:r>
            <a:endParaRPr lang="es-ES" dirty="0" smtClean="0"/>
          </a:p>
          <a:p>
            <a:r>
              <a:rPr lang="es-ES" dirty="0" err="1" smtClean="0"/>
              <a:t>Some</a:t>
            </a:r>
            <a:r>
              <a:rPr lang="es-ES" dirty="0" smtClean="0"/>
              <a:t> EU </a:t>
            </a:r>
            <a:r>
              <a:rPr lang="es-ES" dirty="0" err="1" smtClean="0"/>
              <a:t>states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been</a:t>
            </a:r>
            <a:r>
              <a:rPr lang="es-ES" dirty="0" smtClean="0"/>
              <a:t> </a:t>
            </a:r>
            <a:r>
              <a:rPr lang="es-ES" dirty="0" err="1" smtClean="0"/>
              <a:t>condemned</a:t>
            </a:r>
            <a:r>
              <a:rPr lang="es-ES" dirty="0" smtClean="0"/>
              <a:t>:</a:t>
            </a:r>
          </a:p>
          <a:p>
            <a:pPr lvl="1"/>
            <a:r>
              <a:rPr lang="es-ES" dirty="0" err="1" smtClean="0"/>
              <a:t>Popov</a:t>
            </a:r>
            <a:r>
              <a:rPr lang="es-ES" dirty="0" smtClean="0"/>
              <a:t>/France</a:t>
            </a:r>
          </a:p>
          <a:p>
            <a:pPr lvl="1"/>
            <a:r>
              <a:rPr lang="es-ES" dirty="0" err="1" smtClean="0"/>
              <a:t>Mulanzila</a:t>
            </a:r>
            <a:r>
              <a:rPr lang="es-ES" dirty="0" smtClean="0"/>
              <a:t> </a:t>
            </a:r>
            <a:r>
              <a:rPr lang="es-ES" dirty="0" err="1" smtClean="0"/>
              <a:t>Mayeka</a:t>
            </a:r>
            <a:r>
              <a:rPr lang="es-ES" dirty="0" smtClean="0"/>
              <a:t>/</a:t>
            </a:r>
            <a:r>
              <a:rPr lang="es-ES" dirty="0" err="1" smtClean="0"/>
              <a:t>Belg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s-ES" dirty="0" err="1" smtClean="0"/>
              <a:t>meaning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err="1" smtClean="0"/>
              <a:t>Current</a:t>
            </a:r>
            <a:r>
              <a:rPr lang="es-ES" dirty="0" smtClean="0"/>
              <a:t> EU </a:t>
            </a:r>
            <a:r>
              <a:rPr lang="es-ES" dirty="0" err="1" smtClean="0"/>
              <a:t>problems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s-ES" dirty="0" err="1" smtClean="0"/>
              <a:t>Several</a:t>
            </a:r>
            <a:r>
              <a:rPr lang="es-ES" dirty="0" smtClean="0"/>
              <a:t> </a:t>
            </a:r>
            <a:r>
              <a:rPr lang="es-ES" dirty="0" err="1" smtClean="0"/>
              <a:t>tools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ue</a:t>
            </a:r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5544616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 smtClean="0"/>
              <a:t>Action</a:t>
            </a:r>
            <a:r>
              <a:rPr lang="es-ES" dirty="0" smtClean="0"/>
              <a:t> plan 2010-2014 </a:t>
            </a:r>
            <a:r>
              <a:rPr lang="es-ES" dirty="0" err="1" smtClean="0"/>
              <a:t>for</a:t>
            </a:r>
            <a:r>
              <a:rPr lang="es-ES" dirty="0" smtClean="0"/>
              <a:t> non </a:t>
            </a:r>
            <a:r>
              <a:rPr lang="es-ES" dirty="0" err="1" smtClean="0"/>
              <a:t>accompanied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err="1" smtClean="0"/>
              <a:t>Directive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asylum</a:t>
            </a:r>
            <a:r>
              <a:rPr lang="es-ES" dirty="0" smtClean="0"/>
              <a:t> </a:t>
            </a:r>
            <a:r>
              <a:rPr lang="es-ES" dirty="0" err="1" smtClean="0"/>
              <a:t>procedure</a:t>
            </a:r>
            <a:r>
              <a:rPr lang="es-ES" dirty="0" smtClean="0"/>
              <a:t> (art. 25)</a:t>
            </a:r>
          </a:p>
          <a:p>
            <a:pPr fontAlgn="base"/>
            <a:r>
              <a:rPr lang="es-ES" dirty="0" err="1" smtClean="0"/>
              <a:t>Directive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n-US" dirty="0" smtClean="0"/>
              <a:t>conditions governing eligibility for refugee status or international protection (art.</a:t>
            </a:r>
          </a:p>
          <a:p>
            <a:pPr fontAlgn="base"/>
            <a:r>
              <a:rPr lang="en-US" dirty="0" smtClean="0"/>
              <a:t>Directive laying down standards for the reception of applicants for international protection (art. 19)</a:t>
            </a:r>
          </a:p>
          <a:p>
            <a:pPr fontAlgn="base"/>
            <a:r>
              <a:rPr lang="en-US" dirty="0" smtClean="0"/>
              <a:t>Directive on the provision of temporary protection in the event of mass influx (art. 13 and 16), </a:t>
            </a:r>
          </a:p>
          <a:p>
            <a:pPr fontAlgn="base"/>
            <a:r>
              <a:rPr lang="en-US" dirty="0" smtClean="0"/>
              <a:t>Dublin Regulation III (Art. 6 and 8), </a:t>
            </a:r>
          </a:p>
          <a:p>
            <a:pPr fontAlgn="base"/>
            <a:r>
              <a:rPr lang="en-US" dirty="0" smtClean="0"/>
              <a:t>Directive on family reunification (art. 10), </a:t>
            </a:r>
          </a:p>
          <a:p>
            <a:pPr fontAlgn="base"/>
            <a:r>
              <a:rPr lang="en-US" dirty="0" smtClean="0"/>
              <a:t>Return directive (art. 10 )</a:t>
            </a:r>
          </a:p>
          <a:p>
            <a:pPr fontAlgn="base"/>
            <a:r>
              <a:rPr lang="en-US" dirty="0" smtClean="0"/>
              <a:t>Directive on the prevention and fight against trafficking of persons (art. 16), </a:t>
            </a:r>
          </a:p>
          <a:p>
            <a:pPr fontAlgn="base"/>
            <a:r>
              <a:rPr lang="en-US" dirty="0" smtClean="0"/>
              <a:t>Directive against sexual abuse and exploitation of children (art . 20).</a:t>
            </a:r>
          </a:p>
          <a:p>
            <a:pPr fontAlgn="base"/>
            <a:r>
              <a:rPr lang="en-US" dirty="0" smtClean="0"/>
              <a:t>Directive on victims of crime (art. 24)</a:t>
            </a:r>
          </a:p>
          <a:p>
            <a:pPr fontAlgn="base"/>
            <a:endParaRPr lang="es-ES" dirty="0" smtClean="0"/>
          </a:p>
          <a:p>
            <a:pPr fontAlgn="base"/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Refugee</a:t>
            </a:r>
            <a:r>
              <a:rPr lang="es-ES" dirty="0" smtClean="0"/>
              <a:t> </a:t>
            </a:r>
            <a:r>
              <a:rPr lang="es-ES" dirty="0" err="1" smtClean="0"/>
              <a:t>law</a:t>
            </a:r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ES" dirty="0" err="1" smtClean="0"/>
              <a:t>Concluded</a:t>
            </a:r>
            <a:r>
              <a:rPr lang="es-ES" dirty="0" smtClean="0"/>
              <a:t> in 1951</a:t>
            </a:r>
          </a:p>
          <a:p>
            <a:endParaRPr lang="es-ES" dirty="0" smtClean="0"/>
          </a:p>
          <a:p>
            <a:r>
              <a:rPr lang="es-ES" dirty="0" err="1" smtClean="0"/>
              <a:t>Centred</a:t>
            </a:r>
            <a:r>
              <a:rPr lang="es-ES" dirty="0" smtClean="0"/>
              <a:t> in </a:t>
            </a:r>
            <a:r>
              <a:rPr lang="es-ES" dirty="0" err="1" smtClean="0"/>
              <a:t>adult</a:t>
            </a:r>
            <a:r>
              <a:rPr lang="es-ES" dirty="0" smtClean="0"/>
              <a:t> </a:t>
            </a:r>
            <a:r>
              <a:rPr lang="es-ES" dirty="0" err="1" smtClean="0"/>
              <a:t>men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Cold</a:t>
            </a:r>
            <a:r>
              <a:rPr lang="es-ES" dirty="0" smtClean="0"/>
              <a:t> </a:t>
            </a:r>
            <a:r>
              <a:rPr lang="es-ES" dirty="0" err="1" smtClean="0"/>
              <a:t>war</a:t>
            </a:r>
            <a:r>
              <a:rPr lang="es-ES" dirty="0" smtClean="0"/>
              <a:t> </a:t>
            </a:r>
            <a:r>
              <a:rPr lang="es-ES" dirty="0" err="1" smtClean="0"/>
              <a:t>context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concept has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changed</a:t>
            </a:r>
            <a:r>
              <a:rPr lang="es-ES" dirty="0" smtClean="0"/>
              <a:t> so </a:t>
            </a:r>
            <a:r>
              <a:rPr lang="es-ES" dirty="0" err="1" smtClean="0"/>
              <a:t>far</a:t>
            </a:r>
            <a:endParaRPr lang="es-ES" dirty="0" smtClean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3872433" cy="4495800"/>
          </a:xfrm>
        </p:spPr>
        <p:txBody>
          <a:bodyPr>
            <a:normAutofit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definition</a:t>
            </a:r>
            <a:r>
              <a:rPr lang="es-ES" dirty="0" smtClean="0"/>
              <a:t> of </a:t>
            </a:r>
            <a:r>
              <a:rPr lang="es-ES" dirty="0" err="1" smtClean="0"/>
              <a:t>refugee</a:t>
            </a:r>
            <a:r>
              <a:rPr lang="es-ES" dirty="0" smtClean="0"/>
              <a:t> </a:t>
            </a:r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include</a:t>
            </a:r>
            <a:r>
              <a:rPr lang="es-ES" dirty="0" smtClean="0"/>
              <a:t> </a:t>
            </a:r>
            <a:r>
              <a:rPr lang="es-ES" dirty="0" err="1" smtClean="0"/>
              <a:t>children</a:t>
            </a:r>
            <a:endParaRPr lang="es-ES" dirty="0" smtClean="0"/>
          </a:p>
          <a:p>
            <a:r>
              <a:rPr lang="es-ES" dirty="0" err="1" smtClean="0"/>
              <a:t>Children</a:t>
            </a:r>
            <a:r>
              <a:rPr lang="es-ES" dirty="0" smtClean="0"/>
              <a:t> are </a:t>
            </a:r>
            <a:r>
              <a:rPr lang="es-ES" dirty="0" err="1" smtClean="0"/>
              <a:t>autonomous</a:t>
            </a:r>
            <a:r>
              <a:rPr lang="es-ES" dirty="0" smtClean="0"/>
              <a:t> </a:t>
            </a:r>
            <a:r>
              <a:rPr lang="es-ES" dirty="0" err="1" smtClean="0"/>
              <a:t>beings</a:t>
            </a:r>
            <a:endParaRPr lang="es-ES" dirty="0" smtClean="0"/>
          </a:p>
          <a:p>
            <a:r>
              <a:rPr lang="es-ES" dirty="0" err="1" smtClean="0"/>
              <a:t>Children</a:t>
            </a:r>
            <a:r>
              <a:rPr lang="es-ES" dirty="0" smtClean="0"/>
              <a:t> can </a:t>
            </a:r>
            <a:r>
              <a:rPr lang="es-ES" dirty="0" err="1" smtClean="0"/>
              <a:t>apply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asylum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own</a:t>
            </a:r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forms</a:t>
            </a:r>
            <a:r>
              <a:rPr lang="es-ES" dirty="0" smtClean="0"/>
              <a:t> of </a:t>
            </a:r>
            <a:r>
              <a:rPr lang="es-ES" dirty="0" err="1" smtClean="0"/>
              <a:t>persecution</a:t>
            </a:r>
            <a:r>
              <a:rPr lang="es-ES" dirty="0" smtClean="0"/>
              <a:t> of </a:t>
            </a:r>
            <a:r>
              <a:rPr lang="es-ES" dirty="0" err="1" smtClean="0"/>
              <a:t>children</a:t>
            </a:r>
            <a:r>
              <a:rPr lang="es-ES" dirty="0" smtClean="0"/>
              <a:t> can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different</a:t>
            </a:r>
            <a:endParaRPr lang="es-ES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s-ES" dirty="0" err="1" smtClean="0"/>
              <a:t>Convention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status of </a:t>
            </a:r>
            <a:r>
              <a:rPr lang="es-ES" dirty="0" err="1" smtClean="0"/>
              <a:t>refugees</a:t>
            </a:r>
            <a:r>
              <a:rPr lang="es-ES" dirty="0" smtClean="0"/>
              <a:t>:</a:t>
            </a:r>
            <a:endParaRPr lang="es-ES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err="1" smtClean="0"/>
              <a:t>Today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UNHCR </a:t>
            </a:r>
            <a:r>
              <a:rPr lang="es-ES" dirty="0" err="1" smtClean="0"/>
              <a:t>says</a:t>
            </a:r>
            <a:r>
              <a:rPr lang="es-ES" dirty="0" smtClean="0"/>
              <a:t>: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276</TotalTime>
  <Words>1389</Words>
  <Application>Microsoft Office PowerPoint</Application>
  <PresentationFormat>Presentación en pantalla (4:3)</PresentationFormat>
  <Paragraphs>208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Mirador</vt:lpstr>
      <vt:lpstr>EUMedEA CRASH COURSE</vt:lpstr>
      <vt:lpstr>Diapositiva 2</vt:lpstr>
      <vt:lpstr>Diapositiva 3</vt:lpstr>
      <vt:lpstr>Reasons for children fleeing away</vt:lpstr>
      <vt:lpstr>Some practices… not to be followed</vt:lpstr>
      <vt:lpstr>(scarce) legal framework</vt:lpstr>
      <vt:lpstr>Best interests of the child</vt:lpstr>
      <vt:lpstr>Several tools of the ue</vt:lpstr>
      <vt:lpstr>Refugee law</vt:lpstr>
      <vt:lpstr>Unaccompanied children face major problems:</vt:lpstr>
      <vt:lpstr>Forms of children’ persecution</vt:lpstr>
      <vt:lpstr>Proposals (1 of 7)</vt:lpstr>
      <vt:lpstr>Proposals (2 of 7)</vt:lpstr>
      <vt:lpstr>PROPOSALS (3 OF 7)</vt:lpstr>
      <vt:lpstr>PROPOSALS (4 OF 7)</vt:lpstr>
      <vt:lpstr>Proposals (5 of 7)</vt:lpstr>
      <vt:lpstr>Proposals (6 of 7)</vt:lpstr>
      <vt:lpstr>Proposals (7 of 7)</vt:lpstr>
      <vt:lpstr>Protecting unaccompanied children in eu </vt:lpstr>
      <vt:lpstr>Some eu countries…</vt:lpstr>
      <vt:lpstr>General measures to be taken: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EUMedEA CRASH COURSE</dc:title>
  <dc:creator>Susana</dc:creator>
  <cp:lastModifiedBy>Susana</cp:lastModifiedBy>
  <cp:revision>33</cp:revision>
  <dcterms:created xsi:type="dcterms:W3CDTF">2016-07-04T07:03:39Z</dcterms:created>
  <dcterms:modified xsi:type="dcterms:W3CDTF">2016-07-04T17:02:15Z</dcterms:modified>
</cp:coreProperties>
</file>