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1" r:id="rId4"/>
    <p:sldId id="258" r:id="rId5"/>
    <p:sldId id="282" r:id="rId6"/>
    <p:sldId id="259" r:id="rId7"/>
    <p:sldId id="283" r:id="rId8"/>
    <p:sldId id="276" r:id="rId9"/>
    <p:sldId id="294" r:id="rId10"/>
    <p:sldId id="284" r:id="rId11"/>
    <p:sldId id="295" r:id="rId12"/>
    <p:sldId id="296" r:id="rId13"/>
    <p:sldId id="297" r:id="rId14"/>
    <p:sldId id="298" r:id="rId15"/>
    <p:sldId id="286" r:id="rId16"/>
    <p:sldId id="299" r:id="rId17"/>
    <p:sldId id="29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7DB358"/>
    <a:srgbClr val="557FC7"/>
    <a:srgbClr val="FCC419"/>
    <a:srgbClr val="ACACAC"/>
    <a:srgbClr val="ED8945"/>
    <a:srgbClr val="69A2D7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060" autoAdjust="0"/>
  </p:normalViewPr>
  <p:slideViewPr>
    <p:cSldViewPr snapToGrid="0" showGuides="1">
      <p:cViewPr varScale="1">
        <p:scale>
          <a:sx n="70" d="100"/>
          <a:sy n="70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LISTA%20FORM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LISTA%20FORM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LISTA%20FORM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LISTA%20FORM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LISTA%20FORM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LISTA%20FORM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matrice%20BORRELLI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matrice%20BORRELLI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e\Desktop\RICERCA%20LM88\MATRICELM88%20DE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Numero</a:t>
            </a:r>
            <a:r>
              <a:rPr lang="en-US" sz="2000" dirty="0"/>
              <a:t> LM-88 </a:t>
            </a:r>
            <a:r>
              <a:rPr lang="en-US" sz="2000" dirty="0" err="1"/>
              <a:t>attivati</a:t>
            </a:r>
            <a:r>
              <a:rPr lang="en-US" sz="2000" dirty="0"/>
              <a:t> 2008 - 2015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Foglio1!$G$7</c:f>
              <c:strCache>
                <c:ptCount val="1"/>
                <c:pt idx="0">
                  <c:v>Numero CLM attivati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8682D86-BE57-4C9E-89F2-26AB65D4509C}" type="VALUE">
                      <a:rPr lang="en-US" sz="1400" i="1"/>
                      <a:pPr/>
                      <a:t>[VALORE]</a:t>
                    </a:fld>
                    <a:endParaRPr lang="it-IT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16-440D-82DD-B0C9C235973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71B638-8791-43C8-9BFE-FE5C1765577E}" type="VALUE">
                      <a:rPr lang="en-US" sz="1400" i="1"/>
                      <a:pPr/>
                      <a:t>[VALORE]</a:t>
                    </a:fld>
                    <a:endParaRPr lang="it-IT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16-440D-82DD-B0C9C235973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Foglio1!$F$8:$F$15</c:f>
              <c:strCache>
                <c:ptCount val="8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</c:strCache>
            </c:strRef>
          </c:cat>
          <c:val>
            <c:numRef>
              <c:f>Foglio1!$G$8:$G$15</c:f>
              <c:numCache>
                <c:formatCode>General</c:formatCode>
                <c:ptCount val="8"/>
                <c:pt idx="0">
                  <c:v>15</c:v>
                </c:pt>
                <c:pt idx="1">
                  <c:v>23</c:v>
                </c:pt>
                <c:pt idx="2">
                  <c:v>26</c:v>
                </c:pt>
                <c:pt idx="3">
                  <c:v>24</c:v>
                </c:pt>
                <c:pt idx="4">
                  <c:v>22</c:v>
                </c:pt>
                <c:pt idx="5">
                  <c:v>22</c:v>
                </c:pt>
                <c:pt idx="6">
                  <c:v>21</c:v>
                </c:pt>
                <c:pt idx="7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D8-497F-9053-DB6D1825CCB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65564000"/>
        <c:axId val="165564560"/>
      </c:lineChart>
      <c:catAx>
        <c:axId val="1655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564560"/>
        <c:crosses val="autoZero"/>
        <c:auto val="1"/>
        <c:lblAlgn val="ctr"/>
        <c:lblOffset val="100"/>
        <c:noMultiLvlLbl val="0"/>
      </c:catAx>
      <c:valAx>
        <c:axId val="16556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rgbClr val="B88C00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baseline="0" dirty="0"/>
              <a:t>Tasso Occupazione Laureati LM-88 – Laureati Ateneo </a:t>
            </a:r>
            <a:endParaRPr lang="it-IT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Foglio9!$A$13</c:f>
              <c:strCache>
                <c:ptCount val="1"/>
                <c:pt idx="0">
                  <c:v>LM88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215441819772528E-2"/>
                  <c:y val="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32-4CFB-A1D8-C12CA9F8DF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888888888888887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32-4CFB-A1D8-C12CA9F8DF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333333333333435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D32-4CFB-A1D8-C12CA9F8DF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Foglio9!$B$12:$D$12</c:f>
              <c:strCache>
                <c:ptCount val="3"/>
                <c:pt idx="0">
                  <c:v>a 1 anno</c:v>
                </c:pt>
                <c:pt idx="1">
                  <c:v>a 2 anni</c:v>
                </c:pt>
                <c:pt idx="2">
                  <c:v>a 3 anni</c:v>
                </c:pt>
              </c:strCache>
            </c:strRef>
          </c:cat>
          <c:val>
            <c:numRef>
              <c:f>Foglio9!$B$13:$D$13</c:f>
              <c:numCache>
                <c:formatCode>0.0%</c:formatCode>
                <c:ptCount val="3"/>
                <c:pt idx="0" formatCode="0%">
                  <c:v>0.52</c:v>
                </c:pt>
                <c:pt idx="1">
                  <c:v>0.63700000000000001</c:v>
                </c:pt>
                <c:pt idx="2">
                  <c:v>0.79200000000000004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D32-4CFB-A1D8-C12CA9F8DFCE}"/>
            </c:ext>
          </c:extLst>
        </c:ser>
        <c:ser>
          <c:idx val="1"/>
          <c:order val="1"/>
          <c:tx>
            <c:strRef>
              <c:f>Foglio9!$A$14</c:f>
              <c:strCache>
                <c:ptCount val="1"/>
                <c:pt idx="0">
                  <c:v>Ateneo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222222222222226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D32-4CFB-A1D8-C12CA9F8DFC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999999999999953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32-4CFB-A1D8-C12CA9F8DFC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548775153105861E-2"/>
                  <c:y val="-1.851851851851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D32-4CFB-A1D8-C12CA9F8DF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Foglio9!$B$12:$D$12</c:f>
              <c:strCache>
                <c:ptCount val="3"/>
                <c:pt idx="0">
                  <c:v>a 1 anno</c:v>
                </c:pt>
                <c:pt idx="1">
                  <c:v>a 2 anni</c:v>
                </c:pt>
                <c:pt idx="2">
                  <c:v>a 3 anni</c:v>
                </c:pt>
              </c:strCache>
            </c:strRef>
          </c:cat>
          <c:val>
            <c:numRef>
              <c:f>Foglio9!$B$14:$D$14</c:f>
              <c:numCache>
                <c:formatCode>0.0%</c:formatCode>
                <c:ptCount val="3"/>
                <c:pt idx="0">
                  <c:v>0.59299999999999997</c:v>
                </c:pt>
                <c:pt idx="1">
                  <c:v>0.75129999999999997</c:v>
                </c:pt>
                <c:pt idx="2" formatCode="0%">
                  <c:v>0.81100000000000005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D32-4CFB-A1D8-C12CA9F8DF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69902032"/>
        <c:axId val="169902592"/>
      </c:lineChart>
      <c:catAx>
        <c:axId val="16990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02592"/>
        <c:crosses val="autoZero"/>
        <c:auto val="1"/>
        <c:lblAlgn val="ctr"/>
        <c:lblOffset val="100"/>
        <c:noMultiLvlLbl val="0"/>
      </c:catAx>
      <c:valAx>
        <c:axId val="1699025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902032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solidFill>
        <a:srgbClr val="B88C00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Guadagno</a:t>
            </a:r>
            <a:r>
              <a:rPr lang="it-IT" b="1" baseline="0" dirty="0"/>
              <a:t> Mensile Medio </a:t>
            </a:r>
          </a:p>
          <a:p>
            <a:pPr>
              <a:defRPr b="1"/>
            </a:pPr>
            <a:r>
              <a:rPr lang="it-IT" b="1" baseline="0" dirty="0"/>
              <a:t>Laureati LM-88 – Laureati Ateneo</a:t>
            </a:r>
            <a:endParaRPr lang="it-IT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Foglio9!$A$7</c:f>
              <c:strCache>
                <c:ptCount val="1"/>
                <c:pt idx="0">
                  <c:v>LM88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22222222222272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487-4185-976B-3EABD262B3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666666666666666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87-4185-976B-3EABD262B3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8888888888899E-2"/>
                  <c:y val="2.3148148148148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487-4185-976B-3EABD262B3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Foglio9!$B$6:$D$6</c:f>
              <c:strCache>
                <c:ptCount val="3"/>
                <c:pt idx="0">
                  <c:v>Occupato a 1 anno</c:v>
                </c:pt>
                <c:pt idx="1">
                  <c:v>Occupato a 3anni</c:v>
                </c:pt>
                <c:pt idx="2">
                  <c:v>Occupato a 5anni</c:v>
                </c:pt>
              </c:strCache>
            </c:strRef>
          </c:cat>
          <c:val>
            <c:numRef>
              <c:f>Foglio9!$B$7:$D$7</c:f>
              <c:numCache>
                <c:formatCode>General</c:formatCode>
                <c:ptCount val="3"/>
                <c:pt idx="0">
                  <c:v>730</c:v>
                </c:pt>
                <c:pt idx="1">
                  <c:v>905.8</c:v>
                </c:pt>
                <c:pt idx="2">
                  <c:v>1159.4000000000001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487-4185-976B-3EABD262B309}"/>
            </c:ext>
          </c:extLst>
        </c:ser>
        <c:ser>
          <c:idx val="1"/>
          <c:order val="1"/>
          <c:tx>
            <c:strRef>
              <c:f>Foglio9!$A$8</c:f>
              <c:strCache>
                <c:ptCount val="1"/>
                <c:pt idx="0">
                  <c:v>Ateneo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45E-2"/>
                  <c:y val="-4.1666666666666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487-4185-976B-3EABD262B30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111111111111108E-2"/>
                  <c:y val="-5.5555555555555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87-4185-976B-3EABD262B30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333333333333438E-2"/>
                  <c:y val="-4.62962962962963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487-4185-976B-3EABD262B3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Foglio9!$B$6:$D$6</c:f>
              <c:strCache>
                <c:ptCount val="3"/>
                <c:pt idx="0">
                  <c:v>Occupato a 1 anno</c:v>
                </c:pt>
                <c:pt idx="1">
                  <c:v>Occupato a 3anni</c:v>
                </c:pt>
                <c:pt idx="2">
                  <c:v>Occupato a 5anni</c:v>
                </c:pt>
              </c:strCache>
            </c:strRef>
          </c:cat>
          <c:val>
            <c:numRef>
              <c:f>Foglio9!$B$8:$D$8</c:f>
              <c:numCache>
                <c:formatCode>General</c:formatCode>
                <c:ptCount val="3"/>
                <c:pt idx="0">
                  <c:v>1011.5</c:v>
                </c:pt>
                <c:pt idx="1">
                  <c:v>1106.5999999999999</c:v>
                </c:pt>
                <c:pt idx="2">
                  <c:v>1399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487-4185-976B-3EABD262B309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0017408"/>
        <c:axId val="170017968"/>
      </c:lineChart>
      <c:catAx>
        <c:axId val="170017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017968"/>
        <c:crosses val="autoZero"/>
        <c:auto val="1"/>
        <c:lblAlgn val="ctr"/>
        <c:lblOffset val="100"/>
        <c:noMultiLvlLbl val="0"/>
      </c:catAx>
      <c:valAx>
        <c:axId val="17001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017408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solidFill>
        <a:srgbClr val="B88C00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Occupati Coerenti - tassi di differenza</a:t>
            </a:r>
            <a:r>
              <a:rPr lang="it-IT" baseline="0"/>
              <a:t> con Ateneo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Foglio8!$D$7</c:f>
              <c:strCache>
                <c:ptCount val="1"/>
                <c:pt idx="0">
                  <c:v>LM88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Foglio8!$E$6:$G$6</c:f>
              <c:strCache>
                <c:ptCount val="3"/>
                <c:pt idx="0">
                  <c:v>Occupati Coerenti 1 anno</c:v>
                </c:pt>
                <c:pt idx="1">
                  <c:v>Occupati Coerenti 3 anni</c:v>
                </c:pt>
                <c:pt idx="2">
                  <c:v>Occupati Coerenti a 5 anni</c:v>
                </c:pt>
              </c:strCache>
            </c:strRef>
          </c:cat>
          <c:val>
            <c:numRef>
              <c:f>Foglio8!$E$7:$G$7</c:f>
              <c:numCache>
                <c:formatCode>0.0%</c:formatCode>
                <c:ptCount val="3"/>
                <c:pt idx="0" formatCode="0.00%">
                  <c:v>0.33300000000000002</c:v>
                </c:pt>
                <c:pt idx="1">
                  <c:v>0.25900000000000001</c:v>
                </c:pt>
                <c:pt idx="2">
                  <c:v>0.29899999999999999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31-4F7E-8A14-DBBE3D251558}"/>
            </c:ext>
          </c:extLst>
        </c:ser>
        <c:ser>
          <c:idx val="1"/>
          <c:order val="1"/>
          <c:tx>
            <c:strRef>
              <c:f>Foglio8!$D$8</c:f>
              <c:strCache>
                <c:ptCount val="1"/>
                <c:pt idx="0">
                  <c:v>Differenza con Ateneo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it-IT" smtClean="0"/>
                      <a:t>Scarto Ateneo 1 anno</a:t>
                    </a:r>
                    <a:r>
                      <a:rPr lang="it-IT" baseline="0" smtClean="0"/>
                      <a:t>; </a:t>
                    </a:r>
                    <a:fld id="{06D6A32E-AD42-40A5-84AA-2F62F9E19BC5}" type="VALUE">
                      <a:rPr lang="it-IT" baseline="0"/>
                      <a:pPr/>
                      <a:t>[VALORE]</a:t>
                    </a:fld>
                    <a:endParaRPr lang="it-IT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it-IT" baseline="0" smtClean="0"/>
                      <a:t>Scarto Ateneo 3 anni; </a:t>
                    </a:r>
                    <a:fld id="{F4542C92-42A6-4D6E-ADA6-EF1944109F20}" type="VALUE">
                      <a:rPr lang="it-IT" baseline="0"/>
                      <a:pPr/>
                      <a:t>[VALORE]</a:t>
                    </a:fld>
                    <a:endParaRPr lang="it-IT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 baseline="0" smtClean="0"/>
                      <a:t>Scarto Ateneo 5 anni; </a:t>
                    </a:r>
                    <a:fld id="{B64A0D84-ABCA-4945-A5EB-2A7757D0E6A8}" type="VALUE">
                      <a:rPr lang="it-IT" baseline="0"/>
                      <a:pPr/>
                      <a:t>[VALORE]</a:t>
                    </a:fld>
                    <a:endParaRPr lang="it-IT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Foglio8!$E$6:$G$6</c:f>
              <c:strCache>
                <c:ptCount val="3"/>
                <c:pt idx="0">
                  <c:v>Occupati Coerenti 1 anno</c:v>
                </c:pt>
                <c:pt idx="1">
                  <c:v>Occupati Coerenti 3 anni</c:v>
                </c:pt>
                <c:pt idx="2">
                  <c:v>Occupati Coerenti a 5 anni</c:v>
                </c:pt>
              </c:strCache>
            </c:strRef>
          </c:cat>
          <c:val>
            <c:numRef>
              <c:f>Foglio8!$E$8:$G$8</c:f>
              <c:numCache>
                <c:formatCode>0.0%</c:formatCode>
                <c:ptCount val="3"/>
                <c:pt idx="0">
                  <c:v>-0.10249999999999999</c:v>
                </c:pt>
                <c:pt idx="1">
                  <c:v>-0.16200000000000001</c:v>
                </c:pt>
                <c:pt idx="2" formatCode="0.00%">
                  <c:v>-0.16600000000000001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31-4F7E-8A14-DBBE3D251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64704"/>
        <c:axId val="170565264"/>
      </c:barChart>
      <c:catAx>
        <c:axId val="170564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565264"/>
        <c:crosses val="autoZero"/>
        <c:auto val="1"/>
        <c:lblAlgn val="ctr"/>
        <c:lblOffset val="100"/>
        <c:noMultiLvlLbl val="0"/>
      </c:catAx>
      <c:valAx>
        <c:axId val="17056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56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94107279911312"/>
          <c:y val="0.93278184381503193"/>
          <c:w val="0.29402784489483941"/>
          <c:h val="6.7218156184968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Obiettivi Formativi</a:t>
            </a:r>
          </a:p>
          <a:p>
            <a:pPr>
              <a:defRPr/>
            </a:pPr>
            <a:r>
              <a:rPr lang="it-IT" sz="1000" baseline="0" dirty="0"/>
              <a:t>5,2% FP</a:t>
            </a:r>
            <a:endParaRPr lang="it-IT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Foglio2!$B$2</c:f>
              <c:strCache>
                <c:ptCount val="1"/>
                <c:pt idx="0">
                  <c:v>Fréquence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Foglio2!$A$3:$A$7</c:f>
              <c:strCache>
                <c:ptCount val="5"/>
                <c:pt idx="0">
                  <c:v>sociale</c:v>
                </c:pt>
                <c:pt idx="1">
                  <c:v>analisi</c:v>
                </c:pt>
                <c:pt idx="2">
                  <c:v>competenza</c:v>
                </c:pt>
                <c:pt idx="3">
                  <c:v>ricerca</c:v>
                </c:pt>
                <c:pt idx="4">
                  <c:v>conoscenza</c:v>
                </c:pt>
              </c:strCache>
            </c:strRef>
          </c:cat>
          <c:val>
            <c:numRef>
              <c:f>Foglio2!$B$3:$B$7</c:f>
              <c:numCache>
                <c:formatCode>General</c:formatCode>
                <c:ptCount val="5"/>
                <c:pt idx="0">
                  <c:v>171</c:v>
                </c:pt>
                <c:pt idx="1">
                  <c:v>84</c:v>
                </c:pt>
                <c:pt idx="2">
                  <c:v>76</c:v>
                </c:pt>
                <c:pt idx="3">
                  <c:v>72</c:v>
                </c:pt>
                <c:pt idx="4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F-42E6-A094-A3D2980100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835264"/>
        <c:axId val="223847024"/>
      </c:barChart>
      <c:catAx>
        <c:axId val="2238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47024"/>
        <c:crosses val="autoZero"/>
        <c:auto val="1"/>
        <c:lblAlgn val="ctr"/>
        <c:lblOffset val="100"/>
        <c:noMultiLvlLbl val="0"/>
      </c:catAx>
      <c:valAx>
        <c:axId val="223847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Presentazione Corso</a:t>
            </a:r>
          </a:p>
          <a:p>
            <a:pPr>
              <a:defRPr/>
            </a:pPr>
            <a:r>
              <a:rPr lang="it-IT" sz="1000" dirty="0"/>
              <a:t>2,3%</a:t>
            </a:r>
            <a:r>
              <a:rPr lang="it-IT" sz="1000" baseline="0" dirty="0"/>
              <a:t> Forme Piene </a:t>
            </a:r>
            <a:endParaRPr lang="it-IT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Foglio1!$B$1:$B$2</c:f>
              <c:strCache>
                <c:ptCount val="2"/>
                <c:pt idx="0">
                  <c:v>PRESENTAZIONE CORSO DI STUDI</c:v>
                </c:pt>
                <c:pt idx="1">
                  <c:v>Fréquence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Foglio1!$A$3:$A$7</c:f>
              <c:strCache>
                <c:ptCount val="5"/>
                <c:pt idx="0">
                  <c:v>sociale</c:v>
                </c:pt>
                <c:pt idx="1">
                  <c:v>politiche</c:v>
                </c:pt>
                <c:pt idx="2">
                  <c:v>analisi</c:v>
                </c:pt>
                <c:pt idx="3">
                  <c:v>comunicazione</c:v>
                </c:pt>
                <c:pt idx="4">
                  <c:v>competenze</c:v>
                </c:pt>
              </c:strCache>
            </c:strRef>
          </c:cat>
          <c:val>
            <c:numRef>
              <c:f>Foglio1!$B$3:$B$7</c:f>
              <c:numCache>
                <c:formatCode>General</c:formatCode>
                <c:ptCount val="5"/>
                <c:pt idx="0">
                  <c:v>109</c:v>
                </c:pt>
                <c:pt idx="1">
                  <c:v>42</c:v>
                </c:pt>
                <c:pt idx="2">
                  <c:v>41</c:v>
                </c:pt>
                <c:pt idx="3">
                  <c:v>41</c:v>
                </c:pt>
                <c:pt idx="4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EB-4F9E-BA12-1E240DECC8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841424"/>
        <c:axId val="223847584"/>
      </c:barChart>
      <c:catAx>
        <c:axId val="2238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47584"/>
        <c:crosses val="autoZero"/>
        <c:auto val="1"/>
        <c:lblAlgn val="ctr"/>
        <c:lblOffset val="100"/>
        <c:noMultiLvlLbl val="0"/>
      </c:catAx>
      <c:valAx>
        <c:axId val="223847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Abilità</a:t>
            </a:r>
            <a:r>
              <a:rPr lang="en-US" baseline="0" dirty="0"/>
              <a:t> </a:t>
            </a:r>
            <a:r>
              <a:rPr lang="en-US" baseline="0" dirty="0" err="1"/>
              <a:t>Comunicative</a:t>
            </a:r>
            <a:endParaRPr lang="en-US" dirty="0"/>
          </a:p>
          <a:p>
            <a:pPr>
              <a:defRPr/>
            </a:pPr>
            <a:r>
              <a:rPr lang="en-US" sz="1000" dirty="0"/>
              <a:t>5,5% FP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Foglio3!$B$1:$B$2</c:f>
              <c:strCache>
                <c:ptCount val="2"/>
                <c:pt idx="0">
                  <c:v>ABILITà COMUNICATIVE</c:v>
                </c:pt>
                <c:pt idx="1">
                  <c:v>Fréquence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Foglio3!$A$3:$A$7</c:f>
              <c:strCache>
                <c:ptCount val="5"/>
                <c:pt idx="0">
                  <c:v>attività</c:v>
                </c:pt>
                <c:pt idx="1">
                  <c:v>comunicazione</c:v>
                </c:pt>
                <c:pt idx="2">
                  <c:v>capacità</c:v>
                </c:pt>
                <c:pt idx="3">
                  <c:v>competenze</c:v>
                </c:pt>
                <c:pt idx="4">
                  <c:v>lingua</c:v>
                </c:pt>
              </c:strCache>
            </c:strRef>
          </c:cat>
          <c:val>
            <c:numRef>
              <c:f>Foglio3!$B$3:$B$7</c:f>
              <c:numCache>
                <c:formatCode>General</c:formatCode>
                <c:ptCount val="5"/>
                <c:pt idx="0">
                  <c:v>37</c:v>
                </c:pt>
                <c:pt idx="1">
                  <c:v>26</c:v>
                </c:pt>
                <c:pt idx="2">
                  <c:v>23</c:v>
                </c:pt>
                <c:pt idx="3">
                  <c:v>19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64-4459-86C0-22FABEAED1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849264"/>
        <c:axId val="223849824"/>
      </c:barChart>
      <c:catAx>
        <c:axId val="2238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49824"/>
        <c:crosses val="autoZero"/>
        <c:auto val="1"/>
        <c:lblAlgn val="ctr"/>
        <c:lblOffset val="100"/>
        <c:noMultiLvlLbl val="0"/>
      </c:catAx>
      <c:valAx>
        <c:axId val="2238498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 err="1"/>
              <a:t>Autonomia</a:t>
            </a:r>
            <a:r>
              <a:rPr lang="en-US" sz="1800" baseline="0" dirty="0"/>
              <a:t> di </a:t>
            </a:r>
            <a:r>
              <a:rPr lang="en-US" sz="1800" baseline="0" dirty="0" err="1"/>
              <a:t>Giudizio</a:t>
            </a:r>
            <a:endParaRPr lang="en-US" sz="1800" baseline="0" dirty="0"/>
          </a:p>
          <a:p>
            <a:pPr>
              <a:defRPr/>
            </a:pPr>
            <a:r>
              <a:rPr lang="en-US" sz="1000" baseline="0" dirty="0"/>
              <a:t>3,2% FP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Foglio4!$B$1:$B$2</c:f>
              <c:strCache>
                <c:ptCount val="2"/>
                <c:pt idx="0">
                  <c:v>AUTONOMIA DI GIUDIZIO</c:v>
                </c:pt>
                <c:pt idx="1">
                  <c:v>Fréquence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Foglio4!$A$3:$A$7</c:f>
              <c:strCache>
                <c:ptCount val="5"/>
                <c:pt idx="0">
                  <c:v>sociale</c:v>
                </c:pt>
                <c:pt idx="1">
                  <c:v>attività</c:v>
                </c:pt>
                <c:pt idx="2">
                  <c:v>capacità</c:v>
                </c:pt>
                <c:pt idx="3">
                  <c:v>valutazione</c:v>
                </c:pt>
                <c:pt idx="4">
                  <c:v>ricerca</c:v>
                </c:pt>
              </c:strCache>
            </c:strRef>
          </c:cat>
          <c:val>
            <c:numRef>
              <c:f>Foglio4!$B$3:$B$7</c:f>
              <c:numCache>
                <c:formatCode>General</c:formatCode>
                <c:ptCount val="5"/>
                <c:pt idx="0">
                  <c:v>44</c:v>
                </c:pt>
                <c:pt idx="1">
                  <c:v>31</c:v>
                </c:pt>
                <c:pt idx="2">
                  <c:v>24</c:v>
                </c:pt>
                <c:pt idx="3">
                  <c:v>17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AD-489F-9092-4F5924E2AEE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852064"/>
        <c:axId val="223852624"/>
      </c:barChart>
      <c:catAx>
        <c:axId val="2238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52624"/>
        <c:crosses val="autoZero"/>
        <c:auto val="1"/>
        <c:lblAlgn val="ctr"/>
        <c:lblOffset val="100"/>
        <c:noMultiLvlLbl val="0"/>
      </c:catAx>
      <c:valAx>
        <c:axId val="223852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5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Capacità</a:t>
            </a:r>
            <a:r>
              <a:rPr lang="en-US" baseline="0" dirty="0"/>
              <a:t> di </a:t>
            </a:r>
            <a:r>
              <a:rPr lang="en-US" baseline="0" dirty="0" err="1"/>
              <a:t>apprendimento</a:t>
            </a:r>
            <a:endParaRPr lang="en-US" dirty="0"/>
          </a:p>
          <a:p>
            <a:pPr>
              <a:defRPr/>
            </a:pPr>
            <a:r>
              <a:rPr lang="en-US" sz="1000" dirty="0"/>
              <a:t>5,5%</a:t>
            </a:r>
            <a:r>
              <a:rPr lang="en-US" sz="1000" baseline="0" dirty="0"/>
              <a:t> FP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Foglio5!$B$1:$B$2</c:f>
              <c:strCache>
                <c:ptCount val="2"/>
                <c:pt idx="0">
                  <c:v>CAPACITA DI APPRENDIMENTO</c:v>
                </c:pt>
                <c:pt idx="1">
                  <c:v>Fréquence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Foglio5!$A$3:$A$7</c:f>
              <c:strCache>
                <c:ptCount val="5"/>
                <c:pt idx="0">
                  <c:v>autonomo</c:v>
                </c:pt>
                <c:pt idx="1">
                  <c:v>percorsi</c:v>
                </c:pt>
                <c:pt idx="2">
                  <c:v>ricerca</c:v>
                </c:pt>
                <c:pt idx="3">
                  <c:v>conoscenze</c:v>
                </c:pt>
                <c:pt idx="4">
                  <c:v>competenze</c:v>
                </c:pt>
              </c:strCache>
            </c:strRef>
          </c:cat>
          <c:val>
            <c:numRef>
              <c:f>Foglio5!$B$3:$B$7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09-4B8D-99D9-41DC0B7098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854864"/>
        <c:axId val="223855424"/>
      </c:barChart>
      <c:catAx>
        <c:axId val="2238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55424"/>
        <c:crosses val="autoZero"/>
        <c:auto val="1"/>
        <c:lblAlgn val="ctr"/>
        <c:lblOffset val="100"/>
        <c:noMultiLvlLbl val="0"/>
      </c:catAx>
      <c:valAx>
        <c:axId val="2238554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Competenze</a:t>
            </a:r>
            <a:endParaRPr lang="en-US" dirty="0"/>
          </a:p>
          <a:p>
            <a:pPr>
              <a:defRPr/>
            </a:pPr>
            <a:r>
              <a:rPr lang="en-US" sz="1000" dirty="0"/>
              <a:t>7,5%</a:t>
            </a:r>
            <a:r>
              <a:rPr lang="en-US" sz="1000" baseline="0" dirty="0"/>
              <a:t> FP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Foglio6!$B$1:$B$2</c:f>
              <c:strCache>
                <c:ptCount val="2"/>
                <c:pt idx="0">
                  <c:v>COMPETENZE ASSOCIATE ALLA FUNZIONE</c:v>
                </c:pt>
                <c:pt idx="1">
                  <c:v>Fréquence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Foglio6!$A$3:$A$7</c:f>
              <c:strCache>
                <c:ptCount val="5"/>
                <c:pt idx="0">
                  <c:v>sociale</c:v>
                </c:pt>
                <c:pt idx="1">
                  <c:v>capacita</c:v>
                </c:pt>
                <c:pt idx="2">
                  <c:v>ricerca</c:v>
                </c:pt>
                <c:pt idx="3">
                  <c:v>competenze</c:v>
                </c:pt>
                <c:pt idx="4">
                  <c:v>conoscenze</c:v>
                </c:pt>
              </c:strCache>
            </c:strRef>
          </c:cat>
          <c:val>
            <c:numRef>
              <c:f>Foglio6!$B$3:$B$7</c:f>
              <c:numCache>
                <c:formatCode>General</c:formatCode>
                <c:ptCount val="5"/>
                <c:pt idx="0">
                  <c:v>70</c:v>
                </c:pt>
                <c:pt idx="1">
                  <c:v>54</c:v>
                </c:pt>
                <c:pt idx="2">
                  <c:v>39</c:v>
                </c:pt>
                <c:pt idx="3">
                  <c:v>35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B1-4F21-AE34-929A71760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3857664"/>
        <c:axId val="223858224"/>
      </c:barChart>
      <c:catAx>
        <c:axId val="2238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58224"/>
        <c:crosses val="autoZero"/>
        <c:auto val="1"/>
        <c:lblAlgn val="ctr"/>
        <c:lblOffset val="100"/>
        <c:noMultiLvlLbl val="0"/>
      </c:catAx>
      <c:valAx>
        <c:axId val="223858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38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Professioni prospettate dai CDLM88</a:t>
            </a:r>
            <a:r>
              <a:rPr lang="it-IT" baseline="0"/>
              <a:t> (Rif.Codice Istat)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Foglio6!$E$5:$E$17</c:f>
              <c:strCache>
                <c:ptCount val="13"/>
                <c:pt idx="0">
                  <c:v>Esperti della progettazione formativa e curricolare</c:v>
                </c:pt>
                <c:pt idx="1">
                  <c:v>Docenti della formazione e dell'aggiornamento professionale</c:v>
                </c:pt>
                <c:pt idx="2">
                  <c:v>Analisti di mercato</c:v>
                </c:pt>
                <c:pt idx="3">
                  <c:v>Specialisti del controllo e della gestione nelle imprese private</c:v>
                </c:pt>
                <c:pt idx="4">
                  <c:v>Consiglieri dell'orientamento</c:v>
                </c:pt>
                <c:pt idx="5">
                  <c:v>Ricercatori</c:v>
                </c:pt>
                <c:pt idx="6">
                  <c:v>Specialisti delle pubbliche relazioni dell'immagine e professioni assimilate</c:v>
                </c:pt>
                <c:pt idx="7">
                  <c:v>Specialisti del controllo nella pubblica amministrazione</c:v>
                </c:pt>
                <c:pt idx="8">
                  <c:v>Tecnici laureati nelle scienze politiche e sociali</c:v>
                </c:pt>
                <c:pt idx="9">
                  <c:v>Specialisti dell'organizzazione del lavoro</c:v>
                </c:pt>
                <c:pt idx="10">
                  <c:v>Specialisti in risorse umane</c:v>
                </c:pt>
                <c:pt idx="11">
                  <c:v>Specialisti della gestione nella pubblica amministrazione</c:v>
                </c:pt>
                <c:pt idx="12">
                  <c:v>Sociologi</c:v>
                </c:pt>
              </c:strCache>
            </c:strRef>
          </c:cat>
          <c:val>
            <c:numRef>
              <c:f>Foglio6!$F$5:$F$17</c:f>
              <c:numCache>
                <c:formatCode>General</c:formatCode>
                <c:ptCount val="1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97-45F9-85BF-037CB00CBC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3860464"/>
        <c:axId val="223861024"/>
      </c:barChart>
      <c:catAx>
        <c:axId val="22386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61024"/>
        <c:crosses val="autoZero"/>
        <c:auto val="1"/>
        <c:lblAlgn val="ctr"/>
        <c:lblOffset val="100"/>
        <c:noMultiLvlLbl val="0"/>
      </c:catAx>
      <c:valAx>
        <c:axId val="22386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6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LM88 - Area Geografica* / tipo Classe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Foglio3!$K$15:$K$16</c:f>
              <c:strCache>
                <c:ptCount val="2"/>
                <c:pt idx="1">
                  <c:v>Classe Unica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Foglio3!$I$17:$J$19</c:f>
              <c:strCache>
                <c:ptCount val="3"/>
                <c:pt idx="0">
                  <c:v>Nord Italia</c:v>
                </c:pt>
                <c:pt idx="1">
                  <c:v>Centro Italia</c:v>
                </c:pt>
                <c:pt idx="2">
                  <c:v>Mezzogiorno</c:v>
                </c:pt>
              </c:strCache>
            </c:strRef>
          </c:cat>
          <c:val>
            <c:numRef>
              <c:f>Foglio3!$K$17:$K$19</c:f>
              <c:numCache>
                <c:formatCode>###0</c:formatCode>
                <c:ptCount val="3"/>
                <c:pt idx="0">
                  <c:v>6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0-4B04-90D3-1C9B050B23AA}"/>
            </c:ext>
          </c:extLst>
        </c:ser>
        <c:ser>
          <c:idx val="1"/>
          <c:order val="1"/>
          <c:tx>
            <c:strRef>
              <c:f>Foglio3!$L$15:$L$16</c:f>
              <c:strCache>
                <c:ptCount val="2"/>
                <c:pt idx="1">
                  <c:v>Classe Mista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Foglio3!$I$17:$J$19</c:f>
              <c:strCache>
                <c:ptCount val="3"/>
                <c:pt idx="0">
                  <c:v>Nord Italia</c:v>
                </c:pt>
                <c:pt idx="1">
                  <c:v>Centro Italia</c:v>
                </c:pt>
                <c:pt idx="2">
                  <c:v>Mezzogiorno</c:v>
                </c:pt>
              </c:strCache>
            </c:strRef>
          </c:cat>
          <c:val>
            <c:numRef>
              <c:f>Foglio3!$L$17:$L$19</c:f>
              <c:numCache>
                <c:formatCode>###0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70-4B04-90D3-1C9B050B23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161584"/>
        <c:axId val="168162144"/>
      </c:barChart>
      <c:catAx>
        <c:axId val="1681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162144"/>
        <c:crosses val="autoZero"/>
        <c:auto val="1"/>
        <c:lblAlgn val="ctr"/>
        <c:lblOffset val="100"/>
        <c:noMultiLvlLbl val="0"/>
      </c:catAx>
      <c:valAx>
        <c:axId val="16816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16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12700" cap="flat" cmpd="sng" algn="ctr">
      <a:solidFill>
        <a:srgbClr val="B88C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 sz="1200" dirty="0"/>
              <a:t>LM88 N.ro</a:t>
            </a:r>
            <a:r>
              <a:rPr lang="it-IT" sz="1200" baseline="0" dirty="0"/>
              <a:t> di</a:t>
            </a:r>
            <a:r>
              <a:rPr lang="it-IT" sz="1200" dirty="0"/>
              <a:t> figure professionali</a:t>
            </a:r>
            <a:r>
              <a:rPr lang="it-IT" sz="1200" baseline="0" dirty="0"/>
              <a:t> prospettate  aggregate secondo codice Istat</a:t>
            </a:r>
            <a:endParaRPr lang="it-IT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Foglio12!$C$6:$C$9</c:f>
              <c:strCache>
                <c:ptCount val="4"/>
                <c:pt idx="0">
                  <c:v>Specialisti in scienze umane, sociali, artistiche e gestionali [2.5]</c:v>
                </c:pt>
                <c:pt idx="1">
                  <c:v>Specialisti formazione e ricerca [2.6]</c:v>
                </c:pt>
                <c:pt idx="2">
                  <c:v>Professioni tecniche nei servizi pubblici e alle persone [3.4]</c:v>
                </c:pt>
                <c:pt idx="3">
                  <c:v>Membri dei corpi legislativi e di governo, dirigenti ed equiparati dell'amministrazione pubblica (..) [1.1]</c:v>
                </c:pt>
              </c:strCache>
            </c:strRef>
          </c:cat>
          <c:val>
            <c:numRef>
              <c:f>Foglio12!$D$6:$D$9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0D-4C08-A4BC-1EB44B764E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23863264"/>
        <c:axId val="223863824"/>
      </c:barChart>
      <c:catAx>
        <c:axId val="2238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63824"/>
        <c:crosses val="autoZero"/>
        <c:auto val="1"/>
        <c:lblAlgn val="ctr"/>
        <c:lblOffset val="100"/>
        <c:noMultiLvlLbl val="0"/>
      </c:catAx>
      <c:valAx>
        <c:axId val="22386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Aree professionali Istat in cui si collocano i laureati di Sociologia [fonte Argentin et al.]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Foglio2!$U$5</c:f>
              <c:strCache>
                <c:ptCount val="1"/>
                <c:pt idx="0">
                  <c:v>Area Istat in cui si collocano le professioni svolte dai laureati magistrali in sociologia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Foglio2!$T$6:$T$11</c:f>
              <c:strCache>
                <c:ptCount val="6"/>
                <c:pt idx="0">
                  <c:v>Impiegati addetti alla vendita [4.1]</c:v>
                </c:pt>
                <c:pt idx="1">
                  <c:v>Professioni tecniche nei servizi pubblici e alle persone [3.4]</c:v>
                </c:pt>
                <c:pt idx="2">
                  <c:v>Specialisti in scienze umane, sociali, artistiche e gestionali [2.5]</c:v>
                </c:pt>
                <c:pt idx="3">
                  <c:v>Professioni tecniche nell'organizzazione, amministrazione e nelle attività finanziarie e commerciali [3.3]</c:v>
                </c:pt>
                <c:pt idx="4">
                  <c:v>Specialisti della formazione e ricerca [2.6]</c:v>
                </c:pt>
                <c:pt idx="5">
                  <c:v>impiegati addetti ai movimenti di denaro e all'assistenza clienti [4.2]</c:v>
                </c:pt>
              </c:strCache>
            </c:strRef>
          </c:cat>
          <c:val>
            <c:numRef>
              <c:f>Foglio2!$U$6:$U$11</c:f>
              <c:numCache>
                <c:formatCode>0.0%</c:formatCode>
                <c:ptCount val="6"/>
                <c:pt idx="0" formatCode="0%">
                  <c:v>0.19</c:v>
                </c:pt>
                <c:pt idx="1">
                  <c:v>0.16300000000000001</c:v>
                </c:pt>
                <c:pt idx="2" formatCode="0%">
                  <c:v>0.14000000000000001</c:v>
                </c:pt>
                <c:pt idx="3" formatCode="0%">
                  <c:v>0.11</c:v>
                </c:pt>
                <c:pt idx="4">
                  <c:v>0.10199999999999999</c:v>
                </c:pt>
                <c:pt idx="5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14-48A9-AA7A-3027EDB738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866064"/>
        <c:axId val="223866624"/>
      </c:barChart>
      <c:catAx>
        <c:axId val="2238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66624"/>
        <c:crosses val="autoZero"/>
        <c:auto val="1"/>
        <c:lblAlgn val="ctr"/>
        <c:lblOffset val="100"/>
        <c:noMultiLvlLbl val="0"/>
      </c:catAx>
      <c:valAx>
        <c:axId val="22386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386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Ambiti professionali Promessi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Foglio12!$D$11</c:f>
              <c:strCache>
                <c:ptCount val="1"/>
                <c:pt idx="0">
                  <c:v>Frequenza Ambiti professionali Promessi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58-4B6D-870A-EA6A263453AE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58-4B6D-870A-EA6A263453AE}"/>
              </c:ext>
            </c:extLst>
          </c:dPt>
          <c:dPt>
            <c:idx val="2"/>
            <c:bubble3D val="0"/>
            <c:explosion val="5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58-4B6D-870A-EA6A263453AE}"/>
              </c:ext>
            </c:extLst>
          </c:dPt>
          <c:dPt>
            <c:idx val="3"/>
            <c:bubble3D val="0"/>
            <c:explosion val="8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58-4B6D-870A-EA6A263453AE}"/>
              </c:ext>
            </c:extLst>
          </c:dPt>
          <c:dLbls>
            <c:dLbl>
              <c:idx val="0"/>
              <c:layout>
                <c:manualLayout>
                  <c:x val="1.5810253076163645E-2"/>
                  <c:y val="-0.51508783393777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58-4B6D-870A-EA6A263453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6735387329695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858-4B6D-870A-EA6A263453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6442042909773893"/>
                  <c:y val="7.6824473704272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58-4B6D-870A-EA6A263453A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6868405210816546"/>
                  <c:y val="6.737652606702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858-4B6D-870A-EA6A263453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Foglio12!$C$12:$C$15</c:f>
              <c:strCache>
                <c:ptCount val="4"/>
                <c:pt idx="0">
                  <c:v> Specialisti in scienze Umane, Sociali Artistiche e Gestionali [2.5]</c:v>
                </c:pt>
                <c:pt idx="1">
                  <c:v>Specialisti della formazione e della ricerca [2.6]</c:v>
                </c:pt>
                <c:pt idx="2">
                  <c:v>Professioni tecniche nei servizi pubblici e alle persone [3.4]</c:v>
                </c:pt>
                <c:pt idx="3">
                  <c:v>Membri dei corpi legislativi e di governo (..) [1.1]</c:v>
                </c:pt>
              </c:strCache>
            </c:strRef>
          </c:cat>
          <c:val>
            <c:numRef>
              <c:f>Foglio12!$D$12:$D$15</c:f>
              <c:numCache>
                <c:formatCode>0.0%</c:formatCode>
                <c:ptCount val="4"/>
                <c:pt idx="0" formatCode="0%">
                  <c:v>0.71</c:v>
                </c:pt>
                <c:pt idx="1">
                  <c:v>0.23300000000000001</c:v>
                </c:pt>
                <c:pt idx="2">
                  <c:v>3.3000000000000002E-2</c:v>
                </c:pt>
                <c:pt idx="3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858-4B6D-870A-EA6A263453A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Triennali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Foglio2!$Q$8</c:f>
              <c:strCache>
                <c:ptCount val="1"/>
                <c:pt idx="0">
                  <c:v>Triennali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44-429C-98D3-18FC812171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44-429C-98D3-18FC812171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44-429C-98D3-18FC812171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44-429C-98D3-18FC812171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44-429C-98D3-18FC812171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44-429C-98D3-18FC812171E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1AA0B3C-BD91-4291-857F-E69DD414DA8B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40,4%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44-429C-98D3-18FC812171E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A0738B-DFB2-4FD4-B8BC-CCC7AF3D6DA6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19,2%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44-429C-98D3-18FC812171E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91C3E3-C6F5-45B3-A777-3C1BD547E3FC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16,2%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44-429C-98D3-18FC812171E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B047AF6-7AAE-45DD-9B14-549852674BB8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7,5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144-429C-98D3-18FC812171E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1D00030-E5F9-423C-86B7-D44305EDD28F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9,1%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144-429C-98D3-18FC812171E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5D6E64-AF28-402D-8977-5C6DBAAC9868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7,5%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144-429C-98D3-18FC812171E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Foglio2!$N$9:$N$14</c:f>
              <c:strCache>
                <c:ptCount val="6"/>
                <c:pt idx="0">
                  <c:v>SPS/07 </c:v>
                </c:pt>
                <c:pt idx="1">
                  <c:v>SPS/08 </c:v>
                </c:pt>
                <c:pt idx="2">
                  <c:v>SPS/09 </c:v>
                </c:pt>
                <c:pt idx="3">
                  <c:v>SPS/10 </c:v>
                </c:pt>
                <c:pt idx="4">
                  <c:v>SPS/11 </c:v>
                </c:pt>
                <c:pt idx="5">
                  <c:v>SPS/12 </c:v>
                </c:pt>
              </c:strCache>
            </c:strRef>
          </c:cat>
          <c:val>
            <c:numRef>
              <c:f>Foglio2!$Q$9:$Q$14</c:f>
              <c:numCache>
                <c:formatCode>0.0%</c:formatCode>
                <c:ptCount val="6"/>
                <c:pt idx="0">
                  <c:v>0.40400000000000003</c:v>
                </c:pt>
                <c:pt idx="1">
                  <c:v>0.192</c:v>
                </c:pt>
                <c:pt idx="2">
                  <c:v>0.16200000000000001</c:v>
                </c:pt>
                <c:pt idx="3">
                  <c:v>7.4999999999999997E-2</c:v>
                </c:pt>
                <c:pt idx="4">
                  <c:v>9.0999999999999998E-2</c:v>
                </c:pt>
                <c:pt idx="5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144-429C-98D3-18FC81217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Foglio2!$O$8</c:f>
              <c:strCache>
                <c:ptCount val="1"/>
                <c:pt idx="0">
                  <c:v>Magistrali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8E-4228-83B8-D272C71432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8E-4228-83B8-D272C71432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8E-4228-83B8-D272C7143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8E-4228-83B8-D272C71432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8E-4228-83B8-D272C71432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8E-4228-83B8-D272C71432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64A4242-9FC1-412C-AC8C-297DE06A7BC8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37,6%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8E-4228-83B8-D272C71432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A3C005F-CAE1-4EAE-9641-E5C9DEADD195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20%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8E-4228-83B8-D272C71432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49E24F0-7ADB-4402-BA93-536E825C4827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19,5%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8E-4228-83B8-D272C71432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8FFF15B-96D9-456F-85F1-98B99B6FF855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8,6%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8E-4228-83B8-D272C714321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6666666666666614E-2"/>
                  <c:y val="3.88726919339164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78E-4228-83B8-D272C7143216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Foglio2!$N$9:$N$14</c:f>
              <c:strCache>
                <c:ptCount val="6"/>
                <c:pt idx="0">
                  <c:v>SPS/07 </c:v>
                </c:pt>
                <c:pt idx="1">
                  <c:v>SPS/08 </c:v>
                </c:pt>
                <c:pt idx="2">
                  <c:v>SPS/09 </c:v>
                </c:pt>
                <c:pt idx="3">
                  <c:v>SPS/10 </c:v>
                </c:pt>
                <c:pt idx="4">
                  <c:v>SPS/11 </c:v>
                </c:pt>
                <c:pt idx="5">
                  <c:v>SPS/12 </c:v>
                </c:pt>
              </c:strCache>
            </c:strRef>
          </c:cat>
          <c:val>
            <c:numRef>
              <c:f>Foglio2!$O$9:$O$14</c:f>
              <c:numCache>
                <c:formatCode>0%</c:formatCode>
                <c:ptCount val="6"/>
                <c:pt idx="0" formatCode="0.0%">
                  <c:v>0.376</c:v>
                </c:pt>
                <c:pt idx="1">
                  <c:v>0.2</c:v>
                </c:pt>
                <c:pt idx="2" formatCode="0.0%">
                  <c:v>0.19500000000000001</c:v>
                </c:pt>
                <c:pt idx="3">
                  <c:v>0.09</c:v>
                </c:pt>
                <c:pt idx="4" formatCode="0.0%">
                  <c:v>8.5999999999999993E-2</c:v>
                </c:pt>
                <c:pt idx="5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78E-4228-83B8-D272C7143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 b="1"/>
              <a:t>LM88</a:t>
            </a:r>
            <a:r>
              <a:rPr lang="it-IT" b="1" baseline="0"/>
              <a:t> - Tipo Classe / Curriculum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Foglio4!$F$35:$F$36</c:f>
              <c:strCache>
                <c:ptCount val="2"/>
                <c:pt idx="1">
                  <c:v>Unico curriculum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Foglio4!$D$37:$E$38</c:f>
              <c:strCache>
                <c:ptCount val="2"/>
                <c:pt idx="0">
                  <c:v>Classe Unica</c:v>
                </c:pt>
                <c:pt idx="1">
                  <c:v>Classe Mista</c:v>
                </c:pt>
              </c:strCache>
            </c:strRef>
          </c:cat>
          <c:val>
            <c:numRef>
              <c:f>Foglio4!$F$37:$F$38</c:f>
              <c:numCache>
                <c:formatCode>###0</c:formatCode>
                <c:ptCount val="2"/>
                <c:pt idx="0">
                  <c:v>8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57-4466-95D2-086CC7DCC0B7}"/>
            </c:ext>
          </c:extLst>
        </c:ser>
        <c:ser>
          <c:idx val="1"/>
          <c:order val="1"/>
          <c:tx>
            <c:strRef>
              <c:f>Foglio4!$G$35:$G$36</c:f>
              <c:strCache>
                <c:ptCount val="2"/>
                <c:pt idx="1">
                  <c:v>Doppio Curriculum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Foglio4!$D$37:$E$38</c:f>
              <c:strCache>
                <c:ptCount val="2"/>
                <c:pt idx="0">
                  <c:v>Classe Unica</c:v>
                </c:pt>
                <c:pt idx="1">
                  <c:v>Classe Mista</c:v>
                </c:pt>
              </c:strCache>
            </c:strRef>
          </c:cat>
          <c:val>
            <c:numRef>
              <c:f>Foglio4!$G$37:$G$38</c:f>
              <c:numCache>
                <c:formatCode>###0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57-4466-95D2-086CC7DCC0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604528"/>
        <c:axId val="168605088"/>
      </c:barChart>
      <c:catAx>
        <c:axId val="1686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605088"/>
        <c:crosses val="autoZero"/>
        <c:auto val="1"/>
        <c:lblAlgn val="ctr"/>
        <c:lblOffset val="100"/>
        <c:noMultiLvlLbl val="0"/>
      </c:catAx>
      <c:valAx>
        <c:axId val="16860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60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solidFill>
        <a:srgbClr val="B88C00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Tipologia</a:t>
            </a:r>
            <a:r>
              <a:rPr lang="it-IT" baseline="0" dirty="0"/>
              <a:t> CFU – comparazione quote previste MIUR* ed erogate LM88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Foglio4!$F$6</c:f>
              <c:strCache>
                <c:ptCount val="1"/>
                <c:pt idx="0">
                  <c:v>Quota CFU minima prevista da direttiva MIUR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38100" cap="flat" cmpd="sng" algn="ctr">
                <a:solidFill>
                  <a:schemeClr val="lt1">
                    <a:alpha val="50000"/>
                  </a:schemeClr>
                </a:solidFill>
                <a:prstDash val="sysDot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35-4A65-90B5-35F609AAD57B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F5182C16-8899-436C-B1D7-D6B2E8E02FD5}" type="VALUE">
                      <a:rPr lang="en-US" b="0" i="1" smtClean="0"/>
                      <a:pPr/>
                      <a:t>[VALORE]</a:t>
                    </a:fld>
                    <a:r>
                      <a:rPr lang="en-US" b="0" i="1" dirty="0"/>
                      <a:t>**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35-4A65-90B5-35F609AAD57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Foglio4!$E$7:$E$10</c:f>
              <c:strCache>
                <c:ptCount val="4"/>
                <c:pt idx="0">
                  <c:v>Caratterizzanti</c:v>
                </c:pt>
                <c:pt idx="1">
                  <c:v>Affini o Integrativi</c:v>
                </c:pt>
                <c:pt idx="2">
                  <c:v>A Scelta</c:v>
                </c:pt>
                <c:pt idx="3">
                  <c:v>Altro (Tirocini, Altra Lingua, Altre Conoscenze)</c:v>
                </c:pt>
              </c:strCache>
            </c:strRef>
          </c:cat>
          <c:val>
            <c:numRef>
              <c:f>Foglio4!$F$7:$F$10</c:f>
              <c:numCache>
                <c:formatCode>0%</c:formatCode>
                <c:ptCount val="4"/>
                <c:pt idx="0">
                  <c:v>0.4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35-4A65-90B5-35F609AAD57B}"/>
            </c:ext>
          </c:extLst>
        </c:ser>
        <c:ser>
          <c:idx val="1"/>
          <c:order val="1"/>
          <c:tx>
            <c:strRef>
              <c:f>Foglio4!$G$6</c:f>
              <c:strCache>
                <c:ptCount val="1"/>
                <c:pt idx="0">
                  <c:v>Quota CFU effettivamente erogata in LM88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Foglio4!$E$7:$E$10</c:f>
              <c:strCache>
                <c:ptCount val="4"/>
                <c:pt idx="0">
                  <c:v>Caratterizzanti</c:v>
                </c:pt>
                <c:pt idx="1">
                  <c:v>Affini o Integrativi</c:v>
                </c:pt>
                <c:pt idx="2">
                  <c:v>A Scelta</c:v>
                </c:pt>
                <c:pt idx="3">
                  <c:v>Altro (Tirocini, Altra Lingua, Altre Conoscenze)</c:v>
                </c:pt>
              </c:strCache>
            </c:strRef>
          </c:cat>
          <c:val>
            <c:numRef>
              <c:f>Foglio4!$G$7:$G$10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0.13</c:v>
                </c:pt>
                <c:pt idx="2">
                  <c:v>0.08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35-4A65-90B5-35F609AAD5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8609008"/>
        <c:axId val="168609568"/>
      </c:barChart>
      <c:catAx>
        <c:axId val="1686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609568"/>
        <c:crosses val="autoZero"/>
        <c:auto val="1"/>
        <c:lblAlgn val="ctr"/>
        <c:lblOffset val="100"/>
        <c:noMultiLvlLbl val="0"/>
      </c:catAx>
      <c:valAx>
        <c:axId val="168609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860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B88C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CFU</a:t>
            </a:r>
            <a:r>
              <a:rPr lang="it-IT" baseline="0" dirty="0"/>
              <a:t> AMBITI Caratterizzanti: Confronto Previsti MIUR* / Effettivi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Foglio5!$E$7</c:f>
              <c:strCache>
                <c:ptCount val="1"/>
                <c:pt idx="0">
                  <c:v>Sociologici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Foglio5!$F$6:$G$6</c:f>
              <c:strCache>
                <c:ptCount val="2"/>
                <c:pt idx="0">
                  <c:v>Effettivi</c:v>
                </c:pt>
                <c:pt idx="1">
                  <c:v>Previsti</c:v>
                </c:pt>
              </c:strCache>
            </c:strRef>
          </c:cat>
          <c:val>
            <c:numRef>
              <c:f>Foglio5!$F$7:$G$7</c:f>
              <c:numCache>
                <c:formatCode>0%</c:formatCode>
                <c:ptCount val="2"/>
                <c:pt idx="0">
                  <c:v>0.54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E2-4ED3-9C19-ED10FFD128FF}"/>
            </c:ext>
          </c:extLst>
        </c:ser>
        <c:ser>
          <c:idx val="1"/>
          <c:order val="1"/>
          <c:tx>
            <c:strRef>
              <c:f>Foglio5!$E$8</c:f>
              <c:strCache>
                <c:ptCount val="1"/>
                <c:pt idx="0">
                  <c:v>Storico Filosofici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Foglio5!$F$6:$G$6</c:f>
              <c:strCache>
                <c:ptCount val="2"/>
                <c:pt idx="0">
                  <c:v>Effettivi</c:v>
                </c:pt>
                <c:pt idx="1">
                  <c:v>Previsti</c:v>
                </c:pt>
              </c:strCache>
            </c:strRef>
          </c:cat>
          <c:val>
            <c:numRef>
              <c:f>Foglio5!$F$8:$G$8</c:f>
              <c:numCache>
                <c:formatCode>0.0%</c:formatCode>
                <c:ptCount val="2"/>
                <c:pt idx="0" formatCode="0%">
                  <c:v>0.1</c:v>
                </c:pt>
                <c:pt idx="1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E2-4ED3-9C19-ED10FFD128FF}"/>
            </c:ext>
          </c:extLst>
        </c:ser>
        <c:ser>
          <c:idx val="2"/>
          <c:order val="2"/>
          <c:tx>
            <c:strRef>
              <c:f>Foglio5!$E$9</c:f>
              <c:strCache>
                <c:ptCount val="1"/>
                <c:pt idx="0">
                  <c:v>Giuridico Politologici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Foglio5!$F$6:$G$6</c:f>
              <c:strCache>
                <c:ptCount val="2"/>
                <c:pt idx="0">
                  <c:v>Effettivi</c:v>
                </c:pt>
                <c:pt idx="1">
                  <c:v>Previsti</c:v>
                </c:pt>
              </c:strCache>
            </c:strRef>
          </c:cat>
          <c:val>
            <c:numRef>
              <c:f>Foglio5!$F$9:$G$9</c:f>
              <c:numCache>
                <c:formatCode>0.0%</c:formatCode>
                <c:ptCount val="2"/>
                <c:pt idx="0" formatCode="0%">
                  <c:v>0.11</c:v>
                </c:pt>
                <c:pt idx="1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E2-4ED3-9C19-ED10FFD128FF}"/>
            </c:ext>
          </c:extLst>
        </c:ser>
        <c:ser>
          <c:idx val="3"/>
          <c:order val="3"/>
          <c:tx>
            <c:strRef>
              <c:f>Foglio5!$E$10</c:f>
              <c:strCache>
                <c:ptCount val="1"/>
                <c:pt idx="0">
                  <c:v>Mat.Econom.Stat.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Foglio5!$F$6:$G$6</c:f>
              <c:strCache>
                <c:ptCount val="2"/>
                <c:pt idx="0">
                  <c:v>Effettivi</c:v>
                </c:pt>
                <c:pt idx="1">
                  <c:v>Previsti</c:v>
                </c:pt>
              </c:strCache>
            </c:strRef>
          </c:cat>
          <c:val>
            <c:numRef>
              <c:f>Foglio5!$F$10:$G$10</c:f>
              <c:numCache>
                <c:formatCode>0.0%</c:formatCode>
                <c:ptCount val="2"/>
                <c:pt idx="0" formatCode="0%">
                  <c:v>0.13</c:v>
                </c:pt>
                <c:pt idx="1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E2-4ED3-9C19-ED10FFD128FF}"/>
            </c:ext>
          </c:extLst>
        </c:ser>
        <c:ser>
          <c:idx val="4"/>
          <c:order val="4"/>
          <c:tx>
            <c:strRef>
              <c:f>Foglio5!$E$11</c:f>
              <c:strCache>
                <c:ptCount val="1"/>
                <c:pt idx="0">
                  <c:v>Antro-Psico-Pedagogici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Foglio5!$F$6:$G$6</c:f>
              <c:strCache>
                <c:ptCount val="2"/>
                <c:pt idx="0">
                  <c:v>Effettivi</c:v>
                </c:pt>
                <c:pt idx="1">
                  <c:v>Previsti</c:v>
                </c:pt>
              </c:strCache>
            </c:strRef>
          </c:cat>
          <c:val>
            <c:numRef>
              <c:f>Foglio5!$F$11:$G$11</c:f>
              <c:numCache>
                <c:formatCode>0.0%</c:formatCode>
                <c:ptCount val="2"/>
                <c:pt idx="0" formatCode="0%">
                  <c:v>0.12</c:v>
                </c:pt>
                <c:pt idx="1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E2-4ED3-9C19-ED10FFD128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8905696"/>
        <c:axId val="168906256"/>
      </c:barChart>
      <c:catAx>
        <c:axId val="16890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906256"/>
        <c:crosses val="autoZero"/>
        <c:auto val="1"/>
        <c:lblAlgn val="ctr"/>
        <c:lblOffset val="100"/>
        <c:noMultiLvlLbl val="0"/>
      </c:catAx>
      <c:valAx>
        <c:axId val="168906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9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rgbClr val="B88C00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LM- 88: peso </a:t>
            </a:r>
            <a:r>
              <a:rPr lang="en-US" dirty="0" err="1"/>
              <a:t>cfu</a:t>
            </a:r>
            <a:r>
              <a:rPr lang="en-US" dirty="0"/>
              <a:t> </a:t>
            </a:r>
            <a:r>
              <a:rPr lang="en-US" dirty="0" err="1"/>
              <a:t>caratt</a:t>
            </a:r>
            <a:r>
              <a:rPr lang="en-US" baseline="0" dirty="0" err="1"/>
              <a:t>ERIZZANTI</a:t>
            </a:r>
            <a:r>
              <a:rPr lang="en-US" baseline="0" dirty="0"/>
              <a:t> per </a:t>
            </a:r>
            <a:r>
              <a:rPr lang="en-US" baseline="0" dirty="0" err="1"/>
              <a:t>sps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Foglio4!$F$18</c:f>
              <c:strCache>
                <c:ptCount val="1"/>
                <c:pt idx="0">
                  <c:v>CLM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23-40D1-B30F-A5F072A6A9D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23-40D1-B30F-A5F072A6A9D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23-40D1-B30F-A5F072A6A9D2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23-40D1-B30F-A5F072A6A9D2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23-40D1-B30F-A5F072A6A9D2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523-40D1-B30F-A5F072A6A9D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1170822397200376E-2"/>
                  <c:y val="5.838072324292796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23-40D1-B30F-A5F072A6A9D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631889763779479E-2"/>
                  <c:y val="8.23563721201516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23-40D1-B30F-A5F072A6A9D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087926509186303E-2"/>
                  <c:y val="8.959135316418781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23-40D1-B30F-A5F072A6A9D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Foglio4!$E$19:$E$24</c:f>
              <c:strCache>
                <c:ptCount val="6"/>
                <c:pt idx="0">
                  <c:v>SPS 07 </c:v>
                </c:pt>
                <c:pt idx="1">
                  <c:v>SPS 08</c:v>
                </c:pt>
                <c:pt idx="2">
                  <c:v>SPS 09</c:v>
                </c:pt>
                <c:pt idx="3">
                  <c:v>SPS 10</c:v>
                </c:pt>
                <c:pt idx="4">
                  <c:v>SPS 11</c:v>
                </c:pt>
                <c:pt idx="5">
                  <c:v>SPS 12</c:v>
                </c:pt>
              </c:strCache>
            </c:strRef>
          </c:cat>
          <c:val>
            <c:numRef>
              <c:f>Foglio4!$F$19:$F$24</c:f>
              <c:numCache>
                <c:formatCode>0.0%</c:formatCode>
                <c:ptCount val="6"/>
                <c:pt idx="0">
                  <c:v>0.36099999999999999</c:v>
                </c:pt>
                <c:pt idx="1">
                  <c:v>0.182</c:v>
                </c:pt>
                <c:pt idx="2">
                  <c:v>0.224</c:v>
                </c:pt>
                <c:pt idx="3">
                  <c:v>0.10199999999999999</c:v>
                </c:pt>
                <c:pt idx="4">
                  <c:v>7.0999999999999994E-2</c:v>
                </c:pt>
                <c:pt idx="5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523-40D1-B30F-A5F072A6A9D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LM-88</a:t>
            </a:r>
            <a:r>
              <a:rPr lang="it-IT" b="1" baseline="0" dirty="0"/>
              <a:t> - Andamento Iscritti e Laureati tot. (</a:t>
            </a:r>
            <a:r>
              <a:rPr lang="it-IT" b="1" baseline="0" dirty="0" err="1"/>
              <a:t>val.ass</a:t>
            </a:r>
            <a:r>
              <a:rPr lang="it-IT" b="1" baseline="0" dirty="0"/>
              <a:t>)</a:t>
            </a:r>
            <a:endParaRPr lang="it-IT" b="1" dirty="0"/>
          </a:p>
        </c:rich>
      </c:tx>
      <c:layout>
        <c:manualLayout>
          <c:xMode val="edge"/>
          <c:yMode val="edge"/>
          <c:x val="0.22330944651855086"/>
          <c:y val="2.5156184088812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3580927384076992E-2"/>
          <c:y val="0.16245370370370371"/>
          <c:w val="0.87753018372703417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Foglio1!$K$7</c:f>
              <c:strCache>
                <c:ptCount val="1"/>
                <c:pt idx="0">
                  <c:v>Iscritti Primo Anno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55555555555555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91-440C-BB3D-4A7AF3859D1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185067526415994E-16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91-440C-BB3D-4A7AF3859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Foglio1!$L$6:$N$6</c:f>
              <c:strCache>
                <c:ptCount val="3"/>
                <c:pt idx="0">
                  <c:v>A.A 12-13</c:v>
                </c:pt>
                <c:pt idx="1">
                  <c:v> A.A 13-14</c:v>
                </c:pt>
                <c:pt idx="2">
                  <c:v>A.A 14-15</c:v>
                </c:pt>
              </c:strCache>
            </c:strRef>
          </c:cat>
          <c:val>
            <c:numRef>
              <c:f>Foglio1!$L$7:$N$7</c:f>
              <c:numCache>
                <c:formatCode>General</c:formatCode>
                <c:ptCount val="3"/>
                <c:pt idx="0">
                  <c:v>1028</c:v>
                </c:pt>
                <c:pt idx="1">
                  <c:v>964</c:v>
                </c:pt>
                <c:pt idx="2">
                  <c:v>986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91-440C-BB3D-4A7AF3859D1C}"/>
            </c:ext>
          </c:extLst>
        </c:ser>
        <c:ser>
          <c:idx val="1"/>
          <c:order val="1"/>
          <c:tx>
            <c:strRef>
              <c:f>Foglio1!$K$8</c:f>
              <c:strCache>
                <c:ptCount val="1"/>
                <c:pt idx="0">
                  <c:v>Iscritti Secondo Anno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917E-2"/>
                  <c:y val="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91-440C-BB3D-4A7AF3859D1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11111111111111E-2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91-440C-BB3D-4A7AF3859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Foglio1!$L$6:$N$6</c:f>
              <c:strCache>
                <c:ptCount val="3"/>
                <c:pt idx="0">
                  <c:v>A.A 12-13</c:v>
                </c:pt>
                <c:pt idx="1">
                  <c:v> A.A 13-14</c:v>
                </c:pt>
                <c:pt idx="2">
                  <c:v>A.A 14-15</c:v>
                </c:pt>
              </c:strCache>
            </c:strRef>
          </c:cat>
          <c:val>
            <c:numRef>
              <c:f>Foglio1!$L$8:$N$8</c:f>
              <c:numCache>
                <c:formatCode>General</c:formatCode>
                <c:ptCount val="3"/>
                <c:pt idx="0">
                  <c:v>958</c:v>
                </c:pt>
                <c:pt idx="1">
                  <c:v>859</c:v>
                </c:pt>
                <c:pt idx="2">
                  <c:v>860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F91-440C-BB3D-4A7AF3859D1C}"/>
            </c:ext>
          </c:extLst>
        </c:ser>
        <c:ser>
          <c:idx val="2"/>
          <c:order val="2"/>
          <c:tx>
            <c:strRef>
              <c:f>Foglio1!$K$9</c:f>
              <c:strCache>
                <c:ptCount val="1"/>
                <c:pt idx="0">
                  <c:v>Laureati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33E-2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91-440C-BB3D-4A7AF3859D1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768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F91-440C-BB3D-4A7AF3859D1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1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174*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F91-440C-BB3D-4A7AF3859D1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Foglio1!$L$6:$N$6</c:f>
              <c:strCache>
                <c:ptCount val="3"/>
                <c:pt idx="0">
                  <c:v>A.A 12-13</c:v>
                </c:pt>
                <c:pt idx="1">
                  <c:v> A.A 13-14</c:v>
                </c:pt>
                <c:pt idx="2">
                  <c:v>A.A 14-15</c:v>
                </c:pt>
              </c:strCache>
            </c:strRef>
          </c:cat>
          <c:val>
            <c:numRef>
              <c:f>Foglio1!$L$9:$N$9</c:f>
              <c:numCache>
                <c:formatCode>General</c:formatCode>
                <c:ptCount val="3"/>
                <c:pt idx="0">
                  <c:v>763</c:v>
                </c:pt>
                <c:pt idx="1">
                  <c:v>737</c:v>
                </c:pt>
                <c:pt idx="2">
                  <c:v>174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F91-440C-BB3D-4A7AF3859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7981296"/>
        <c:axId val="167981856"/>
      </c:lineChart>
      <c:catAx>
        <c:axId val="16798129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81856"/>
        <c:crosses val="autoZero"/>
        <c:auto val="1"/>
        <c:lblAlgn val="ctr"/>
        <c:lblOffset val="100"/>
        <c:noMultiLvlLbl val="0"/>
      </c:catAx>
      <c:valAx>
        <c:axId val="1679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8129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solidFill>
        <a:srgbClr val="B88C00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Profili</a:t>
            </a:r>
            <a:r>
              <a:rPr lang="it-IT" baseline="0" dirty="0"/>
              <a:t> Studenti e Laureati LM88 - tasso medio 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025025025025025"/>
          <c:w val="1"/>
          <c:h val="0.6166821940050286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Foglio7!$E$9:$E$15</c:f>
              <c:strCache>
                <c:ptCount val="7"/>
                <c:pt idx="0">
                  <c:v>Corsisti</c:v>
                </c:pt>
                <c:pt idx="1">
                  <c:v> Lavoratori studenti </c:v>
                </c:pt>
                <c:pt idx="2">
                  <c:v>Studenti Erasmus</c:v>
                </c:pt>
                <c:pt idx="3">
                  <c:v>Tirocinanti</c:v>
                </c:pt>
                <c:pt idx="4">
                  <c:v>Laureati in corso </c:v>
                </c:pt>
                <c:pt idx="5">
                  <c:v>Laureati in formazione post-Laurea</c:v>
                </c:pt>
                <c:pt idx="6">
                  <c:v>Laureati Soddisfatti</c:v>
                </c:pt>
              </c:strCache>
            </c:strRef>
          </c:cat>
          <c:val>
            <c:numRef>
              <c:f>Foglio7!$H$9:$H$15</c:f>
              <c:numCache>
                <c:formatCode>0.0%</c:formatCode>
                <c:ptCount val="7"/>
                <c:pt idx="0">
                  <c:v>0.70930000000000004</c:v>
                </c:pt>
                <c:pt idx="1">
                  <c:v>0.1515</c:v>
                </c:pt>
                <c:pt idx="2">
                  <c:v>9.6000000000000002E-2</c:v>
                </c:pt>
                <c:pt idx="3">
                  <c:v>0.67100000000000004</c:v>
                </c:pt>
                <c:pt idx="4" formatCode="0%">
                  <c:v>0.62</c:v>
                </c:pt>
                <c:pt idx="5">
                  <c:v>0.11600000000000001</c:v>
                </c:pt>
                <c:pt idx="6">
                  <c:v>0.83099999999999996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9-4CE6-A569-FA2929EA8D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984096"/>
        <c:axId val="167984656"/>
        <c:axId val="0"/>
      </c:bar3DChart>
      <c:catAx>
        <c:axId val="1679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984656"/>
        <c:crosses val="autoZero"/>
        <c:auto val="1"/>
        <c:lblAlgn val="ctr"/>
        <c:lblOffset val="100"/>
        <c:noMultiLvlLbl val="0"/>
      </c:catAx>
      <c:valAx>
        <c:axId val="167984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numFmt formatCode="0.0%" sourceLinked="1"/>
        <c:majorTickMark val="none"/>
        <c:minorTickMark val="none"/>
        <c:tickLblPos val="nextTo"/>
        <c:crossAx val="1679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Profili - Differenze con tassi ateneo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2.5418833044482957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5C-43C0-8E63-C7C0B27145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Foglio7!$E$9:$E$15</c:f>
              <c:strCache>
                <c:ptCount val="7"/>
                <c:pt idx="0">
                  <c:v>Corsisti</c:v>
                </c:pt>
                <c:pt idx="1">
                  <c:v> Lavoratori studenti </c:v>
                </c:pt>
                <c:pt idx="2">
                  <c:v>Studenti Erasmus</c:v>
                </c:pt>
                <c:pt idx="3">
                  <c:v>Tirocinanti</c:v>
                </c:pt>
                <c:pt idx="4">
                  <c:v>Laureati in corso </c:v>
                </c:pt>
                <c:pt idx="5">
                  <c:v>Laureati impegnati con Università</c:v>
                </c:pt>
                <c:pt idx="6">
                  <c:v>Laureati Soddisfatti</c:v>
                </c:pt>
              </c:strCache>
            </c:strRef>
          </c:cat>
          <c:val>
            <c:numRef>
              <c:f>Foglio7!$F$9:$F$15</c:f>
              <c:numCache>
                <c:formatCode>0.00%</c:formatCode>
                <c:ptCount val="7"/>
                <c:pt idx="0">
                  <c:v>-5.79E-2</c:v>
                </c:pt>
                <c:pt idx="1">
                  <c:v>7.6899999999999996E-2</c:v>
                </c:pt>
                <c:pt idx="2" formatCode="General">
                  <c:v>0</c:v>
                </c:pt>
                <c:pt idx="3">
                  <c:v>5.0999999999999997E-2</c:v>
                </c:pt>
                <c:pt idx="4">
                  <c:v>-0.1043</c:v>
                </c:pt>
                <c:pt idx="5" formatCode="0%">
                  <c:v>0.03</c:v>
                </c:pt>
                <c:pt idx="6" formatCode="0.0%">
                  <c:v>-5.2999999999999999E-2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5C-43C0-8E63-C7C0B27145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898672"/>
        <c:axId val="169899232"/>
        <c:axId val="0"/>
      </c:bar3DChart>
      <c:catAx>
        <c:axId val="16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899232"/>
        <c:crosses val="autoZero"/>
        <c:auto val="1"/>
        <c:lblAlgn val="ctr"/>
        <c:lblOffset val="100"/>
        <c:noMultiLvlLbl val="0"/>
      </c:catAx>
      <c:valAx>
        <c:axId val="1698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8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0.87699</cdr:y>
    </cdr:from>
    <cdr:to>
      <cdr:x>1</cdr:x>
      <cdr:y>0.92934</cdr:y>
    </cdr:to>
    <cdr:pic>
      <cdr:nvPicPr>
        <cdr:cNvPr id="2" name="Immagin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88430" b="6336"/>
        <a:stretch xmlns:a="http://schemas.openxmlformats.org/drawingml/2006/main"/>
      </cdr:blipFill>
      <cdr:spPr>
        <a:xfrm xmlns:a="http://schemas.openxmlformats.org/drawingml/2006/main">
          <a:off x="0" y="3830239"/>
          <a:ext cx="5383341" cy="2286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89664-2EE3-D94B-B877-BD0E762A45DE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3D42-5E13-FF41-90CD-ACC042A832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48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Conferenza interdipartimentale</a:t>
            </a:r>
            <a:r>
              <a:rPr lang="it-IT" baseline="0" dirty="0"/>
              <a:t>  monitoraggio offerta formativa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78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10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30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337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9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fFLATTERED</a:t>
            </a:r>
            <a:r>
              <a:rPr lang="it-IT" dirty="0"/>
              <a:t> &amp; FULL FORMS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54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EXPLORATIONS BETWEEN CFU AND ROLESE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4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SEMANTIC DIMENSIONS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5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FIELD ANALITICAL</a:t>
            </a:r>
            <a:r>
              <a:rPr lang="it-IT" baseline="0" dirty="0"/>
              <a:t> competenze strategiche progetti &amp; ricerca           ROLE TRAINING tecnico professionale  </a:t>
            </a:r>
          </a:p>
          <a:p>
            <a:r>
              <a:rPr lang="it-IT" baseline="0" dirty="0"/>
              <a:t>ASSE FORMATIVO</a:t>
            </a:r>
          </a:p>
          <a:p>
            <a:r>
              <a:rPr lang="it-IT" baseline="0" dirty="0"/>
              <a:t>ASSE PROFESSIONALE </a:t>
            </a:r>
          </a:p>
          <a:p>
            <a:endParaRPr lang="it-IT" baseline="0" dirty="0"/>
          </a:p>
          <a:p>
            <a:r>
              <a:rPr lang="it-IT" baseline="0" dirty="0"/>
              <a:t>Riferimento a sbocchi Occupazionali – </a:t>
            </a:r>
            <a:r>
              <a:rPr lang="it-IT" baseline="0" dirty="0" err="1"/>
              <a:t>Argentin</a:t>
            </a:r>
            <a:r>
              <a:rPr lang="it-IT" baseline="0" dirty="0"/>
              <a:t> Giancola – Associazione con profili professionali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681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/>
              <a:t>1. </a:t>
            </a:r>
            <a:r>
              <a:rPr lang="it-IT" sz="2400" dirty="0" err="1"/>
              <a:t>Low</a:t>
            </a:r>
            <a:r>
              <a:rPr lang="it-IT" sz="2400" dirty="0"/>
              <a:t> </a:t>
            </a:r>
            <a:r>
              <a:rPr lang="it-IT" sz="2400" dirty="0" err="1"/>
              <a:t>Profiling</a:t>
            </a:r>
            <a:r>
              <a:rPr lang="it-IT" sz="2400" dirty="0"/>
              <a:t> Self-</a:t>
            </a:r>
            <a:r>
              <a:rPr lang="it-IT" sz="2400" dirty="0" err="1"/>
              <a:t>Presentations</a:t>
            </a:r>
            <a:r>
              <a:rPr lang="it-IT" sz="2400" dirty="0"/>
              <a:t>, </a:t>
            </a:r>
            <a:r>
              <a:rPr lang="it-IT" sz="2400" dirty="0" err="1"/>
              <a:t>but</a:t>
            </a:r>
            <a:r>
              <a:rPr lang="it-IT" sz="2400" dirty="0"/>
              <a:t>:</a:t>
            </a:r>
          </a:p>
          <a:p>
            <a:endParaRPr lang="it-IT" sz="2400" dirty="0"/>
          </a:p>
          <a:p>
            <a:r>
              <a:rPr lang="it-IT" sz="2400" dirty="0"/>
              <a:t>2. In the case of high </a:t>
            </a:r>
            <a:r>
              <a:rPr lang="it-IT" sz="2400" dirty="0" err="1"/>
              <a:t>profile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can </a:t>
            </a:r>
            <a:r>
              <a:rPr lang="it-IT" sz="2400" dirty="0" err="1"/>
              <a:t>observe</a:t>
            </a:r>
            <a:r>
              <a:rPr lang="it-IT" sz="2400" dirty="0"/>
              <a:t> </a:t>
            </a:r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/>
              <a:t>different</a:t>
            </a:r>
            <a:r>
              <a:rPr lang="it-IT" sz="2400" dirty="0"/>
              <a:t> </a:t>
            </a:r>
            <a:r>
              <a:rPr lang="it-IT" sz="2400" dirty="0" err="1"/>
              <a:t>kind</a:t>
            </a:r>
            <a:r>
              <a:rPr lang="it-IT" sz="2400" dirty="0"/>
              <a:t> of </a:t>
            </a:r>
            <a:r>
              <a:rPr lang="it-IT" sz="2400" dirty="0" err="1"/>
              <a:t>professional</a:t>
            </a:r>
            <a:r>
              <a:rPr lang="it-IT" sz="2400" dirty="0"/>
              <a:t> situation </a:t>
            </a:r>
            <a:r>
              <a:rPr lang="it-IT" sz="2400" dirty="0" err="1"/>
              <a:t>concerning</a:t>
            </a:r>
            <a:r>
              <a:rPr lang="it-IT" sz="2400" dirty="0"/>
              <a:t> job </a:t>
            </a:r>
            <a:r>
              <a:rPr lang="it-IT" sz="2400" dirty="0" err="1"/>
              <a:t>coherence</a:t>
            </a:r>
            <a:r>
              <a:rPr lang="it-IT" sz="2400" dirty="0"/>
              <a:t>: </a:t>
            </a:r>
          </a:p>
          <a:p>
            <a:pPr lvl="1"/>
            <a:r>
              <a:rPr lang="it-IT" sz="2400" dirty="0"/>
              <a:t>a. the cluster of ‘</a:t>
            </a:r>
            <a:r>
              <a:rPr lang="it-IT" sz="2400" dirty="0" err="1"/>
              <a:t>niche</a:t>
            </a:r>
            <a:r>
              <a:rPr lang="it-IT" sz="2400" dirty="0"/>
              <a:t>’ </a:t>
            </a:r>
            <a:r>
              <a:rPr lang="it-IT" sz="2400" dirty="0" err="1"/>
              <a:t>researchers</a:t>
            </a:r>
            <a:r>
              <a:rPr lang="it-IT" sz="2400" dirty="0"/>
              <a:t> are </a:t>
            </a:r>
            <a:r>
              <a:rPr lang="it-IT" sz="2400" dirty="0" err="1"/>
              <a:t>lesser</a:t>
            </a:r>
            <a:r>
              <a:rPr lang="it-IT" sz="2400" dirty="0"/>
              <a:t> </a:t>
            </a:r>
            <a:r>
              <a:rPr lang="it-IT" sz="2400" dirty="0" err="1"/>
              <a:t>coherent</a:t>
            </a:r>
            <a:r>
              <a:rPr lang="it-IT" sz="2400" dirty="0"/>
              <a:t> </a:t>
            </a:r>
          </a:p>
          <a:p>
            <a:pPr lvl="1"/>
            <a:r>
              <a:rPr lang="it-IT" sz="2400" dirty="0"/>
              <a:t>b. the cluster of </a:t>
            </a:r>
            <a:r>
              <a:rPr lang="it-IT" sz="2400" dirty="0" err="1"/>
              <a:t>professional</a:t>
            </a:r>
            <a:r>
              <a:rPr lang="it-IT" sz="2400" dirty="0"/>
              <a:t> social </a:t>
            </a:r>
            <a:r>
              <a:rPr lang="it-IT" sz="2400" dirty="0" err="1"/>
              <a:t>workers</a:t>
            </a:r>
            <a:r>
              <a:rPr lang="it-IT" sz="2400" dirty="0"/>
              <a:t> </a:t>
            </a:r>
            <a:r>
              <a:rPr lang="it-IT" sz="2400" dirty="0" err="1"/>
              <a:t>better</a:t>
            </a:r>
            <a:r>
              <a:rPr lang="it-IT" sz="2400" dirty="0"/>
              <a:t> </a:t>
            </a:r>
            <a:r>
              <a:rPr lang="it-IT" sz="2400" dirty="0" err="1"/>
              <a:t>matches</a:t>
            </a:r>
            <a:r>
              <a:rPr lang="it-IT" sz="2400" dirty="0"/>
              <a:t> job </a:t>
            </a:r>
            <a:r>
              <a:rPr lang="it-IT" sz="2400" dirty="0" err="1"/>
              <a:t>requirements</a:t>
            </a:r>
            <a:endParaRPr lang="it-IT" sz="2400" dirty="0"/>
          </a:p>
          <a:p>
            <a:pPr marL="914400" lvl="1" indent="-457200">
              <a:buFont typeface="+mj-lt"/>
              <a:buAutoNum type="arabicPeriod"/>
            </a:pPr>
            <a:endParaRPr lang="it-IT" sz="2400" dirty="0"/>
          </a:p>
          <a:p>
            <a:r>
              <a:rPr lang="it-IT" sz="2400" dirty="0"/>
              <a:t>3. </a:t>
            </a:r>
            <a:r>
              <a:rPr lang="it-IT" sz="2400" dirty="0" err="1"/>
              <a:t>About</a:t>
            </a:r>
            <a:r>
              <a:rPr lang="it-IT" sz="2400" dirty="0"/>
              <a:t> </a:t>
            </a:r>
            <a:r>
              <a:rPr lang="it-IT" sz="2400" dirty="0" err="1"/>
              <a:t>curriculum’s</a:t>
            </a:r>
            <a:r>
              <a:rPr lang="it-IT" sz="2400" dirty="0"/>
              <a:t> </a:t>
            </a:r>
            <a:r>
              <a:rPr lang="it-IT" sz="2400" dirty="0" err="1"/>
              <a:t>satisfaction</a:t>
            </a:r>
            <a:r>
              <a:rPr lang="it-IT" sz="2400" dirty="0"/>
              <a:t> a </a:t>
            </a:r>
            <a:r>
              <a:rPr lang="it-IT" sz="2400" dirty="0" err="1"/>
              <a:t>Low</a:t>
            </a:r>
            <a:r>
              <a:rPr lang="it-IT" sz="2400" dirty="0"/>
              <a:t> </a:t>
            </a:r>
            <a:r>
              <a:rPr lang="it-IT" sz="2400" dirty="0" err="1"/>
              <a:t>Coherence</a:t>
            </a:r>
            <a:r>
              <a:rPr lang="it-IT" sz="2400" dirty="0"/>
              <a:t> with a High </a:t>
            </a:r>
            <a:r>
              <a:rPr lang="it-IT" sz="2400" dirty="0" err="1"/>
              <a:t>Satisfaction</a:t>
            </a:r>
            <a:r>
              <a:rPr lang="it-IT" sz="2400" dirty="0"/>
              <a:t> and viceversa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found</a:t>
            </a:r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27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Paradosso_Gli</a:t>
            </a:r>
            <a:r>
              <a:rPr lang="it-IT" baseline="0" dirty="0"/>
              <a:t> indifferenziati  si differenziano rispetto gli altri. </a:t>
            </a:r>
            <a:r>
              <a:rPr lang="it-IT" baseline="0" dirty="0" err="1"/>
              <a:t>Marketing:Com</a:t>
            </a:r>
            <a:r>
              <a:rPr lang="it-IT" baseline="0" dirty="0"/>
              <a:t> no, mentre prima denotavano l’uso di forme maggiormente caratteristiche</a:t>
            </a:r>
          </a:p>
          <a:p>
            <a:r>
              <a:rPr lang="it-IT" baseline="0" dirty="0"/>
              <a:t>Analisti Sapere Applicativo a livello disciplinare sono omogenei </a:t>
            </a:r>
            <a:r>
              <a:rPr lang="it-IT" baseline="0" dirty="0" err="1"/>
              <a:t>benchè</a:t>
            </a:r>
            <a:r>
              <a:rPr lang="it-IT" baseline="0" dirty="0"/>
              <a:t> come contenuti sono estremamente differenti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02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Conferenza interdipartimentale</a:t>
            </a:r>
            <a:r>
              <a:rPr lang="it-IT" baseline="0" dirty="0"/>
              <a:t>  monitoraggio offerta formativa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2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14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83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65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3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97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44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12 regioni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13D42-5E13-FF41-90CD-ACC042A8325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02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0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2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9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8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2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0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4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2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3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4C0C-4E1C-422C-9EC5-EB2B705E28F8}" type="datetimeFigureOut">
              <a:rPr lang="it-IT" smtClean="0"/>
              <a:t>15/04/2016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DB8E-C517-4DFC-887B-EBB01972DA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6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universitaly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italy.it/index.php/public/schedaCorso/anno/2015/corso/15230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universitaly.it/index.php/scheda/sua/24781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485571" y="3460626"/>
            <a:ext cx="7224485" cy="138499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cura di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Borrelli</a:t>
            </a:r>
            <a:r>
              <a:rPr lang="it-IT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 Serpieri</a:t>
            </a:r>
            <a:r>
              <a:rPr lang="it-IT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D. Taglietti</a:t>
            </a:r>
            <a:r>
              <a:rPr lang="it-IT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D. Trezza</a:t>
            </a:r>
            <a:r>
              <a:rPr lang="it-IT" sz="24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it-IT" sz="200" b="1" dirty="0">
              <a:solidFill>
                <a:srgbClr val="B88C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it-IT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Università Suor Orsola </a:t>
            </a:r>
            <a:r>
              <a:rPr lang="it-IT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Benincasa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t-IT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Università </a:t>
            </a:r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Federico II </a:t>
            </a:r>
            <a:r>
              <a:rPr lang="it-IT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Napoli</a:t>
            </a:r>
            <a:endParaRPr lang="it-IT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24565" y="5262756"/>
            <a:ext cx="3755571" cy="92333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Conferenza Dipartimentale di Sociologia</a:t>
            </a:r>
          </a:p>
          <a:p>
            <a:pPr algn="ctr"/>
            <a:r>
              <a:rPr lang="it-IT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Mercoledì 9 Marzo 2016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876300" y="959855"/>
            <a:ext cx="10452103" cy="1621971"/>
            <a:chOff x="544286" y="324855"/>
            <a:chExt cx="11081657" cy="1621971"/>
          </a:xfrm>
        </p:grpSpPr>
        <p:sp>
          <p:nvSpPr>
            <p:cNvPr id="7" name="Rettangolo 6"/>
            <p:cNvSpPr/>
            <p:nvPr/>
          </p:nvSpPr>
          <p:spPr>
            <a:xfrm>
              <a:off x="544286" y="324855"/>
              <a:ext cx="11081657" cy="1621971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44450" cmpd="thinThick">
              <a:solidFill>
                <a:srgbClr val="B88C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497819" y="592040"/>
              <a:ext cx="9237424" cy="1046440"/>
            </a:xfrm>
            <a:prstGeom prst="rect">
              <a:avLst/>
            </a:prstGeom>
            <a:noFill/>
            <a:ln w="88900" cap="rnd" cmpd="thinThick"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>
                <a:bevelT w="38100" h="38100"/>
                <a:contourClr>
                  <a:schemeClr val="accent5"/>
                </a:contourClr>
              </a:sp3d>
            </a:bodyPr>
            <a:lstStyle/>
            <a:p>
              <a:pPr algn="ctr"/>
              <a:r>
                <a:rPr lang="it-IT" sz="3100" b="1" dirty="0">
                  <a:latin typeface="Arial" panose="020B0604020202020204" pitchFamily="34" charset="0"/>
                  <a:cs typeface="Arial" panose="020B0604020202020204" pitchFamily="34" charset="0"/>
                </a:rPr>
                <a:t>Magistrali Promesse:</a:t>
              </a:r>
            </a:p>
            <a:p>
              <a:pPr algn="ctr"/>
              <a:r>
                <a:rPr lang="it-IT" sz="3100" b="1" dirty="0">
                  <a:latin typeface="Arial" panose="020B0604020202020204" pitchFamily="34" charset="0"/>
                  <a:cs typeface="Arial" panose="020B0604020202020204" pitchFamily="34" charset="0"/>
                </a:rPr>
                <a:t>una Prima Comparazione delle LM-88 in Italia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4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04172" y="576942"/>
            <a:ext cx="478368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Struttura dell’Offerta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784058" y="1288280"/>
            <a:ext cx="10623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Distribuzione per area geografica e per tipo di classe e curriculum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90751"/>
              </p:ext>
            </p:extLst>
          </p:nvPr>
        </p:nvGraphicFramePr>
        <p:xfrm>
          <a:off x="784057" y="1876509"/>
          <a:ext cx="3439027" cy="39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5598"/>
              </p:ext>
            </p:extLst>
          </p:nvPr>
        </p:nvGraphicFramePr>
        <p:xfrm>
          <a:off x="4464238" y="1876509"/>
          <a:ext cx="3432100" cy="39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6"/>
          <p:cNvSpPr/>
          <p:nvPr/>
        </p:nvSpPr>
        <p:spPr>
          <a:xfrm>
            <a:off x="512253" y="5892630"/>
            <a:ext cx="5031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it-IT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Clusterizzazione</a:t>
            </a: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geografica basata sui criteri ISTAT</a:t>
            </a:r>
          </a:p>
        </p:txBody>
      </p:sp>
      <p:sp>
        <p:nvSpPr>
          <p:cNvPr id="8" name="Rettangolo 7"/>
          <p:cNvSpPr/>
          <p:nvPr/>
        </p:nvSpPr>
        <p:spPr>
          <a:xfrm>
            <a:off x="8678905" y="1876509"/>
            <a:ext cx="32704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LM-1: Antropologia Culturale ed Etnologia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Perugia</a:t>
            </a:r>
          </a:p>
          <a:p>
            <a:pPr>
              <a:spcAft>
                <a:spcPts val="0"/>
              </a:spcAft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LM-59: Scienze della Comunicazione Pubblica, d’Impresa e Pubblicità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 Sapienza</a:t>
            </a:r>
          </a:p>
          <a:p>
            <a:pPr>
              <a:spcAft>
                <a:spcPts val="0"/>
              </a:spcAft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LM-85: Scienze Pedagogiche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Padova</a:t>
            </a:r>
          </a:p>
          <a:p>
            <a:pPr>
              <a:spcAft>
                <a:spcPts val="0"/>
              </a:spcAft>
            </a:pPr>
            <a:r>
              <a:rPr lang="it-IT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LM-87: Servizio Sociale e Politiche Sociali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Bologna, Messina, Piemonte Orientale, Pisa</a:t>
            </a:r>
          </a:p>
        </p:txBody>
      </p:sp>
      <p:sp>
        <p:nvSpPr>
          <p:cNvPr id="3" name="Ovale 2"/>
          <p:cNvSpPr/>
          <p:nvPr/>
        </p:nvSpPr>
        <p:spPr>
          <a:xfrm>
            <a:off x="6208292" y="4030579"/>
            <a:ext cx="1603822" cy="1862050"/>
          </a:xfrm>
          <a:prstGeom prst="ellipse">
            <a:avLst/>
          </a:prstGeom>
          <a:noFill/>
          <a:ln w="19050"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3" idx="7"/>
            <a:endCxn id="11" idx="1"/>
          </p:cNvCxnSpPr>
          <p:nvPr/>
        </p:nvCxnSpPr>
        <p:spPr>
          <a:xfrm flipV="1">
            <a:off x="7577240" y="3513117"/>
            <a:ext cx="594213" cy="790153"/>
          </a:xfrm>
          <a:prstGeom prst="straightConnector1">
            <a:avLst/>
          </a:prstGeom>
          <a:ln w="25400" cap="rnd">
            <a:solidFill>
              <a:srgbClr val="B88C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entesi graffa aperta 10"/>
          <p:cNvSpPr/>
          <p:nvPr/>
        </p:nvSpPr>
        <p:spPr>
          <a:xfrm>
            <a:off x="8171453" y="1997033"/>
            <a:ext cx="423228" cy="3032167"/>
          </a:xfrm>
          <a:prstGeom prst="leftBrace">
            <a:avLst/>
          </a:prstGeom>
          <a:ln w="25400">
            <a:solidFill>
              <a:srgbClr val="B8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1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04172" y="576942"/>
            <a:ext cx="478368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Struttura dell’Offerta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784058" y="1138526"/>
            <a:ext cx="10623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Ripartizione CFU tra Ambiti</a:t>
            </a: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67528"/>
              </p:ext>
            </p:extLst>
          </p:nvPr>
        </p:nvGraphicFramePr>
        <p:xfrm>
          <a:off x="553453" y="1624257"/>
          <a:ext cx="5542547" cy="42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622938"/>
              </p:ext>
            </p:extLst>
          </p:nvPr>
        </p:nvGraphicFramePr>
        <p:xfrm>
          <a:off x="6096000" y="1624257"/>
          <a:ext cx="5542546" cy="4210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6"/>
          <p:cNvSpPr/>
          <p:nvPr/>
        </p:nvSpPr>
        <p:spPr>
          <a:xfrm>
            <a:off x="577523" y="577330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*Con riferimento al DM 270/04</a:t>
            </a:r>
          </a:p>
          <a:p>
            <a:pPr>
              <a:spcAft>
                <a:spcPts val="0"/>
              </a:spcAft>
            </a:pPr>
            <a:r>
              <a:rPr lang="it-IT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In questo caso non si tratta di valore minimo ma di valore massimo</a:t>
            </a:r>
            <a:endParaRPr lang="it-I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04172" y="576942"/>
            <a:ext cx="478368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Struttura dell’Offerta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784058" y="1138526"/>
            <a:ext cx="10623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Ripartizione CFU tra SPS</a:t>
            </a: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374152663"/>
              </p:ext>
            </p:extLst>
          </p:nvPr>
        </p:nvGraphicFramePr>
        <p:xfrm>
          <a:off x="-563479" y="1723301"/>
          <a:ext cx="7611179" cy="420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692948" y="2161775"/>
            <a:ext cx="5931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69A2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SPS/07: Sociologia Generale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ED89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SPS/08: Sociologia dei Processi Culturali e Comunicativi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ACAC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SPS/09: Sociologia dei Processi Economici e del Lavoro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FCC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SPS/10: Sociologia dell’Ambiente e del Territorio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557F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SPS/11: Sociologia dei Fenomeni Politici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solidFill>
                  <a:srgbClr val="7DB3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SPS/12: Sociologia Giuridica, della Devianza e del Mutamento Sociale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938463" y="1723301"/>
            <a:ext cx="4584032" cy="4208267"/>
          </a:xfrm>
          <a:prstGeom prst="rect">
            <a:avLst/>
          </a:prstGeom>
          <a:noFill/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9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32749" y="576942"/>
            <a:ext cx="332655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Iscritti e laureati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784058" y="1250547"/>
            <a:ext cx="10623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Iscritti e Laureati 2012-2015</a:t>
            </a:r>
            <a:endParaRPr lang="it-IT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3051467427"/>
              </p:ext>
            </p:extLst>
          </p:nvPr>
        </p:nvGraphicFramePr>
        <p:xfrm>
          <a:off x="2131594" y="1836180"/>
          <a:ext cx="7928810" cy="399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tangolo 9"/>
          <p:cNvSpPr/>
          <p:nvPr/>
        </p:nvSpPr>
        <p:spPr>
          <a:xfrm>
            <a:off x="3580397" y="5901816"/>
            <a:ext cx="5031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*Dato provvisorio non aggiornato.</a:t>
            </a:r>
          </a:p>
        </p:txBody>
      </p:sp>
    </p:spTree>
    <p:extLst>
      <p:ext uri="{BB962C8B-B14F-4D97-AF65-F5344CB8AC3E}">
        <p14:creationId xmlns:p14="http://schemas.microsoft.com/office/powerpoint/2010/main" val="11366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76554" y="576942"/>
            <a:ext cx="5238935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Percorso dello Studente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704805343"/>
              </p:ext>
            </p:extLst>
          </p:nvPr>
        </p:nvGraphicFramePr>
        <p:xfrm>
          <a:off x="368710" y="1343841"/>
          <a:ext cx="6032090" cy="551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417515202"/>
              </p:ext>
            </p:extLst>
          </p:nvPr>
        </p:nvGraphicFramePr>
        <p:xfrm>
          <a:off x="6096000" y="1343841"/>
          <a:ext cx="5495925" cy="49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33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76137" y="5221713"/>
            <a:ext cx="398245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63626" y="576942"/>
            <a:ext cx="5464766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32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Occupabilità</a:t>
            </a:r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Post-Laurea</a:t>
            </a: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152372523"/>
              </p:ext>
            </p:extLst>
          </p:nvPr>
        </p:nvGraphicFramePr>
        <p:xfrm>
          <a:off x="712668" y="1612231"/>
          <a:ext cx="5383341" cy="43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665908456"/>
              </p:ext>
            </p:extLst>
          </p:nvPr>
        </p:nvGraphicFramePr>
        <p:xfrm>
          <a:off x="6096009" y="1612231"/>
          <a:ext cx="5538529" cy="43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06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63626" y="576942"/>
            <a:ext cx="5464766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32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Occupabilità</a:t>
            </a:r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Post-Laurea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54242" y="547436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N.B.: i dati sull’</a:t>
            </a:r>
            <a:r>
              <a:rPr lang="it-IT" dirty="0" err="1" smtClean="0"/>
              <a:t>occupabilità</a:t>
            </a:r>
            <a:r>
              <a:rPr lang="it-IT" dirty="0"/>
              <a:t> </a:t>
            </a:r>
            <a:r>
              <a:rPr lang="it-IT" dirty="0" smtClean="0"/>
              <a:t>sono tratti dal Consorzio </a:t>
            </a:r>
            <a:r>
              <a:rPr lang="it-IT" dirty="0" err="1" smtClean="0"/>
              <a:t>AlmaLaurea</a:t>
            </a:r>
            <a:r>
              <a:rPr lang="it-IT" dirty="0" smtClean="0"/>
              <a:t> e sono spesso mancanti nei singoli </a:t>
            </a:r>
            <a:r>
              <a:rPr lang="it-IT" dirty="0" err="1" smtClean="0"/>
              <a:t>CdL</a:t>
            </a:r>
            <a:r>
              <a:rPr lang="it-IT" dirty="0" smtClean="0"/>
              <a:t>. Laddove presenti, inoltre, sono estratti da campioni esigui.</a:t>
            </a:r>
            <a:endParaRPr lang="it-IT" dirty="0"/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327396243"/>
              </p:ext>
            </p:extLst>
          </p:nvPr>
        </p:nvGraphicFramePr>
        <p:xfrm>
          <a:off x="1965709" y="1307938"/>
          <a:ext cx="8292666" cy="402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699957" y="2550694"/>
            <a:ext cx="6558800" cy="878306"/>
            <a:chOff x="3242923" y="1915694"/>
            <a:chExt cx="4825435" cy="878306"/>
          </a:xfrm>
        </p:grpSpPr>
        <p:sp>
          <p:nvSpPr>
            <p:cNvPr id="7" name="Rettangolo 6"/>
            <p:cNvSpPr/>
            <p:nvPr/>
          </p:nvSpPr>
          <p:spPr>
            <a:xfrm>
              <a:off x="3242923" y="1915694"/>
              <a:ext cx="4825435" cy="87830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44450" cmpd="thinThick">
              <a:solidFill>
                <a:srgbClr val="B88C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579855" y="2070153"/>
              <a:ext cx="4323204" cy="569387"/>
            </a:xfrm>
            <a:prstGeom prst="rect">
              <a:avLst/>
            </a:prstGeom>
            <a:noFill/>
            <a:ln w="88900" cap="rnd" cmpd="thinThick"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>
                <a:bevelT w="38100" h="38100"/>
                <a:contourClr>
                  <a:schemeClr val="accent5"/>
                </a:contourClr>
              </a:sp3d>
            </a:bodyPr>
            <a:lstStyle/>
            <a:p>
              <a:pPr algn="ctr"/>
              <a:r>
                <a:rPr lang="it-IT" sz="3100" b="1" dirty="0">
                  <a:latin typeface="Arial" panose="020B0604020202020204" pitchFamily="34" charset="0"/>
                  <a:cs typeface="Arial" panose="020B0604020202020204" pitchFamily="34" charset="0"/>
                </a:rPr>
                <a:t>I Profili Tipici e </a:t>
              </a:r>
              <a:r>
                <a:rPr lang="it-IT" sz="31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Benchmarking</a:t>
              </a:r>
              <a:endParaRPr lang="it-IT" sz="3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5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9704" y="607434"/>
            <a:ext cx="7712915" cy="1325563"/>
          </a:xfrm>
        </p:spPr>
        <p:txBody>
          <a:bodyPr>
            <a:normAutofit/>
          </a:bodyPr>
          <a:lstStyle/>
          <a:p>
            <a:r>
              <a:rPr lang="it-IT" dirty="0"/>
              <a:t>Interrogativi, Obiettivi e Tecniche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093978" y="2017321"/>
            <a:ext cx="4349496" cy="28060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/>
              <a:t>Analisi dei descrittori </a:t>
            </a:r>
            <a:r>
              <a:rPr lang="it-IT" sz="3600" dirty="0"/>
              <a:t>dei CDLM e identificazione di profili lessicali e semantici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94483" y="2610465"/>
            <a:ext cx="2947251" cy="1619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/>
              <a:t>Quali sono gli aspetti narrativi su cui insistono i «progettisti» dei CDLM 88? In che modo i corsi vengono descritti?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995718" y="2610465"/>
            <a:ext cx="2557849" cy="1635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/>
              <a:t>ANALISI DEL CONTENUTO</a:t>
            </a:r>
          </a:p>
        </p:txBody>
      </p:sp>
    </p:spTree>
    <p:extLst>
      <p:ext uri="{BB962C8B-B14F-4D97-AF65-F5344CB8AC3E}">
        <p14:creationId xmlns:p14="http://schemas.microsoft.com/office/powerpoint/2010/main" val="42399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4569" y="507274"/>
            <a:ext cx="439415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del Contenuto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24874" y="1497490"/>
            <a:ext cx="4895841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Lessicometrica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err="1"/>
              <a:t>Rilevare</a:t>
            </a:r>
            <a:r>
              <a:rPr lang="en-US" sz="2000" dirty="0"/>
              <a:t> le </a:t>
            </a:r>
            <a:r>
              <a:rPr lang="en-US" sz="2000" dirty="0" err="1"/>
              <a:t>forme</a:t>
            </a:r>
            <a:r>
              <a:rPr lang="en-US" sz="2000" dirty="0"/>
              <a:t> </a:t>
            </a:r>
            <a:r>
              <a:rPr lang="en-US" sz="2000" dirty="0" err="1"/>
              <a:t>lessicali</a:t>
            </a:r>
            <a:r>
              <a:rPr lang="en-US" sz="2000" dirty="0"/>
              <a:t> </a:t>
            </a:r>
            <a:r>
              <a:rPr lang="en-US" sz="2000" dirty="0" err="1"/>
              <a:t>occorrenti</a:t>
            </a:r>
            <a:r>
              <a:rPr lang="en-US" sz="2000" dirty="0"/>
              <a:t> in </a:t>
            </a:r>
            <a:r>
              <a:rPr lang="en-US" sz="2000" dirty="0" err="1"/>
              <a:t>ciascuna</a:t>
            </a:r>
            <a:r>
              <a:rPr lang="en-US" sz="2000" dirty="0"/>
              <a:t> </a:t>
            </a:r>
            <a:r>
              <a:rPr lang="en-US" sz="2000" dirty="0" err="1"/>
              <a:t>sezione</a:t>
            </a:r>
            <a:r>
              <a:rPr lang="en-US" sz="2000" dirty="0"/>
              <a:t> </a:t>
            </a:r>
            <a:r>
              <a:rPr lang="en-US" sz="2000" dirty="0" err="1"/>
              <a:t>testuale</a:t>
            </a:r>
            <a:endParaRPr lang="it-IT" sz="2000" dirty="0"/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Analisi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delle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Corrispondenze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Lessicali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en-US" sz="2000" dirty="0" err="1">
                <a:sym typeface="Wingdings" panose="05000000000000000000" pitchFamily="2" charset="2"/>
              </a:rPr>
              <a:t>Identificare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tramite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associazione</a:t>
            </a:r>
            <a:r>
              <a:rPr lang="en-US" sz="2000" dirty="0">
                <a:sym typeface="Wingdings" panose="05000000000000000000" pitchFamily="2" charset="2"/>
              </a:rPr>
              <a:t> le </a:t>
            </a:r>
            <a:r>
              <a:rPr lang="en-US" sz="2000" dirty="0" err="1">
                <a:sym typeface="Wingdings" panose="05000000000000000000" pitchFamily="2" charset="2"/>
              </a:rPr>
              <a:t>strutture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semantiche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latenti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sottese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descrittori</a:t>
            </a:r>
            <a:endParaRPr lang="it-IT" sz="2000" dirty="0">
              <a:sym typeface="Wingdings" panose="05000000000000000000" pitchFamily="2" charset="2"/>
            </a:endParaRPr>
          </a:p>
          <a:p>
            <a:endParaRPr lang="it-IT" sz="2000" dirty="0"/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Cluster</a:t>
            </a:r>
          </a:p>
          <a:p>
            <a:r>
              <a:rPr lang="en-US" sz="2000" dirty="0" err="1"/>
              <a:t>Ottenere</a:t>
            </a:r>
            <a:r>
              <a:rPr lang="en-US" sz="2000" dirty="0"/>
              <a:t> </a:t>
            </a:r>
            <a:r>
              <a:rPr lang="en-US" sz="2000" dirty="0" err="1"/>
              <a:t>partizione</a:t>
            </a:r>
            <a:r>
              <a:rPr lang="en-US" sz="2000" dirty="0"/>
              <a:t> di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/>
              <a:t>simili</a:t>
            </a:r>
            <a:r>
              <a:rPr lang="en-US" sz="2000" dirty="0"/>
              <a:t> </a:t>
            </a:r>
            <a:r>
              <a:rPr lang="en-US" sz="2000" dirty="0" err="1"/>
              <a:t>attraverso</a:t>
            </a:r>
            <a:r>
              <a:rPr lang="en-US" sz="2000" dirty="0"/>
              <a:t> </a:t>
            </a:r>
            <a:r>
              <a:rPr lang="en-US" sz="2000" dirty="0" err="1"/>
              <a:t>criteri</a:t>
            </a:r>
            <a:r>
              <a:rPr lang="en-US" sz="2000" dirty="0"/>
              <a:t> </a:t>
            </a:r>
            <a:r>
              <a:rPr lang="en-US" sz="2000" dirty="0" err="1"/>
              <a:t>statistici</a:t>
            </a:r>
            <a:r>
              <a:rPr lang="en-US" sz="2000" dirty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885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02454" y="488617"/>
            <a:ext cx="3576621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Generali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2629" y="1269776"/>
            <a:ext cx="1040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nostro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lavoro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consiste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analisi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esplorativa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corsi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Laurea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Magistrale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Sociologia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18029" y="2819176"/>
            <a:ext cx="1040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Principali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273002" y="3603171"/>
            <a:ext cx="740228" cy="903515"/>
          </a:xfrm>
          <a:prstGeom prst="downArrow">
            <a:avLst/>
          </a:prstGeom>
          <a:solidFill>
            <a:srgbClr val="B8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7395029" y="3603171"/>
            <a:ext cx="740228" cy="903515"/>
          </a:xfrm>
          <a:prstGeom prst="downArrow">
            <a:avLst/>
          </a:prstGeom>
          <a:solidFill>
            <a:srgbClr val="B88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766457" y="2593460"/>
            <a:ext cx="4659086" cy="1009711"/>
          </a:xfrm>
          <a:prstGeom prst="rect">
            <a:avLst/>
          </a:prstGeom>
          <a:noFill/>
          <a:ln w="44450" cmpd="thinThick">
            <a:solidFill>
              <a:srgbClr val="B88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2280102" y="4815695"/>
            <a:ext cx="3211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Effettuare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icognizione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dell’arte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LM-88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721928" y="4772878"/>
            <a:ext cx="3407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Individuare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punti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necessitano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particolare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2061029" y="4460395"/>
            <a:ext cx="3831771" cy="1707606"/>
          </a:xfrm>
          <a:prstGeom prst="ellipse">
            <a:avLst/>
          </a:prstGeom>
          <a:noFill/>
          <a:ln w="19050"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6603999" y="4506685"/>
            <a:ext cx="3643088" cy="1541417"/>
          </a:xfrm>
          <a:prstGeom prst="ellipse">
            <a:avLst/>
          </a:prstGeom>
          <a:noFill/>
          <a:ln w="19050"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54569" y="507274"/>
            <a:ext cx="439415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del Contenuto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76" y="3638302"/>
            <a:ext cx="4359657" cy="9785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77" y="2149130"/>
            <a:ext cx="4359657" cy="5055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577" y="2898856"/>
            <a:ext cx="4359657" cy="4953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02577" y="1302261"/>
            <a:ext cx="435965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LE SEZIONI DESCRITTIVE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576" y="4860996"/>
            <a:ext cx="4359657" cy="56641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2577" y="5559555"/>
            <a:ext cx="4359656" cy="4884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42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25572" y="446314"/>
            <a:ext cx="9025997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descrittori. Analisi delle occorrenze lessicali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4221361" y="1192336"/>
          <a:ext cx="3232653" cy="259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/>
          </p:nvPr>
        </p:nvGraphicFramePr>
        <p:xfrm>
          <a:off x="560365" y="1192336"/>
          <a:ext cx="3195710" cy="259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/>
          </p:nvPr>
        </p:nvGraphicFramePr>
        <p:xfrm>
          <a:off x="7919300" y="1192336"/>
          <a:ext cx="3419260" cy="259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/>
          </p:nvPr>
        </p:nvGraphicFramePr>
        <p:xfrm>
          <a:off x="560365" y="4028397"/>
          <a:ext cx="3195710" cy="235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/>
          </p:nvPr>
        </p:nvGraphicFramePr>
        <p:xfrm>
          <a:off x="4221361" y="4028397"/>
          <a:ext cx="3232653" cy="235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/>
          </p:nvPr>
        </p:nvGraphicFramePr>
        <p:xfrm>
          <a:off x="7919300" y="4028399"/>
          <a:ext cx="3419260" cy="235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85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66700" y="120650"/>
            <a:ext cx="11671300" cy="6489700"/>
            <a:chOff x="266700" y="120650"/>
            <a:chExt cx="11671300" cy="6489700"/>
          </a:xfrm>
        </p:grpSpPr>
        <p:sp>
          <p:nvSpPr>
            <p:cNvPr id="7" name="Rettangolo arrotondato 6"/>
            <p:cNvSpPr/>
            <p:nvPr/>
          </p:nvSpPr>
          <p:spPr>
            <a:xfrm>
              <a:off x="266700" y="120650"/>
              <a:ext cx="11671300" cy="540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3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reflection blurRad="6350" stA="62000" endPos="61000" dist="254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361950" y="247650"/>
              <a:ext cx="11468100" cy="6362700"/>
            </a:xfrm>
            <a:prstGeom prst="roundRect">
              <a:avLst/>
            </a:prstGeom>
            <a:noFill/>
            <a:ln w="508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rect">
                  <a:fillToRect l="50000" t="50000" r="50000" b="50000"/>
                </a:path>
                <a:tileRect/>
              </a:gradFill>
            </a:ln>
            <a:scene3d>
              <a:camera prst="orthographicFront"/>
              <a:lightRig rig="threePt" dir="t"/>
            </a:scene3d>
            <a:sp3d>
              <a:bevelT prst="slope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26807" y="218987"/>
            <a:ext cx="4849404" cy="523220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Professioni «Promesse»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361950" y="1122415"/>
          <a:ext cx="5926702" cy="461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>
            <p:extLst/>
          </p:nvPr>
        </p:nvGraphicFramePr>
        <p:xfrm>
          <a:off x="6533535" y="1122414"/>
          <a:ext cx="5176684" cy="339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56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>
            <p:extLst/>
          </p:nvPr>
        </p:nvGraphicFramePr>
        <p:xfrm>
          <a:off x="353960" y="993366"/>
          <a:ext cx="6440222" cy="396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/>
          <p:nvPr>
            <p:extLst/>
          </p:nvPr>
        </p:nvGraphicFramePr>
        <p:xfrm>
          <a:off x="6553352" y="845881"/>
          <a:ext cx="5191125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30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563318"/>
            <a:ext cx="11782578" cy="954107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L’Analisi delle Corrispondenze Lessicali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Estrazione dei Fattori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821180"/>
            <a:ext cx="999744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616610" y="1320960"/>
            <a:ext cx="52678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Forme Lessicali per polarità Fattore con Contributi Assoluti e Relativi 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4930" y="520055"/>
            <a:ext cx="6423361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Lessicali e Fattori. L’ACL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04066" y="2389389"/>
            <a:ext cx="5124786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FATTORE 1 – 12% Inerzia Tot. </a:t>
            </a:r>
            <a:r>
              <a:rPr lang="it-IT" sz="2400" dirty="0" err="1"/>
              <a:t>Ripr</a:t>
            </a:r>
            <a:r>
              <a:rPr lang="it-IT" sz="2400" dirty="0"/>
              <a:t>.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828289" y="2389389"/>
            <a:ext cx="4690091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FATTORE 2 – 10,3% Inerzia </a:t>
            </a:r>
            <a:r>
              <a:rPr lang="it-IT" sz="2400" dirty="0" err="1"/>
              <a:t>Tot.Ripr</a:t>
            </a:r>
            <a:endParaRPr lang="it-IT" sz="2400" b="1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804066" y="3045882"/>
          <a:ext cx="5124786" cy="1266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406">
                  <a:extLst>
                    <a:ext uri="{9D8B030D-6E8A-4147-A177-3AD203B41FA5}">
                      <a16:colId xmlns:a16="http://schemas.microsoft.com/office/drawing/2014/main" xmlns="" val="2801613874"/>
                    </a:ext>
                  </a:extLst>
                </a:gridCol>
                <a:gridCol w="1171380">
                  <a:extLst>
                    <a:ext uri="{9D8B030D-6E8A-4147-A177-3AD203B41FA5}">
                      <a16:colId xmlns:a16="http://schemas.microsoft.com/office/drawing/2014/main" xmlns="" val="28222097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Politiche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5.4 (0.37)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1062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Valutazione delle Politiche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3.4 (0.36)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56280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Analisi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3.3 (0.68)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3057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l'Analisi la progettazione e la valutazione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2.9 (0.37)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65401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Progettazione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2.6 (0.52)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4668616"/>
                  </a:ext>
                </a:extLst>
              </a:tr>
            </a:tbl>
          </a:graphicData>
        </a:graphic>
      </p:graphicFrame>
      <p:sp>
        <p:nvSpPr>
          <p:cNvPr id="3" name="Più 2"/>
          <p:cNvSpPr/>
          <p:nvPr/>
        </p:nvSpPr>
        <p:spPr>
          <a:xfrm>
            <a:off x="206625" y="3518550"/>
            <a:ext cx="560438" cy="473887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804066" y="4711894"/>
          <a:ext cx="5124786" cy="1422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406">
                  <a:extLst>
                    <a:ext uri="{9D8B030D-6E8A-4147-A177-3AD203B41FA5}">
                      <a16:colId xmlns:a16="http://schemas.microsoft.com/office/drawing/2014/main" xmlns="" val="4005726136"/>
                    </a:ext>
                  </a:extLst>
                </a:gridCol>
                <a:gridCol w="1171380">
                  <a:extLst>
                    <a:ext uri="{9D8B030D-6E8A-4147-A177-3AD203B41FA5}">
                      <a16:colId xmlns:a16="http://schemas.microsoft.com/office/drawing/2014/main" xmlns="" val="2572435732"/>
                    </a:ext>
                  </a:extLst>
                </a:gridCol>
              </a:tblGrid>
              <a:tr h="2845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Tirocinio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3.7 (0.73)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099637"/>
                  </a:ext>
                </a:extLst>
              </a:tr>
              <a:tr h="2845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Preparazione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3.1 (0.50)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2466276"/>
                  </a:ext>
                </a:extLst>
              </a:tr>
              <a:tr h="2845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Verifica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2.3 (0.54)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757519"/>
                  </a:ext>
                </a:extLst>
              </a:tr>
              <a:tr h="2845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Attività seminariale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2.0 (0.42)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3688768"/>
                  </a:ext>
                </a:extLst>
              </a:tr>
              <a:tr h="28456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Sociologo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1.0 (0.28)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2649797"/>
                  </a:ext>
                </a:extLst>
              </a:tr>
            </a:tbl>
          </a:graphicData>
        </a:graphic>
      </p:graphicFrame>
      <p:sp>
        <p:nvSpPr>
          <p:cNvPr id="5" name="Meno 4"/>
          <p:cNvSpPr/>
          <p:nvPr/>
        </p:nvSpPr>
        <p:spPr>
          <a:xfrm>
            <a:off x="206625" y="5113580"/>
            <a:ext cx="560438" cy="61943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/>
          </p:nvPr>
        </p:nvGraphicFramePr>
        <p:xfrm>
          <a:off x="6828290" y="3091716"/>
          <a:ext cx="4690091" cy="117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071">
                  <a:extLst>
                    <a:ext uri="{9D8B030D-6E8A-4147-A177-3AD203B41FA5}">
                      <a16:colId xmlns:a16="http://schemas.microsoft.com/office/drawing/2014/main" xmlns="" val="4068422543"/>
                    </a:ext>
                  </a:extLst>
                </a:gridCol>
                <a:gridCol w="1072020">
                  <a:extLst>
                    <a:ext uri="{9D8B030D-6E8A-4147-A177-3AD203B41FA5}">
                      <a16:colId xmlns:a16="http://schemas.microsoft.com/office/drawing/2014/main" xmlns="" val="2046080553"/>
                    </a:ext>
                  </a:extLst>
                </a:gridCol>
              </a:tblGrid>
              <a:tr h="2937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Politiche Sociali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6.6 (0.53)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6205528"/>
                  </a:ext>
                </a:extLst>
              </a:tr>
              <a:tr h="2937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Valutazione delle Politiche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3.6 (0.31)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2070967"/>
                  </a:ext>
                </a:extLst>
              </a:tr>
              <a:tr h="2937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Territorio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2.3 (0.30)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4945934"/>
                  </a:ext>
                </a:extLst>
              </a:tr>
              <a:tr h="29378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Settore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1.0 (0.41)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0803642"/>
                  </a:ext>
                </a:extLst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/>
          </p:nvPr>
        </p:nvGraphicFramePr>
        <p:xfrm>
          <a:off x="6828289" y="4711894"/>
          <a:ext cx="4690091" cy="1422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071">
                  <a:extLst>
                    <a:ext uri="{9D8B030D-6E8A-4147-A177-3AD203B41FA5}">
                      <a16:colId xmlns:a16="http://schemas.microsoft.com/office/drawing/2014/main" xmlns="" val="1225294119"/>
                    </a:ext>
                  </a:extLst>
                </a:gridCol>
                <a:gridCol w="1072020">
                  <a:extLst>
                    <a:ext uri="{9D8B030D-6E8A-4147-A177-3AD203B41FA5}">
                      <a16:colId xmlns:a16="http://schemas.microsoft.com/office/drawing/2014/main" xmlns="" val="1167968238"/>
                    </a:ext>
                  </a:extLst>
                </a:gridCol>
              </a:tblGrid>
              <a:tr h="35570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Comunicazione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6.4 (0.41)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538197"/>
                  </a:ext>
                </a:extLst>
              </a:tr>
              <a:tr h="35570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Risorse Umane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4.0 (0.40)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1762103"/>
                  </a:ext>
                </a:extLst>
              </a:tr>
              <a:tr h="35570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Organizzazione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>
                          <a:effectLst/>
                        </a:rPr>
                        <a:t>3.1 (0.38) 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3466849"/>
                  </a:ext>
                </a:extLst>
              </a:tr>
              <a:tr h="35570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Innovazione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2.8 (0.28)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205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6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031089"/>
            <a:ext cx="11468099" cy="557926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650546" y="446314"/>
            <a:ext cx="497604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«Costellazioni Lessicali»</a:t>
            </a:r>
          </a:p>
        </p:txBody>
      </p:sp>
    </p:spTree>
    <p:extLst>
      <p:ext uri="{BB962C8B-B14F-4D97-AF65-F5344CB8AC3E}">
        <p14:creationId xmlns:p14="http://schemas.microsoft.com/office/powerpoint/2010/main" val="35136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214" y="247138"/>
            <a:ext cx="10515600" cy="1325563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79226" y="505307"/>
            <a:ext cx="702628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succede senza le </a:t>
            </a:r>
            <a:r>
              <a:rPr lang="it-IT" sz="32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Interclassi</a:t>
            </a:r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083"/>
            <a:ext cx="12192000" cy="58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58662" y="446314"/>
            <a:ext cx="6559809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lessicali del Profilo Medio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503141"/>
            <a:ext cx="11103429" cy="49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1209368"/>
            <a:ext cx="11267767" cy="5058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676722" y="446314"/>
            <a:ext cx="6923691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Cluster: il taglio del </a:t>
            </a:r>
            <a:r>
              <a:rPr lang="it-IT" sz="32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dendogramma</a:t>
            </a:r>
            <a:endParaRPr lang="it-IT" sz="32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63521" y="488617"/>
            <a:ext cx="5854488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della Presentazione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2629" y="1269776"/>
            <a:ext cx="1040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dell’Arte</a:t>
            </a: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Tipici</a:t>
            </a: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31758" y="1783253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Statistiche descrittive che ci aiutino a conoscere l’oggetto di studio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427746" y="2825993"/>
            <a:ext cx="9871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Costruzione di tipi caratteristici dell’offerta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formativa, sulla base di alcune dimensioni (contenuto e struttura)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427745" y="4091577"/>
            <a:ext cx="9871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tra differenti profili di offerta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formativa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2628" y="326416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Tipici</a:t>
            </a: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err="1" smtClean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Possibilità</a:t>
            </a:r>
            <a:r>
              <a:rPr lang="en-US" sz="2400" b="1" dirty="0" smtClean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</a:t>
            </a:r>
            <a:endParaRPr lang="it-IT" sz="2400" b="1" dirty="0">
              <a:solidFill>
                <a:srgbClr val="B88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31756" y="5212225"/>
            <a:ext cx="9871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Alcuni spunti per una riflessione sulla policy e sul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proseguio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della ricerca</a:t>
            </a:r>
          </a:p>
        </p:txBody>
      </p:sp>
    </p:spTree>
    <p:extLst>
      <p:ext uri="{BB962C8B-B14F-4D97-AF65-F5344CB8AC3E}">
        <p14:creationId xmlns:p14="http://schemas.microsoft.com/office/powerpoint/2010/main" val="22455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18019" y="420188"/>
            <a:ext cx="6962740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Tipiche per Ciascun Cluster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1190807"/>
            <a:ext cx="5786847" cy="2166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983" y="1190807"/>
            <a:ext cx="5773783" cy="2166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5" y="3487551"/>
            <a:ext cx="5786846" cy="2403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983" y="3487551"/>
            <a:ext cx="5773784" cy="24037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76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813786" y="446314"/>
            <a:ext cx="6649577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Cluster_ Mappa Fattoriale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090"/>
            <a:ext cx="12192000" cy="54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70" y="1238602"/>
            <a:ext cx="3315469" cy="5143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0" y="2025906"/>
            <a:ext cx="5321249" cy="42864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4221" y="380874"/>
            <a:ext cx="1124859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disciplinare e Profilo Lessicale: quali relazioni?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53" y="2025906"/>
            <a:ext cx="6120579" cy="42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634181" y="1209368"/>
          <a:ext cx="11061291" cy="5260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287">
                  <a:extLst>
                    <a:ext uri="{9D8B030D-6E8A-4147-A177-3AD203B41FA5}">
                      <a16:colId xmlns:a16="http://schemas.microsoft.com/office/drawing/2014/main" xmlns="" val="1901354485"/>
                    </a:ext>
                  </a:extLst>
                </a:gridCol>
                <a:gridCol w="730985">
                  <a:extLst>
                    <a:ext uri="{9D8B030D-6E8A-4147-A177-3AD203B41FA5}">
                      <a16:colId xmlns:a16="http://schemas.microsoft.com/office/drawing/2014/main" xmlns="" val="3144718928"/>
                    </a:ext>
                  </a:extLst>
                </a:gridCol>
                <a:gridCol w="5918878">
                  <a:extLst>
                    <a:ext uri="{9D8B030D-6E8A-4147-A177-3AD203B41FA5}">
                      <a16:colId xmlns:a16="http://schemas.microsoft.com/office/drawing/2014/main" xmlns="" val="4167869451"/>
                    </a:ext>
                  </a:extLst>
                </a:gridCol>
                <a:gridCol w="2517963">
                  <a:extLst>
                    <a:ext uri="{9D8B030D-6E8A-4147-A177-3AD203B41FA5}">
                      <a16:colId xmlns:a16="http://schemas.microsoft.com/office/drawing/2014/main" xmlns="" val="3652054504"/>
                    </a:ext>
                  </a:extLst>
                </a:gridCol>
                <a:gridCol w="946178">
                  <a:extLst>
                    <a:ext uri="{9D8B030D-6E8A-4147-A177-3AD203B41FA5}">
                      <a16:colId xmlns:a16="http://schemas.microsoft.com/office/drawing/2014/main" xmlns="" val="2338718076"/>
                    </a:ext>
                  </a:extLst>
                </a:gridCol>
              </a:tblGrid>
              <a:tr h="206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extLst>
                  <a:ext uri="{0D108BD9-81ED-4DB2-BD59-A6C34878D82A}">
                    <a16:rowId xmlns:a16="http://schemas.microsoft.com/office/drawing/2014/main" xmlns="" val="1916963202"/>
                  </a:ext>
                </a:extLst>
              </a:tr>
              <a:tr h="216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Corso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Profili Lessicali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99310328"/>
                  </a:ext>
                </a:extLst>
              </a:tr>
              <a:tr h="206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BOL Scienze Criminologiche per l'investigazione e la sicurezza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Sapere Applicativo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236014958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BOL Sociologia e Servizio Sociale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Sapere Applicativo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859372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CATANIA Sociologia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Indifferenziati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12643755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CHI Ricerca Sociale, politiche della sicurezza e criminalità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Marketing Comunicazione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78522614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FIR Sociologia e ricerca sociale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Analisti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11788391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MES Servizio sociale, politiche sociali e studi sociologici e </a:t>
                      </a:r>
                      <a:r>
                        <a:rPr lang="it-IT" sz="1400" dirty="0" err="1">
                          <a:effectLst/>
                        </a:rPr>
                        <a:t>r.s</a:t>
                      </a:r>
                      <a:r>
                        <a:rPr lang="it-IT" sz="1400" dirty="0">
                          <a:effectLst/>
                        </a:rPr>
                        <a:t>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Sapere Applicativo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90330186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MIL Bicocca Sociologia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Ricerca Valut Governo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97083564"/>
                  </a:ext>
                </a:extLst>
              </a:tr>
              <a:tr h="30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MIL CATT Gestione del lavoro e comunicazione per le organizzazioni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Marketing Comunicazione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79428707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NAP Comunicazione pubblica, sociale e politica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Marketing Comunicazione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16386125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NAP Politiche sociali e del territorio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Ricerca Valut Governo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76050428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PAD Cultura, formazione e società globale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Indifferenziati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80969161"/>
                  </a:ext>
                </a:extLst>
              </a:tr>
              <a:tr h="30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PER Scienze socioantropologiche per l'integrazione e la sicurezza sociale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Sapere Applicativo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83653706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PIE Società e Sviluppo Locale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Analisti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6649133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PIS Sociologia e management dei servizi sociali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Indifferenziati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62191955"/>
                  </a:ext>
                </a:extLst>
              </a:tr>
              <a:tr h="30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15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ROM Comunicazione , Valutazione e Ricerca Sociale per le Organizzazioni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Analisti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483315331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16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ROMA Scienze Sociali Applicate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Sapere Applicativo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91850940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17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SALENTO Sociologia e Ricerca Sociale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Analisti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971345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18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SALERNO Sociologia e politiche per il territorio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Analisti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605544512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19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TOR Sociologia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Indifferenziati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83775262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TRE Gestione delle organizzazioni e del territorio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Indifferenziati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838103911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TRE Sociologia e Ricerca Sociale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Analisti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04" marR="40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4" marR="409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4788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897"/>
            <a:ext cx="12192000" cy="59141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71704" y="506606"/>
            <a:ext cx="11248592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disciplinare e Profilo Lessicale: quali relazioni?</a:t>
            </a:r>
          </a:p>
        </p:txBody>
      </p:sp>
    </p:spTree>
    <p:extLst>
      <p:ext uri="{BB962C8B-B14F-4D97-AF65-F5344CB8AC3E}">
        <p14:creationId xmlns:p14="http://schemas.microsoft.com/office/powerpoint/2010/main" val="9217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362936" y="2550694"/>
            <a:ext cx="7451078" cy="878306"/>
            <a:chOff x="2506608" y="1915694"/>
            <a:chExt cx="7534881" cy="878306"/>
          </a:xfrm>
        </p:grpSpPr>
        <p:sp>
          <p:nvSpPr>
            <p:cNvPr id="7" name="Rettangolo 6"/>
            <p:cNvSpPr/>
            <p:nvPr/>
          </p:nvSpPr>
          <p:spPr>
            <a:xfrm>
              <a:off x="2506608" y="1915694"/>
              <a:ext cx="7534881" cy="87830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44450" cmpd="thinThick">
              <a:solidFill>
                <a:srgbClr val="B88C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913662" y="2070153"/>
              <a:ext cx="4720770" cy="569387"/>
            </a:xfrm>
            <a:prstGeom prst="rect">
              <a:avLst/>
            </a:prstGeom>
            <a:noFill/>
            <a:ln w="88900" cap="rnd" cmpd="thinThick"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>
                <a:bevelT w="38100" h="38100"/>
                <a:contourClr>
                  <a:schemeClr val="accent5"/>
                </a:contourClr>
              </a:sp3d>
            </a:bodyPr>
            <a:lstStyle/>
            <a:p>
              <a:pPr algn="ctr"/>
              <a:r>
                <a:rPr lang="it-IT" sz="3100" b="1" dirty="0">
                  <a:latin typeface="Arial" panose="020B0604020202020204" pitchFamily="34" charset="0"/>
                  <a:cs typeface="Arial" panose="020B0604020202020204" pitchFamily="34" charset="0"/>
                </a:rPr>
                <a:t>Possibilità di Intervento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5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1022555" y="1892402"/>
          <a:ext cx="45720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411348" y="493930"/>
            <a:ext cx="7617555" cy="1077218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CFU per SPS. Confronto Triennali - Magistrali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6253315" y="1892402"/>
          <a:ext cx="4911213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022555" y="5378552"/>
            <a:ext cx="363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 le Triennali, elaborazione su dati Marco </a:t>
            </a:r>
            <a:r>
              <a:rPr lang="it-IT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Gui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“Un’analisi dell’offerta formativa dei Corsi di Laurea triennali </a:t>
            </a:r>
            <a:b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Sociologia”, 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Sociologia  italiana. AIS Journal </a:t>
            </a:r>
            <a:r>
              <a:rPr lang="it-IT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r>
              <a:rPr lang="it-IT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n. 2, 2013</a:t>
            </a:r>
            <a:endParaRPr lang="it-I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246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92480" y="446314"/>
            <a:ext cx="2892138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dei Dati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729532" y="3365920"/>
            <a:ext cx="10755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www.universitaly.it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MIUR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presenta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l’offerta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formativa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universitaria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italiana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9" y="1139575"/>
            <a:ext cx="10458943" cy="2152394"/>
          </a:xfrm>
          <a:prstGeom prst="rect">
            <a:avLst/>
          </a:prstGeom>
          <a:ln w="28575">
            <a:solidFill>
              <a:srgbClr val="B88C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844549" y="5029798"/>
            <a:ext cx="10458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Articolo 48, comma 1: "Il Ministero dell’Istruzione, dell’Università e della Ricerca cura la costituzione e l’aggiornamento di un portale unico, almeno in italiano e in inglese, tale da consentire il reperimento di ogni dato utile per l’effettuazione della scelta da parte degli studenti".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44549" y="3851523"/>
            <a:ext cx="1045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portale è stato previsto all’interno del Decreto Legge 9 febbraio 2012, n. 5: "Disposizioni urgenti in materia di semplificazione e di sviluppo" convertito nella Legge 4 aprile 2012, n.35.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92480" y="446314"/>
            <a:ext cx="2892138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dei Dati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8456" y="1043849"/>
            <a:ext cx="10755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ciascun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Corso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Laurea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37214" r="11364" b="41095"/>
          <a:stretch/>
        </p:blipFill>
        <p:spPr>
          <a:xfrm>
            <a:off x="2179719" y="1421292"/>
            <a:ext cx="7832558" cy="122722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332828" y="2813271"/>
            <a:ext cx="524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Scheda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SUA-CDS</a:t>
            </a:r>
            <a:endParaRPr lang="it-I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82575" y="2813271"/>
            <a:ext cx="524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Scheda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Sintetica</a:t>
            </a:r>
            <a:endParaRPr lang="it-I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9" t="15522" r="38820" b="49996"/>
          <a:stretch/>
        </p:blipFill>
        <p:spPr>
          <a:xfrm>
            <a:off x="718455" y="3429000"/>
            <a:ext cx="2842891" cy="2755232"/>
          </a:xfrm>
          <a:prstGeom prst="rect">
            <a:avLst/>
          </a:prstGeom>
        </p:spPr>
      </p:pic>
      <p:pic>
        <p:nvPicPr>
          <p:cNvPr id="8" name="Immagine 7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31260" r="21770" b="31951"/>
          <a:stretch/>
        </p:blipFill>
        <p:spPr>
          <a:xfrm>
            <a:off x="6290644" y="3418534"/>
            <a:ext cx="5325557" cy="240475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t="49761" r="42942" b="10260"/>
          <a:stretch/>
        </p:blipFill>
        <p:spPr>
          <a:xfrm>
            <a:off x="3603169" y="3439694"/>
            <a:ext cx="2368201" cy="2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93270" y="2281531"/>
            <a:ext cx="55027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L’Utenza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iscritti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laureati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Struttura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dell’Offerta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distribuzione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CFU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caratterizzanti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distribuzione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agli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SSD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sociologici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SSD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docenti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riferimento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Percorso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dello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tasso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laureati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voto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Erasmus,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tirocini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studenti-lavoratori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soddisfazione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laureati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scarti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l’Ateneo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10053" y="2207792"/>
            <a:ext cx="5485948" cy="3940345"/>
          </a:xfrm>
          <a:prstGeom prst="rect">
            <a:avLst/>
          </a:prstGeom>
          <a:noFill/>
          <a:ln w="44450" cmpd="thinThick">
            <a:solidFill>
              <a:srgbClr val="B88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096000" y="2204622"/>
            <a:ext cx="5491843" cy="3943515"/>
          </a:xfrm>
          <a:prstGeom prst="rect">
            <a:avLst/>
          </a:prstGeom>
          <a:noFill/>
          <a:ln w="44450" cmpd="thinThick">
            <a:solidFill>
              <a:srgbClr val="B88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2104854" y="446314"/>
            <a:ext cx="8067401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Definizione delle Categorie Analitiche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24807" y="1272588"/>
            <a:ext cx="10755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mole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disponibili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abbiamo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selezionato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quelli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coerenti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seguenti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categorie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analitiche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099733" y="2277515"/>
            <a:ext cx="550272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Promesse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presentazione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corso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sbocchi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occupazionali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previsti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(con 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senza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codici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ISTAT),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Competenze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associate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funzione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“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Descrittori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Dublino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 lvl="1" algn="ctr"/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(knowledge and understanding, making judgements, communication skills, learning skills)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L’Occupabilità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post-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laurea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tasso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occupazione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1 e 3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tasso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prosecuzione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degli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guadagni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mensili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 1 e 3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utilizzo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lavorativo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competenze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oggetto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studio (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scarti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l’Ateneo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4219074" y="2550694"/>
            <a:ext cx="3753852" cy="878306"/>
            <a:chOff x="4088403" y="1915694"/>
            <a:chExt cx="3979955" cy="878306"/>
          </a:xfrm>
        </p:grpSpPr>
        <p:sp>
          <p:nvSpPr>
            <p:cNvPr id="7" name="Rettangolo 6"/>
            <p:cNvSpPr/>
            <p:nvPr/>
          </p:nvSpPr>
          <p:spPr>
            <a:xfrm>
              <a:off x="4088403" y="1915694"/>
              <a:ext cx="3979955" cy="87830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44450" cmpd="thinThick">
              <a:solidFill>
                <a:srgbClr val="B88C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235892" y="2070153"/>
              <a:ext cx="3684976" cy="569387"/>
            </a:xfrm>
            <a:prstGeom prst="rect">
              <a:avLst/>
            </a:prstGeom>
            <a:noFill/>
            <a:ln w="88900" cap="rnd" cmpd="thinThick"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>
                <a:bevelT w="38100" h="38100"/>
                <a:contourClr>
                  <a:schemeClr val="accent5"/>
                </a:contourClr>
              </a:sp3d>
            </a:bodyPr>
            <a:lstStyle/>
            <a:p>
              <a:pPr algn="ctr"/>
              <a:r>
                <a:rPr lang="it-IT" sz="3100" b="1" dirty="0">
                  <a:latin typeface="Arial" panose="020B0604020202020204" pitchFamily="34" charset="0"/>
                  <a:cs typeface="Arial" panose="020B0604020202020204" pitchFamily="34" charset="0"/>
                </a:rPr>
                <a:t>Lo Stato dell’Arte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8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4058" y="626443"/>
            <a:ext cx="3090116" cy="2062103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Corsi di Laurea Magistrale</a:t>
            </a:r>
          </a:p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LM-88</a:t>
            </a:r>
          </a:p>
        </p:txBody>
      </p:sp>
      <p:sp>
        <p:nvSpPr>
          <p:cNvPr id="2" name="Rettangolo 1"/>
          <p:cNvSpPr/>
          <p:nvPr/>
        </p:nvSpPr>
        <p:spPr>
          <a:xfrm>
            <a:off x="784058" y="2895947"/>
            <a:ext cx="30901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LM-88 «Sociologia e ricerca sociale» è stata codificata a partire dal Decreto del Ministro dell’Istruzione del 16 marzo 2007 “Determinazione delle classi delle lauree universitarie” (in attuazione del DM 270/2004).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74" y="563421"/>
            <a:ext cx="7860633" cy="57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79848" y="576942"/>
            <a:ext cx="6832320" cy="584775"/>
          </a:xfrm>
          <a:prstGeom prst="rect">
            <a:avLst/>
          </a:prstGeom>
          <a:noFill/>
          <a:ln w="88900" cap="rnd" cmpd="thinThick"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/>
            <a:r>
              <a:rPr lang="it-IT" sz="3200" b="1" dirty="0">
                <a:solidFill>
                  <a:srgbClr val="B88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Corsi di Laurea Magistrale LM-88</a:t>
            </a:r>
          </a:p>
        </p:txBody>
      </p:sp>
      <p:sp>
        <p:nvSpPr>
          <p:cNvPr id="2" name="Rettangolo 1"/>
          <p:cNvSpPr/>
          <p:nvPr/>
        </p:nvSpPr>
        <p:spPr>
          <a:xfrm>
            <a:off x="784058" y="1257973"/>
            <a:ext cx="10623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Serie storica 2008-2015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679699"/>
              </p:ext>
            </p:extLst>
          </p:nvPr>
        </p:nvGraphicFramePr>
        <p:xfrm>
          <a:off x="543428" y="1913896"/>
          <a:ext cx="6134098" cy="331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6795836" y="1913896"/>
            <a:ext cx="4814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Rispetto al picco del 2010/11, mancano all'appello: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Sociologia, Politiche Sociali e Sanitarie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BOLOGNA-FORLI'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Scienze Sociali per la Ricerca e le Istituzioni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MILANO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Lavoro, Organizzazione e Sistemi Informativi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TRENTO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Sociologia delle Reti Territoriali ed Organizzative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TRIESTE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Gestione delle Politiche, dei Servizi Sociali e della Mediazione Interculturale (interclasse)</a:t>
            </a: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URBINO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62367" y="5323003"/>
            <a:ext cx="8155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Trieste e Urbino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perdono il corso di LM;</a:t>
            </a:r>
          </a:p>
          <a:p>
            <a:pPr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Milano Statale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perde il corso, ma in città restano 2 LM erogati da altri atenei;</a:t>
            </a:r>
          </a:p>
          <a:p>
            <a:pPr>
              <a:spcAft>
                <a:spcPts val="0"/>
              </a:spcAft>
            </a:pPr>
            <a:r>
              <a:rPr lang="it-I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Bologna e Trento</a:t>
            </a: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razionalizzano l'offerta riducendo i corsi da tre a due.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683959" y="5453325"/>
            <a:ext cx="978408" cy="69481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B88C00"/>
              </a:gs>
              <a:gs pos="83000">
                <a:srgbClr val="B88C00"/>
              </a:gs>
              <a:gs pos="100000">
                <a:srgbClr val="B88C00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0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1687</Words>
  <Application>Microsoft Office PowerPoint</Application>
  <PresentationFormat>Widescreen</PresentationFormat>
  <Paragraphs>338</Paragraphs>
  <Slides>36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Interrogativi, Obiettivi e Tecniche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Danilo Taglietti</dc:creator>
  <cp:lastModifiedBy>Linda</cp:lastModifiedBy>
  <cp:revision>204</cp:revision>
  <dcterms:created xsi:type="dcterms:W3CDTF">2016-02-10T14:57:03Z</dcterms:created>
  <dcterms:modified xsi:type="dcterms:W3CDTF">2016-04-15T07:30:05Z</dcterms:modified>
</cp:coreProperties>
</file>