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  <p:sldId id="287" r:id="rId17"/>
    <p:sldId id="325" r:id="rId18"/>
    <p:sldId id="291" r:id="rId19"/>
    <p:sldId id="316" r:id="rId20"/>
    <p:sldId id="327" r:id="rId21"/>
    <p:sldId id="295" r:id="rId22"/>
    <p:sldId id="320" r:id="rId23"/>
    <p:sldId id="322" r:id="rId24"/>
    <p:sldId id="297" r:id="rId25"/>
    <p:sldId id="318" r:id="rId26"/>
    <p:sldId id="299" r:id="rId27"/>
    <p:sldId id="331" r:id="rId28"/>
    <p:sldId id="334" r:id="rId29"/>
    <p:sldId id="302" r:id="rId30"/>
    <p:sldId id="303" r:id="rId31"/>
    <p:sldId id="305" r:id="rId32"/>
    <p:sldId id="307" r:id="rId33"/>
    <p:sldId id="309" r:id="rId34"/>
    <p:sldId id="329" r:id="rId35"/>
    <p:sldId id="311" r:id="rId36"/>
    <p:sldId id="313" r:id="rId37"/>
    <p:sldId id="323" r:id="rId3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D9537-ADB3-48B7-8A89-E752D827D1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34FF615-7BA8-4EFB-A6C6-0526C733F0BD}">
      <dgm:prSet phldrT="[Testo]"/>
      <dgm:spPr>
        <a:solidFill>
          <a:srgbClr val="92D050"/>
        </a:solidFill>
      </dgm:spPr>
      <dgm:t>
        <a:bodyPr/>
        <a:lstStyle/>
        <a:p>
          <a:pPr algn="ctr"/>
          <a:r>
            <a:rPr lang="it-IT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FRAGILITA’</a:t>
          </a:r>
        </a:p>
        <a:p>
          <a:pPr algn="ctr"/>
          <a:r>
            <a:rPr lang="it-IT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DISABILITA’</a:t>
          </a:r>
          <a:endParaRPr lang="it-IT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78E75E-5525-438A-92DD-8BB872F1330E}" type="parTrans" cxnId="{322BB6E9-5E0C-4E91-827D-855F6993780D}">
      <dgm:prSet/>
      <dgm:spPr/>
      <dgm:t>
        <a:bodyPr/>
        <a:lstStyle/>
        <a:p>
          <a:pPr algn="ctr"/>
          <a:endParaRPr lang="it-IT" b="1"/>
        </a:p>
      </dgm:t>
    </dgm:pt>
    <dgm:pt modelId="{A6FAB6E9-769D-4C7E-9285-48D5EF50A266}" type="sibTrans" cxnId="{322BB6E9-5E0C-4E91-827D-855F6993780D}">
      <dgm:prSet/>
      <dgm:spPr/>
      <dgm:t>
        <a:bodyPr/>
        <a:lstStyle/>
        <a:p>
          <a:pPr algn="ctr"/>
          <a:endParaRPr lang="it-IT" b="1"/>
        </a:p>
      </dgm:t>
    </dgm:pt>
    <dgm:pt modelId="{AB10466E-3AC0-4C4F-99BF-7AFB16309B03}">
      <dgm:prSet phldrT="[Tes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it-IT" sz="11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OSPEDALE</a:t>
          </a:r>
          <a:endParaRPr lang="it-IT" sz="11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8CA31D-E9D8-435E-AB26-43F39C7DBAE1}" type="parTrans" cxnId="{3E346478-AB25-4F8C-82F5-3D8856EBCD85}">
      <dgm:prSet/>
      <dgm:spPr/>
      <dgm:t>
        <a:bodyPr/>
        <a:lstStyle/>
        <a:p>
          <a:pPr algn="ctr"/>
          <a:endParaRPr lang="it-IT" b="1"/>
        </a:p>
      </dgm:t>
    </dgm:pt>
    <dgm:pt modelId="{16C26A87-311E-4FEF-930F-C230515693CB}" type="sibTrans" cxnId="{3E346478-AB25-4F8C-82F5-3D8856EBCD85}">
      <dgm:prSet/>
      <dgm:spPr/>
      <dgm:t>
        <a:bodyPr/>
        <a:lstStyle/>
        <a:p>
          <a:pPr algn="ctr"/>
          <a:endParaRPr lang="it-IT" b="1"/>
        </a:p>
      </dgm:t>
    </dgm:pt>
    <dgm:pt modelId="{ED13FC0D-AA80-4881-B460-9FFEEB25A8BA}">
      <dgm:prSet phldrT="[Testo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it-IT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MMG</a:t>
          </a:r>
          <a:endParaRPr lang="it-IT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860DB4-4DA0-42BF-BB50-59257A1C9EBC}" type="parTrans" cxnId="{1A2D9D75-73B0-4231-B2C4-29559CD3D2A4}">
      <dgm:prSet/>
      <dgm:spPr/>
      <dgm:t>
        <a:bodyPr/>
        <a:lstStyle/>
        <a:p>
          <a:pPr algn="ctr"/>
          <a:endParaRPr lang="it-IT" b="1"/>
        </a:p>
      </dgm:t>
    </dgm:pt>
    <dgm:pt modelId="{E2D1BAC3-0C50-40DC-BCC5-7E4D5C11CA8C}" type="sibTrans" cxnId="{1A2D9D75-73B0-4231-B2C4-29559CD3D2A4}">
      <dgm:prSet/>
      <dgm:spPr/>
      <dgm:t>
        <a:bodyPr/>
        <a:lstStyle/>
        <a:p>
          <a:pPr algn="ctr"/>
          <a:endParaRPr lang="it-IT" b="1"/>
        </a:p>
      </dgm:t>
    </dgm:pt>
    <dgm:pt modelId="{9EF2886E-F15A-4970-A78B-B66EDE9EC355}">
      <dgm:prSet phldrT="[Testo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SERVIZI SANITARI</a:t>
          </a:r>
          <a:endParaRPr lang="it-IT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C0932E-137C-44F0-8AFA-4308B3D15C97}" type="parTrans" cxnId="{D873D78A-BDC9-4D1E-87A5-5C58078D1275}">
      <dgm:prSet/>
      <dgm:spPr/>
      <dgm:t>
        <a:bodyPr/>
        <a:lstStyle/>
        <a:p>
          <a:pPr algn="ctr"/>
          <a:endParaRPr lang="it-IT" b="1"/>
        </a:p>
      </dgm:t>
    </dgm:pt>
    <dgm:pt modelId="{DF04225B-FEB0-4662-8DCA-F996DEC51CD5}" type="sibTrans" cxnId="{D873D78A-BDC9-4D1E-87A5-5C58078D1275}">
      <dgm:prSet/>
      <dgm:spPr/>
      <dgm:t>
        <a:bodyPr/>
        <a:lstStyle/>
        <a:p>
          <a:pPr algn="ctr"/>
          <a:endParaRPr lang="it-IT" b="1"/>
        </a:p>
      </dgm:t>
    </dgm:pt>
    <dgm:pt modelId="{F86FCF1D-F20F-4543-8F8B-FA40D5A52A98}">
      <dgm:prSet phldrT="[Testo]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it-IT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SERVIZI  SOCIALI</a:t>
          </a:r>
          <a:endParaRPr lang="it-IT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B595F-32E0-4483-9FD1-E91BF004EF37}" type="parTrans" cxnId="{14BA861D-DD97-415C-B6FC-E15D8803BADB}">
      <dgm:prSet/>
      <dgm:spPr/>
      <dgm:t>
        <a:bodyPr/>
        <a:lstStyle/>
        <a:p>
          <a:pPr algn="ctr"/>
          <a:endParaRPr lang="it-IT" b="1"/>
        </a:p>
      </dgm:t>
    </dgm:pt>
    <dgm:pt modelId="{99531DE4-A89F-4A83-9A9F-938C43E06146}" type="sibTrans" cxnId="{14BA861D-DD97-415C-B6FC-E15D8803BADB}">
      <dgm:prSet/>
      <dgm:spPr/>
      <dgm:t>
        <a:bodyPr/>
        <a:lstStyle/>
        <a:p>
          <a:pPr algn="ctr"/>
          <a:endParaRPr lang="it-IT" b="1"/>
        </a:p>
      </dgm:t>
    </dgm:pt>
    <dgm:pt modelId="{34CD1138-F2CD-45D0-AE13-8D68896EC40F}">
      <dgm:prSet custT="1"/>
      <dgm:spPr>
        <a:solidFill>
          <a:srgbClr val="FF0000"/>
        </a:solidFill>
      </dgm:spPr>
      <dgm:t>
        <a:bodyPr/>
        <a:lstStyle/>
        <a:p>
          <a:pPr algn="ctr"/>
          <a:r>
            <a:rPr lang="it-IT" sz="12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RESIDENZE</a:t>
          </a:r>
          <a:endParaRPr lang="it-IT" sz="12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C582AA-FC79-43A4-8BD0-436AFBF5C419}" type="parTrans" cxnId="{3FA500FD-668F-42F0-A96F-8FCF9D71171E}">
      <dgm:prSet/>
      <dgm:spPr/>
      <dgm:t>
        <a:bodyPr/>
        <a:lstStyle/>
        <a:p>
          <a:pPr algn="ctr"/>
          <a:endParaRPr lang="it-IT" b="1"/>
        </a:p>
      </dgm:t>
    </dgm:pt>
    <dgm:pt modelId="{981237FC-ED24-4D3D-8D89-AEB86B476481}" type="sibTrans" cxnId="{3FA500FD-668F-42F0-A96F-8FCF9D71171E}">
      <dgm:prSet/>
      <dgm:spPr/>
      <dgm:t>
        <a:bodyPr/>
        <a:lstStyle/>
        <a:p>
          <a:pPr algn="ctr"/>
          <a:endParaRPr lang="it-IT" b="1"/>
        </a:p>
      </dgm:t>
    </dgm:pt>
    <dgm:pt modelId="{FB5C474C-D788-46E3-A541-87D5040EE6CE}">
      <dgm:prSet custT="1"/>
      <dgm:spPr>
        <a:solidFill>
          <a:srgbClr val="00B050"/>
        </a:solidFill>
      </dgm:spPr>
      <dgm:t>
        <a:bodyPr/>
        <a:lstStyle/>
        <a:p>
          <a:pPr algn="ctr"/>
          <a:r>
            <a:rPr lang="it-IT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CENTRI DIURNI </a:t>
          </a:r>
          <a:endParaRPr lang="it-IT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8AB3D5-C111-4595-B385-F3ADB0106707}" type="parTrans" cxnId="{151C74F6-6598-495A-BA08-3E7BB1C5787F}">
      <dgm:prSet/>
      <dgm:spPr/>
      <dgm:t>
        <a:bodyPr/>
        <a:lstStyle/>
        <a:p>
          <a:pPr algn="ctr"/>
          <a:endParaRPr lang="it-IT" b="1"/>
        </a:p>
      </dgm:t>
    </dgm:pt>
    <dgm:pt modelId="{6A13E66B-B669-4559-A058-AE980A0F74A3}" type="sibTrans" cxnId="{151C74F6-6598-495A-BA08-3E7BB1C5787F}">
      <dgm:prSet/>
      <dgm:spPr/>
      <dgm:t>
        <a:bodyPr/>
        <a:lstStyle/>
        <a:p>
          <a:pPr algn="ctr"/>
          <a:endParaRPr lang="it-IT" b="1"/>
        </a:p>
      </dgm:t>
    </dgm:pt>
    <dgm:pt modelId="{6C2F7D46-540C-44F3-80D9-3F6CE5AB378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it-IT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CULTURA E ANIMAZIONE</a:t>
          </a:r>
          <a:endParaRPr lang="it-IT" sz="1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BA5C09-FA8C-45B3-93C8-6BF17AADEC37}" type="parTrans" cxnId="{96A8F186-0C1D-42B1-B539-85E367E97781}">
      <dgm:prSet/>
      <dgm:spPr/>
      <dgm:t>
        <a:bodyPr/>
        <a:lstStyle/>
        <a:p>
          <a:pPr algn="ctr"/>
          <a:endParaRPr lang="it-IT" b="1"/>
        </a:p>
      </dgm:t>
    </dgm:pt>
    <dgm:pt modelId="{4E45E169-E6FF-4626-818B-830EC7F423BB}" type="sibTrans" cxnId="{96A8F186-0C1D-42B1-B539-85E367E97781}">
      <dgm:prSet/>
      <dgm:spPr/>
      <dgm:t>
        <a:bodyPr/>
        <a:lstStyle/>
        <a:p>
          <a:pPr algn="ctr"/>
          <a:endParaRPr lang="it-IT" b="1"/>
        </a:p>
      </dgm:t>
    </dgm:pt>
    <dgm:pt modelId="{6F9FAAB9-3841-425A-B37E-70B9130A0953}" type="pres">
      <dgm:prSet presAssocID="{075D9537-ADB3-48B7-8A89-E752D827D1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C4234C9-658A-41E7-B62A-00A952765223}" type="pres">
      <dgm:prSet presAssocID="{734FF615-7BA8-4EFB-A6C6-0526C733F0BD}" presName="centerShape" presStyleLbl="node0" presStyleIdx="0" presStyleCnt="1"/>
      <dgm:spPr/>
      <dgm:t>
        <a:bodyPr/>
        <a:lstStyle/>
        <a:p>
          <a:endParaRPr lang="it-IT"/>
        </a:p>
      </dgm:t>
    </dgm:pt>
    <dgm:pt modelId="{DB7A40D8-5C12-4921-93B2-6220FE4A3051}" type="pres">
      <dgm:prSet presAssocID="{AB10466E-3AC0-4C4F-99BF-7AFB16309B03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1B101A4-4BFF-4076-BFEE-BF4777BD4689}" type="pres">
      <dgm:prSet presAssocID="{AB10466E-3AC0-4C4F-99BF-7AFB16309B03}" presName="dummy" presStyleCnt="0"/>
      <dgm:spPr/>
    </dgm:pt>
    <dgm:pt modelId="{C05247F2-6640-4BE8-9508-A1C1CEBF3817}" type="pres">
      <dgm:prSet presAssocID="{16C26A87-311E-4FEF-930F-C230515693CB}" presName="sibTrans" presStyleLbl="sibTrans2D1" presStyleIdx="0" presStyleCnt="7"/>
      <dgm:spPr/>
      <dgm:t>
        <a:bodyPr/>
        <a:lstStyle/>
        <a:p>
          <a:endParaRPr lang="it-IT"/>
        </a:p>
      </dgm:t>
    </dgm:pt>
    <dgm:pt modelId="{6FE1652F-0200-4376-8443-C7C59E4BB991}" type="pres">
      <dgm:prSet presAssocID="{34CD1138-F2CD-45D0-AE13-8D68896EC40F}" presName="node" presStyleLbl="node1" presStyleIdx="1" presStyleCnt="7" custScaleX="11062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BE88727-0C4E-4042-8012-E7BC73EB5F60}" type="pres">
      <dgm:prSet presAssocID="{34CD1138-F2CD-45D0-AE13-8D68896EC40F}" presName="dummy" presStyleCnt="0"/>
      <dgm:spPr/>
    </dgm:pt>
    <dgm:pt modelId="{8C65C067-5936-415F-B832-C27070D34C57}" type="pres">
      <dgm:prSet presAssocID="{981237FC-ED24-4D3D-8D89-AEB86B476481}" presName="sibTrans" presStyleLbl="sibTrans2D1" presStyleIdx="1" presStyleCnt="7"/>
      <dgm:spPr/>
      <dgm:t>
        <a:bodyPr/>
        <a:lstStyle/>
        <a:p>
          <a:endParaRPr lang="it-IT"/>
        </a:p>
      </dgm:t>
    </dgm:pt>
    <dgm:pt modelId="{09AB7B1A-6951-4D7F-B730-3BA64B1ED6FC}" type="pres">
      <dgm:prSet presAssocID="{FB5C474C-D788-46E3-A541-87D5040EE6C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AB5F804-3D00-4EC6-9C4F-5D585F6E8374}" type="pres">
      <dgm:prSet presAssocID="{FB5C474C-D788-46E3-A541-87D5040EE6CE}" presName="dummy" presStyleCnt="0"/>
      <dgm:spPr/>
    </dgm:pt>
    <dgm:pt modelId="{E647F992-B44C-46D6-81B9-F6FB5A164EE2}" type="pres">
      <dgm:prSet presAssocID="{6A13E66B-B669-4559-A058-AE980A0F74A3}" presName="sibTrans" presStyleLbl="sibTrans2D1" presStyleIdx="2" presStyleCnt="7"/>
      <dgm:spPr/>
      <dgm:t>
        <a:bodyPr/>
        <a:lstStyle/>
        <a:p>
          <a:endParaRPr lang="it-IT"/>
        </a:p>
      </dgm:t>
    </dgm:pt>
    <dgm:pt modelId="{F1035981-11C8-4E46-8FE1-F003047EC010}" type="pres">
      <dgm:prSet presAssocID="{6C2F7D46-540C-44F3-80D9-3F6CE5AB3786}" presName="node" presStyleLbl="node1" presStyleIdx="3" presStyleCnt="7" custScaleX="11844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2D0881-F593-49B5-BB7C-C2C2BC1C2D06}" type="pres">
      <dgm:prSet presAssocID="{6C2F7D46-540C-44F3-80D9-3F6CE5AB3786}" presName="dummy" presStyleCnt="0"/>
      <dgm:spPr/>
    </dgm:pt>
    <dgm:pt modelId="{57C7DB00-0B36-4917-AB66-A28822419CF3}" type="pres">
      <dgm:prSet presAssocID="{4E45E169-E6FF-4626-818B-830EC7F423BB}" presName="sibTrans" presStyleLbl="sibTrans2D1" presStyleIdx="3" presStyleCnt="7"/>
      <dgm:spPr/>
      <dgm:t>
        <a:bodyPr/>
        <a:lstStyle/>
        <a:p>
          <a:endParaRPr lang="it-IT"/>
        </a:p>
      </dgm:t>
    </dgm:pt>
    <dgm:pt modelId="{64EBD08A-7EC3-44CF-B773-2017D9D70786}" type="pres">
      <dgm:prSet presAssocID="{ED13FC0D-AA80-4881-B460-9FFEEB25A8BA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E4EAFA-C776-41CE-952E-0029D24E1C4A}" type="pres">
      <dgm:prSet presAssocID="{ED13FC0D-AA80-4881-B460-9FFEEB25A8BA}" presName="dummy" presStyleCnt="0"/>
      <dgm:spPr/>
    </dgm:pt>
    <dgm:pt modelId="{74E38287-B68B-42AE-836C-20C785886BDD}" type="pres">
      <dgm:prSet presAssocID="{E2D1BAC3-0C50-40DC-BCC5-7E4D5C11CA8C}" presName="sibTrans" presStyleLbl="sibTrans2D1" presStyleIdx="4" presStyleCnt="7"/>
      <dgm:spPr/>
      <dgm:t>
        <a:bodyPr/>
        <a:lstStyle/>
        <a:p>
          <a:endParaRPr lang="it-IT"/>
        </a:p>
      </dgm:t>
    </dgm:pt>
    <dgm:pt modelId="{983D0653-DE53-406F-8DE7-F9E37BF38EEA}" type="pres">
      <dgm:prSet presAssocID="{9EF2886E-F15A-4970-A78B-B66EDE9EC35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1006066-D0E0-4F00-80A9-160F9A396AE3}" type="pres">
      <dgm:prSet presAssocID="{9EF2886E-F15A-4970-A78B-B66EDE9EC355}" presName="dummy" presStyleCnt="0"/>
      <dgm:spPr/>
    </dgm:pt>
    <dgm:pt modelId="{3CA837F1-EEB8-448A-8578-2CAE10011315}" type="pres">
      <dgm:prSet presAssocID="{DF04225B-FEB0-4662-8DCA-F996DEC51CD5}" presName="sibTrans" presStyleLbl="sibTrans2D1" presStyleIdx="5" presStyleCnt="7"/>
      <dgm:spPr/>
      <dgm:t>
        <a:bodyPr/>
        <a:lstStyle/>
        <a:p>
          <a:endParaRPr lang="it-IT"/>
        </a:p>
      </dgm:t>
    </dgm:pt>
    <dgm:pt modelId="{0ECB229F-8716-45C6-BB28-4335534F12CF}" type="pres">
      <dgm:prSet presAssocID="{F86FCF1D-F20F-4543-8F8B-FA40D5A52A98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67E94CA-7FAA-4474-A19D-725AEB91FEED}" type="pres">
      <dgm:prSet presAssocID="{F86FCF1D-F20F-4543-8F8B-FA40D5A52A98}" presName="dummy" presStyleCnt="0"/>
      <dgm:spPr/>
    </dgm:pt>
    <dgm:pt modelId="{AD66D0EA-0FD0-4147-B574-A65966409FEF}" type="pres">
      <dgm:prSet presAssocID="{99531DE4-A89F-4A83-9A9F-938C43E06146}" presName="sibTrans" presStyleLbl="sibTrans2D1" presStyleIdx="6" presStyleCnt="7"/>
      <dgm:spPr/>
      <dgm:t>
        <a:bodyPr/>
        <a:lstStyle/>
        <a:p>
          <a:endParaRPr lang="it-IT"/>
        </a:p>
      </dgm:t>
    </dgm:pt>
  </dgm:ptLst>
  <dgm:cxnLst>
    <dgm:cxn modelId="{7D6D44EE-37BF-4E8B-8BAC-205EB8A44463}" type="presOf" srcId="{9EF2886E-F15A-4970-A78B-B66EDE9EC355}" destId="{983D0653-DE53-406F-8DE7-F9E37BF38EEA}" srcOrd="0" destOrd="0" presId="urn:microsoft.com/office/officeart/2005/8/layout/radial6"/>
    <dgm:cxn modelId="{118EE130-46ED-418D-97D2-2FC497F2E2B3}" type="presOf" srcId="{DF04225B-FEB0-4662-8DCA-F996DEC51CD5}" destId="{3CA837F1-EEB8-448A-8578-2CAE10011315}" srcOrd="0" destOrd="0" presId="urn:microsoft.com/office/officeart/2005/8/layout/radial6"/>
    <dgm:cxn modelId="{1A2D9D75-73B0-4231-B2C4-29559CD3D2A4}" srcId="{734FF615-7BA8-4EFB-A6C6-0526C733F0BD}" destId="{ED13FC0D-AA80-4881-B460-9FFEEB25A8BA}" srcOrd="4" destOrd="0" parTransId="{AD860DB4-4DA0-42BF-BB50-59257A1C9EBC}" sibTransId="{E2D1BAC3-0C50-40DC-BCC5-7E4D5C11CA8C}"/>
    <dgm:cxn modelId="{C02CC668-CF01-47AD-9970-14EC65956837}" type="presOf" srcId="{734FF615-7BA8-4EFB-A6C6-0526C733F0BD}" destId="{2C4234C9-658A-41E7-B62A-00A952765223}" srcOrd="0" destOrd="0" presId="urn:microsoft.com/office/officeart/2005/8/layout/radial6"/>
    <dgm:cxn modelId="{963BA0EA-464B-4AE7-A547-C873FB722DD9}" type="presOf" srcId="{ED13FC0D-AA80-4881-B460-9FFEEB25A8BA}" destId="{64EBD08A-7EC3-44CF-B773-2017D9D70786}" srcOrd="0" destOrd="0" presId="urn:microsoft.com/office/officeart/2005/8/layout/radial6"/>
    <dgm:cxn modelId="{4445CF9E-582F-46AF-8699-088BA4C9CC9A}" type="presOf" srcId="{981237FC-ED24-4D3D-8D89-AEB86B476481}" destId="{8C65C067-5936-415F-B832-C27070D34C57}" srcOrd="0" destOrd="0" presId="urn:microsoft.com/office/officeart/2005/8/layout/radial6"/>
    <dgm:cxn modelId="{3FA500FD-668F-42F0-A96F-8FCF9D71171E}" srcId="{734FF615-7BA8-4EFB-A6C6-0526C733F0BD}" destId="{34CD1138-F2CD-45D0-AE13-8D68896EC40F}" srcOrd="1" destOrd="0" parTransId="{12C582AA-FC79-43A4-8BD0-436AFBF5C419}" sibTransId="{981237FC-ED24-4D3D-8D89-AEB86B476481}"/>
    <dgm:cxn modelId="{8634632A-3467-46DF-813D-63B6C45B60C3}" type="presOf" srcId="{16C26A87-311E-4FEF-930F-C230515693CB}" destId="{C05247F2-6640-4BE8-9508-A1C1CEBF3817}" srcOrd="0" destOrd="0" presId="urn:microsoft.com/office/officeart/2005/8/layout/radial6"/>
    <dgm:cxn modelId="{A49C5274-0A2D-4E86-97FE-71CA667EEDB8}" type="presOf" srcId="{FB5C474C-D788-46E3-A541-87D5040EE6CE}" destId="{09AB7B1A-6951-4D7F-B730-3BA64B1ED6FC}" srcOrd="0" destOrd="0" presId="urn:microsoft.com/office/officeart/2005/8/layout/radial6"/>
    <dgm:cxn modelId="{96A8F186-0C1D-42B1-B539-85E367E97781}" srcId="{734FF615-7BA8-4EFB-A6C6-0526C733F0BD}" destId="{6C2F7D46-540C-44F3-80D9-3F6CE5AB3786}" srcOrd="3" destOrd="0" parTransId="{94BA5C09-FA8C-45B3-93C8-6BF17AADEC37}" sibTransId="{4E45E169-E6FF-4626-818B-830EC7F423BB}"/>
    <dgm:cxn modelId="{3E346478-AB25-4F8C-82F5-3D8856EBCD85}" srcId="{734FF615-7BA8-4EFB-A6C6-0526C733F0BD}" destId="{AB10466E-3AC0-4C4F-99BF-7AFB16309B03}" srcOrd="0" destOrd="0" parTransId="{268CA31D-E9D8-435E-AB26-43F39C7DBAE1}" sibTransId="{16C26A87-311E-4FEF-930F-C230515693CB}"/>
    <dgm:cxn modelId="{D469E829-8650-4B8D-95D9-BB2ED3EF2840}" type="presOf" srcId="{34CD1138-F2CD-45D0-AE13-8D68896EC40F}" destId="{6FE1652F-0200-4376-8443-C7C59E4BB991}" srcOrd="0" destOrd="0" presId="urn:microsoft.com/office/officeart/2005/8/layout/radial6"/>
    <dgm:cxn modelId="{9798ADBB-5589-4B5C-8E98-EE2632684F1B}" type="presOf" srcId="{E2D1BAC3-0C50-40DC-BCC5-7E4D5C11CA8C}" destId="{74E38287-B68B-42AE-836C-20C785886BDD}" srcOrd="0" destOrd="0" presId="urn:microsoft.com/office/officeart/2005/8/layout/radial6"/>
    <dgm:cxn modelId="{B3CB0A7D-DB77-4DF1-BF3C-CAA40654DAFB}" type="presOf" srcId="{AB10466E-3AC0-4C4F-99BF-7AFB16309B03}" destId="{DB7A40D8-5C12-4921-93B2-6220FE4A3051}" srcOrd="0" destOrd="0" presId="urn:microsoft.com/office/officeart/2005/8/layout/radial6"/>
    <dgm:cxn modelId="{322BB6E9-5E0C-4E91-827D-855F6993780D}" srcId="{075D9537-ADB3-48B7-8A89-E752D827D1D4}" destId="{734FF615-7BA8-4EFB-A6C6-0526C733F0BD}" srcOrd="0" destOrd="0" parTransId="{FA78E75E-5525-438A-92DD-8BB872F1330E}" sibTransId="{A6FAB6E9-769D-4C7E-9285-48D5EF50A266}"/>
    <dgm:cxn modelId="{D873D78A-BDC9-4D1E-87A5-5C58078D1275}" srcId="{734FF615-7BA8-4EFB-A6C6-0526C733F0BD}" destId="{9EF2886E-F15A-4970-A78B-B66EDE9EC355}" srcOrd="5" destOrd="0" parTransId="{8EC0932E-137C-44F0-8AFA-4308B3D15C97}" sibTransId="{DF04225B-FEB0-4662-8DCA-F996DEC51CD5}"/>
    <dgm:cxn modelId="{8783945F-2031-4F0E-9F88-3EA939B60769}" type="presOf" srcId="{6A13E66B-B669-4559-A058-AE980A0F74A3}" destId="{E647F992-B44C-46D6-81B9-F6FB5A164EE2}" srcOrd="0" destOrd="0" presId="urn:microsoft.com/office/officeart/2005/8/layout/radial6"/>
    <dgm:cxn modelId="{E4FD5456-EDED-4D2F-B5E2-EB12428DFFC6}" type="presOf" srcId="{075D9537-ADB3-48B7-8A89-E752D827D1D4}" destId="{6F9FAAB9-3841-425A-B37E-70B9130A0953}" srcOrd="0" destOrd="0" presId="urn:microsoft.com/office/officeart/2005/8/layout/radial6"/>
    <dgm:cxn modelId="{8C5BD48B-E88E-4338-AA46-390AC2728500}" type="presOf" srcId="{F86FCF1D-F20F-4543-8F8B-FA40D5A52A98}" destId="{0ECB229F-8716-45C6-BB28-4335534F12CF}" srcOrd="0" destOrd="0" presId="urn:microsoft.com/office/officeart/2005/8/layout/radial6"/>
    <dgm:cxn modelId="{CBBD33A7-08E7-4620-A699-95583B6ECA8A}" type="presOf" srcId="{6C2F7D46-540C-44F3-80D9-3F6CE5AB3786}" destId="{F1035981-11C8-4E46-8FE1-F003047EC010}" srcOrd="0" destOrd="0" presId="urn:microsoft.com/office/officeart/2005/8/layout/radial6"/>
    <dgm:cxn modelId="{6D223373-99C8-42E9-8BEA-A1FF2ACD90FD}" type="presOf" srcId="{4E45E169-E6FF-4626-818B-830EC7F423BB}" destId="{57C7DB00-0B36-4917-AB66-A28822419CF3}" srcOrd="0" destOrd="0" presId="urn:microsoft.com/office/officeart/2005/8/layout/radial6"/>
    <dgm:cxn modelId="{151C74F6-6598-495A-BA08-3E7BB1C5787F}" srcId="{734FF615-7BA8-4EFB-A6C6-0526C733F0BD}" destId="{FB5C474C-D788-46E3-A541-87D5040EE6CE}" srcOrd="2" destOrd="0" parTransId="{A58AB3D5-C111-4595-B385-F3ADB0106707}" sibTransId="{6A13E66B-B669-4559-A058-AE980A0F74A3}"/>
    <dgm:cxn modelId="{14BA861D-DD97-415C-B6FC-E15D8803BADB}" srcId="{734FF615-7BA8-4EFB-A6C6-0526C733F0BD}" destId="{F86FCF1D-F20F-4543-8F8B-FA40D5A52A98}" srcOrd="6" destOrd="0" parTransId="{B5DB595F-32E0-4483-9FD1-E91BF004EF37}" sibTransId="{99531DE4-A89F-4A83-9A9F-938C43E06146}"/>
    <dgm:cxn modelId="{FF3E4A58-477E-47D6-962A-3CCD60E6F954}" type="presOf" srcId="{99531DE4-A89F-4A83-9A9F-938C43E06146}" destId="{AD66D0EA-0FD0-4147-B574-A65966409FEF}" srcOrd="0" destOrd="0" presId="urn:microsoft.com/office/officeart/2005/8/layout/radial6"/>
    <dgm:cxn modelId="{4B62D59A-22BB-4ECC-A16E-CFCDB880479A}" type="presParOf" srcId="{6F9FAAB9-3841-425A-B37E-70B9130A0953}" destId="{2C4234C9-658A-41E7-B62A-00A952765223}" srcOrd="0" destOrd="0" presId="urn:microsoft.com/office/officeart/2005/8/layout/radial6"/>
    <dgm:cxn modelId="{45A11B27-FE1F-4777-8711-F26C8D0E2666}" type="presParOf" srcId="{6F9FAAB9-3841-425A-B37E-70B9130A0953}" destId="{DB7A40D8-5C12-4921-93B2-6220FE4A3051}" srcOrd="1" destOrd="0" presId="urn:microsoft.com/office/officeart/2005/8/layout/radial6"/>
    <dgm:cxn modelId="{C0D95193-5048-4916-B6EE-762ABAC3D396}" type="presParOf" srcId="{6F9FAAB9-3841-425A-B37E-70B9130A0953}" destId="{C1B101A4-4BFF-4076-BFEE-BF4777BD4689}" srcOrd="2" destOrd="0" presId="urn:microsoft.com/office/officeart/2005/8/layout/radial6"/>
    <dgm:cxn modelId="{D2735FE2-E460-4766-A081-E8604A2ED3DC}" type="presParOf" srcId="{6F9FAAB9-3841-425A-B37E-70B9130A0953}" destId="{C05247F2-6640-4BE8-9508-A1C1CEBF3817}" srcOrd="3" destOrd="0" presId="urn:microsoft.com/office/officeart/2005/8/layout/radial6"/>
    <dgm:cxn modelId="{FC9AD9D9-DAAB-4266-B8A3-DB24412B65E1}" type="presParOf" srcId="{6F9FAAB9-3841-425A-B37E-70B9130A0953}" destId="{6FE1652F-0200-4376-8443-C7C59E4BB991}" srcOrd="4" destOrd="0" presId="urn:microsoft.com/office/officeart/2005/8/layout/radial6"/>
    <dgm:cxn modelId="{D8EB74B7-6827-435B-A0A0-DD18FC1B62FE}" type="presParOf" srcId="{6F9FAAB9-3841-425A-B37E-70B9130A0953}" destId="{BBE88727-0C4E-4042-8012-E7BC73EB5F60}" srcOrd="5" destOrd="0" presId="urn:microsoft.com/office/officeart/2005/8/layout/radial6"/>
    <dgm:cxn modelId="{D35C8FC8-2AA1-4D94-9C44-7232E8CBAC80}" type="presParOf" srcId="{6F9FAAB9-3841-425A-B37E-70B9130A0953}" destId="{8C65C067-5936-415F-B832-C27070D34C57}" srcOrd="6" destOrd="0" presId="urn:microsoft.com/office/officeart/2005/8/layout/radial6"/>
    <dgm:cxn modelId="{C4205A88-62B9-4475-9C80-F8105FE8AA22}" type="presParOf" srcId="{6F9FAAB9-3841-425A-B37E-70B9130A0953}" destId="{09AB7B1A-6951-4D7F-B730-3BA64B1ED6FC}" srcOrd="7" destOrd="0" presId="urn:microsoft.com/office/officeart/2005/8/layout/radial6"/>
    <dgm:cxn modelId="{BDB3B1B0-A8FA-45DB-A493-1369777BB8E0}" type="presParOf" srcId="{6F9FAAB9-3841-425A-B37E-70B9130A0953}" destId="{DAB5F804-3D00-4EC6-9C4F-5D585F6E8374}" srcOrd="8" destOrd="0" presId="urn:microsoft.com/office/officeart/2005/8/layout/radial6"/>
    <dgm:cxn modelId="{62931C61-C537-4E8B-A827-072A3EFE24DC}" type="presParOf" srcId="{6F9FAAB9-3841-425A-B37E-70B9130A0953}" destId="{E647F992-B44C-46D6-81B9-F6FB5A164EE2}" srcOrd="9" destOrd="0" presId="urn:microsoft.com/office/officeart/2005/8/layout/radial6"/>
    <dgm:cxn modelId="{96E13F54-AFCA-4ED5-9E2E-524D5662621F}" type="presParOf" srcId="{6F9FAAB9-3841-425A-B37E-70B9130A0953}" destId="{F1035981-11C8-4E46-8FE1-F003047EC010}" srcOrd="10" destOrd="0" presId="urn:microsoft.com/office/officeart/2005/8/layout/radial6"/>
    <dgm:cxn modelId="{33A02C9F-1C7C-4AAE-816B-3D9DC0D8C00A}" type="presParOf" srcId="{6F9FAAB9-3841-425A-B37E-70B9130A0953}" destId="{3A2D0881-F593-49B5-BB7C-C2C2BC1C2D06}" srcOrd="11" destOrd="0" presId="urn:microsoft.com/office/officeart/2005/8/layout/radial6"/>
    <dgm:cxn modelId="{F4C96993-EDD8-4A25-9AAF-BC7E18B20C4F}" type="presParOf" srcId="{6F9FAAB9-3841-425A-B37E-70B9130A0953}" destId="{57C7DB00-0B36-4917-AB66-A28822419CF3}" srcOrd="12" destOrd="0" presId="urn:microsoft.com/office/officeart/2005/8/layout/radial6"/>
    <dgm:cxn modelId="{1C1A1FD4-F55E-40A6-8F99-632DE72843A2}" type="presParOf" srcId="{6F9FAAB9-3841-425A-B37E-70B9130A0953}" destId="{64EBD08A-7EC3-44CF-B773-2017D9D70786}" srcOrd="13" destOrd="0" presId="urn:microsoft.com/office/officeart/2005/8/layout/radial6"/>
    <dgm:cxn modelId="{8A852F36-DEC0-4098-B9EE-ADD2BFF3380D}" type="presParOf" srcId="{6F9FAAB9-3841-425A-B37E-70B9130A0953}" destId="{CBE4EAFA-C776-41CE-952E-0029D24E1C4A}" srcOrd="14" destOrd="0" presId="urn:microsoft.com/office/officeart/2005/8/layout/radial6"/>
    <dgm:cxn modelId="{4F3766CB-E952-4430-BA20-7C829A5790C9}" type="presParOf" srcId="{6F9FAAB9-3841-425A-B37E-70B9130A0953}" destId="{74E38287-B68B-42AE-836C-20C785886BDD}" srcOrd="15" destOrd="0" presId="urn:microsoft.com/office/officeart/2005/8/layout/radial6"/>
    <dgm:cxn modelId="{3774D8F1-6826-42DC-A454-7624DFCD1897}" type="presParOf" srcId="{6F9FAAB9-3841-425A-B37E-70B9130A0953}" destId="{983D0653-DE53-406F-8DE7-F9E37BF38EEA}" srcOrd="16" destOrd="0" presId="urn:microsoft.com/office/officeart/2005/8/layout/radial6"/>
    <dgm:cxn modelId="{C2555013-C855-4E07-A42B-8D1D15D4324A}" type="presParOf" srcId="{6F9FAAB9-3841-425A-B37E-70B9130A0953}" destId="{61006066-D0E0-4F00-80A9-160F9A396AE3}" srcOrd="17" destOrd="0" presId="urn:microsoft.com/office/officeart/2005/8/layout/radial6"/>
    <dgm:cxn modelId="{B084F14A-132B-4976-9359-8627B74D21CD}" type="presParOf" srcId="{6F9FAAB9-3841-425A-B37E-70B9130A0953}" destId="{3CA837F1-EEB8-448A-8578-2CAE10011315}" srcOrd="18" destOrd="0" presId="urn:microsoft.com/office/officeart/2005/8/layout/radial6"/>
    <dgm:cxn modelId="{1869C1A8-7D9C-467D-9FCF-692E2ADD81C9}" type="presParOf" srcId="{6F9FAAB9-3841-425A-B37E-70B9130A0953}" destId="{0ECB229F-8716-45C6-BB28-4335534F12CF}" srcOrd="19" destOrd="0" presId="urn:microsoft.com/office/officeart/2005/8/layout/radial6"/>
    <dgm:cxn modelId="{4027049D-E17D-4701-B2BC-1F14B142E154}" type="presParOf" srcId="{6F9FAAB9-3841-425A-B37E-70B9130A0953}" destId="{D67E94CA-7FAA-4474-A19D-725AEB91FEED}" srcOrd="20" destOrd="0" presId="urn:microsoft.com/office/officeart/2005/8/layout/radial6"/>
    <dgm:cxn modelId="{3B8DBE7B-D1DE-494C-A13E-3982B380AADD}" type="presParOf" srcId="{6F9FAAB9-3841-425A-B37E-70B9130A0953}" destId="{AD66D0EA-0FD0-4147-B574-A65966409FEF}" srcOrd="21" destOrd="0" presId="urn:microsoft.com/office/officeart/2005/8/layout/radial6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F9938-04D3-448C-AF39-AEEA435C8C50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F3F9B-2BF5-499B-B004-9811D28EA75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85674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645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3715B3-F758-4A7E-9728-1394929486E2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6554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D7B563-2898-4F2C-BE77-3F3D0C1F4851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65DDD-DE7C-44F2-97A9-4B23E657464A}" type="datetimeFigureOut">
              <a:rPr lang="it-IT" smtClean="0"/>
              <a:pPr/>
              <a:t>19/03/2015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C7908-72B4-4F5F-B8ED-630FE9E8A34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/>
            </a:r>
            <a:br>
              <a:rPr lang="it-IT" dirty="0" smtClean="0"/>
            </a:b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it-IT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it-IT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anose="02020603050405020304" pitchFamily="18" charset="0"/>
              </a:rPr>
              <a:t>Servizio Sociale</a:t>
            </a:r>
          </a:p>
          <a:p>
            <a:pPr marL="0" indent="0" algn="ctr">
              <a:buNone/>
              <a:defRPr/>
            </a:pPr>
            <a:r>
              <a:rPr lang="it-IT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anose="02020603050405020304" pitchFamily="18" charset="0"/>
              </a:rPr>
              <a:t> </a:t>
            </a:r>
            <a:r>
              <a:rPr lang="it-IT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anose="02020603050405020304" pitchFamily="18" charset="0"/>
              </a:rPr>
              <a:t>in </a:t>
            </a:r>
            <a:r>
              <a:rPr lang="it-IT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anose="02020603050405020304" pitchFamily="18" charset="0"/>
              </a:rPr>
              <a:t>Sanità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Mary Grasso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Azienda Sanitaria Provinciale di CT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Catania 16/03/2015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200" b="1" i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Unità Operativa del Servizio Sociale Professionale</a:t>
            </a:r>
            <a:b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(Ospedaliera e Territoriale</a:t>
            </a:r>
            <a:r>
              <a:rPr lang="it-IT" altLang="it-IT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Struttura di Staff  della Direzione Generale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 e  governa  i processi organizzativi del S.S. Professionale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Concorda gli Obiettivi con la Direzione Generale, le linee di indirizzo e di attuazione;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 le PP.OO. Per il perseguimento degli obiettivi del SSP aziendale;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Gestisce la mobilità interna del personale, l’organizzazione e la gestione delle risorse umane;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Gestisce l’assegnazione dei coordinamenti e degli incarichi di servizio agli AA.SS.;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Unità Operativa del Servizio Sociale Professionale</a:t>
            </a:r>
            <a:b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(Ospedaliera e Territoriale)</a:t>
            </a:r>
            <a:endParaRPr lang="it-IT" altLang="it-IT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438943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Valutata il piano formativo del personale dell’area professionale sociale;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Esprime pareri tecnici sulle materie di competenza, inoltra proposte sull’integrazione </a:t>
            </a:r>
            <a:r>
              <a:rPr lang="it-IT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interistituzionale</a:t>
            </a: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Promuove e seleziona i progetti elaborati dagli AA.SS. per la loro attuazione;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Valuta i report dei dati sulle prestazioni sociali erogate nei servizi al fine di individuare criticità e proporre azioni migliorative;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Unità Operativa del Servizio Sociale Professionale</a:t>
            </a:r>
            <a:b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(Ospedaliera e Territoriale</a:t>
            </a:r>
            <a:r>
              <a:rPr lang="it-IT" altLang="it-IT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it-IT" altLang="it-IT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erifica e valuta i progetti integrati socio-sanitari;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Partecipa alla predisposizione dei </a:t>
            </a:r>
            <a:r>
              <a:rPr lang="it-IT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P.di</a:t>
            </a: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Zona e dei relativi progetti di integrazione socio-sanitaria,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 l’attività formativa dei Tirocini Universitari per i Corsi di Laurea in Servizio Sociale triennale e specialistica;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 alla stesura di Linee Guida e Protocolli in collaborazione con le PP.OO. e con i Direttori delle Unità Operative, sulle linee di attività socio-sanitarie integrate con il Distretti Socio-Sanitari dei Comuni.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Servizio Sociale Professionale in Sanità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389438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rtlCol="0">
            <a:normAutofit fontScale="925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UVM, UVD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ÉQUIPE DI LAVORO INTERDISCIPLINARE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FUNZIONI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Valutazione  Multidimensionale dei bisogni (non autosufficienza, disabilità, fragilità)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Predisposizione PAI (Piano Assistenziale Individuale)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Accesso alla Rete dei Servizi Domiciliari, Residenziale e Semi-residenziali.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Valutazione Multidimensionale</a:t>
            </a:r>
            <a:endParaRPr lang="it-IT" altLang="it-IT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Progetto Obiettivo. « Tutela della salute dell’anziano…» 1992.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PIANO SANITARIO NAZIONALE 1994/96.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PIANO SANITARIO NAZIONALE 1998/2000.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REGIONE SICILIA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D.A. N.13.954 DEL 28/01/1995: «Approvazione progetto obiettivo – Tutela della salute degli anziani – per l’assistenza domiciliare integrata</a:t>
            </a:r>
            <a:endParaRPr lang="it-IT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8229600" cy="1008063"/>
          </a:xfrm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altLang="it-IT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altLang="it-IT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Progetto Obiettivo</a:t>
            </a:r>
            <a:b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it-IT" altLang="it-IT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SCOPO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Uniformare le Direttive Regionali,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Adottare uno Strumento di Valutazione Multidimensionale Nazionale.</a:t>
            </a:r>
          </a:p>
          <a:p>
            <a:pPr marL="0" indent="0" algn="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CRITICITÀ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Disomogeneità interpretativa ed applicativa regionale del P.O.  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Composizione delle UVG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Ruoli attribuiti alle figure professionali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Utilizzo Strumenti di valutazione       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olo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07375" cy="1143000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Progetto Obiettivo</a:t>
            </a:r>
            <a:endParaRPr lang="it-IT" altLang="it-IT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PIANO SANITARIO NAZIONALE 1998/2000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RACCOMANDAZIONI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Riduzione dei ricoveri ospedalieri impropri,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Integrazione socio-sanitaria ai livelli: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Istituzionale,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Gestionale,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Professionale    (Correlata all’adozione di linee guida aziendali finalizzati ad orientare il lavoro inter-professionale nella produzione dei servizi domiciliari, semiresidenziali, residenziali)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Progetto Obiettivo</a:t>
            </a:r>
            <a:endParaRPr lang="it-IT" altLang="it-IT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Integrazione Professionale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Condizioni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Costituzione UVG, UVM,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Gestione Unitaria Documentazione,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Continuità Ospedale-Territorio,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Collaborazione tra strutture Residenziali e Territorio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FORMAZIONE ALLA RELAZIONE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(Revisione atteggiamenti e paradigmi, Revisione metodi, Superare demotivazione e passività, Affrontare la complessità</a:t>
            </a:r>
            <a:endParaRPr lang="it-IT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757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FRAGILITÀ</a:t>
            </a:r>
            <a:endParaRPr lang="it-IT" altLang="it-IT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Problematica complessa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Coesistenza di fattori sociali, sanitari, psicologici,  emozionali.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 FRAGILE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«Soggetto di età adulta affetto da multiple patologie croniche, quadro clinico instabile, frequentemente disabile, coesistenza problematiche di tipo socio economico (povertà, solitudine…) »</a:t>
            </a:r>
            <a:endParaRPr lang="it-IT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olo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it-IT" altLang="it-IT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DISABILITÀ</a:t>
            </a:r>
            <a:endParaRPr lang="it-IT" altLang="it-IT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389437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dirty="0" smtClean="0"/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Condizione reversibile o irreversibile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Condizione progressiva o regressiva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Conseguentemente ad una menomazione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dirty="0" smtClean="0"/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«</a:t>
            </a: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Carenza/Restrizione di funzioni (a causa di una o più menomazioni) nello svolgimento di attività che normalmente vengono svolte dall’essere umano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Titolo 1"/>
          <p:cNvSpPr txBox="1">
            <a:spLocks/>
          </p:cNvSpPr>
          <p:nvPr/>
        </p:nvSpPr>
        <p:spPr bwMode="auto">
          <a:xfrm>
            <a:off x="755650" y="836613"/>
            <a:ext cx="8229600" cy="122396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rIns="0" bIns="0" anchor="b"/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DISABILITÀ</a:t>
            </a:r>
            <a:endParaRPr lang="it-IT" altLang="it-IT" sz="32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39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che hanno istituito il Servizio Sociale nella Sanità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L.132/68  Riforma Ospedaliera.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L.405/75  Istituzione Consultori Familiari.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L.685/75  Disciplina </a:t>
            </a:r>
            <a:r>
              <a:rPr lang="it-IT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degli stupefacenti</a:t>
            </a:r>
            <a:r>
              <a:rPr lang="it-IT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sostanze psicotrope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L.180/78 Accertamenti e trattamenti sanitari volontari e obbligatori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itolo 3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DISABILITA’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Revisione delle Classificazioni:  DALL’’ ICDH ALL’ICF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Non solo deficit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 risorse personali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Disabilità= Interazione Persona Ambiente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2302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CONVENZIONE ONU</a:t>
            </a:r>
            <a:r>
              <a:rPr lang="it-IT" sz="36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36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it-IT" sz="36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DISABILITA’= Interazione tra Persona e Ambiente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Non è l’Individuo ad essere disabile ma la è la Relazione che definisce una condizione di disabilità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0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Il contesto può agire da barriera e/o da facilitatore e determinare disabilità e/o funzionamento della persona che vive un’esperienza di malattia.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Il sintomo, la malattia è elemento relazionale, si manifesta, si modifica, si cancella in rapporto al contesto in cui la persona vive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000" dirty="0" smtClean="0">
              <a:solidFill>
                <a:srgbClr val="20F21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it-IT" sz="2400" dirty="0" smtClean="0">
              <a:solidFill>
                <a:srgbClr val="20F21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it-IT" sz="2400" dirty="0" smtClean="0">
              <a:solidFill>
                <a:srgbClr val="20F21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471613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ICF</a:t>
            </a:r>
            <a:b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SALUTE/MALATTIA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5256213"/>
          </a:xfrm>
          <a:prstGeom prst="flowChartManualInpu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it-IT" dirty="0" smtClean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Spazio intersoggettivo, </a:t>
            </a: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Eco-sistema in cui emergono: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Fattori personali (vissuti)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Interazioni con le variabili ambientali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it-IT" dirty="0" smtClea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ICF  atteggiamento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it-IT" dirty="0" smtClea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ICF stile di ricerca per costruire dal vivo la conoscenza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solidFill>
                <a:srgbClr val="E6FC1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552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prstGeom prst="flowChartMultidocument">
            <a:avLst/>
          </a:prstGeom>
          <a:solidFill>
            <a:schemeClr val="bg2"/>
          </a:solidFill>
          <a:ln>
            <a:solidFill>
              <a:schemeClr val="accent3">
                <a:lumMod val="2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urnstown Dam" pitchFamily="2" charset="0"/>
              </a:rPr>
              <a:t>SALUTE</a:t>
            </a:r>
            <a:b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urnstown Dam" pitchFamily="2" charset="0"/>
              </a:rPr>
            </a:br>
            <a:r>
              <a:rPr lang="it-IT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urnstown Dam" pitchFamily="2" charset="0"/>
              </a:rPr>
              <a:t>Prospettiva sistemica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714500"/>
            <a:ext cx="8229600" cy="4525963"/>
          </a:xfrm>
          <a:prstGeom prst="flowChartMultidocumen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it-IT" sz="4000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Una struttura che connette</a:t>
            </a:r>
          </a:p>
          <a:p>
            <a:pPr algn="ctr" eaLnBrk="1" hangingPunct="1">
              <a:buFontTx/>
              <a:buNone/>
              <a:defRPr/>
            </a:pPr>
            <a:r>
              <a:rPr lang="it-IT" sz="4000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chi cura </a:t>
            </a:r>
          </a:p>
          <a:p>
            <a:pPr algn="ctr" eaLnBrk="1" hangingPunct="1">
              <a:buFontTx/>
              <a:buNone/>
              <a:defRPr/>
            </a:pPr>
            <a:r>
              <a:rPr lang="it-IT" sz="4000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 chi è curato </a:t>
            </a:r>
          </a:p>
          <a:p>
            <a:pPr algn="ctr" eaLnBrk="1" hangingPunct="1">
              <a:buFontTx/>
              <a:buNone/>
              <a:defRPr/>
            </a:pPr>
            <a:r>
              <a:rPr lang="it-IT" sz="4000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con tutte le variabili in gioco</a:t>
            </a:r>
          </a:p>
          <a:p>
            <a:pPr algn="ctr" eaLnBrk="1" hangingPunct="1">
              <a:defRPr/>
            </a:pPr>
            <a:endParaRPr lang="it-IT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59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VALUTAZIONE MULTIDIMENSIONALE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SVAMA (D.A.12/11/2007 – Linee guida in materia di valutazione multidimensionale per l’ammissione alle prestazioni assistenziali di tipo residenziale, semiresidenziale e domiciliare per anziani ed altri tipi di pazienti non </a:t>
            </a:r>
            <a:r>
              <a:rPr lang="it-IT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autosufficienti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1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S.Va.M.Di</a:t>
            </a:r>
            <a:r>
              <a:rPr lang="it-IT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(D.A. 29/06/2011 «Adozione della scheda di valutazione multidimensionale </a:t>
            </a:r>
            <a:r>
              <a:rPr lang="it-IT" sz="1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S.Va.M.Di</a:t>
            </a:r>
            <a:r>
              <a:rPr lang="it-IT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quale </a:t>
            </a:r>
            <a:r>
              <a:rPr lang="it-IT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strumento valutativo per persone con disabilità»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088" y="1484313"/>
            <a:ext cx="7489825" cy="4876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r>
              <a:rPr lang="it-IT" altLang="it-IT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r>
              <a:rPr lang="it-IT" altLang="it-IT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RISPONDONO AD UN’OTTICA FUNZIONALISTA </a:t>
            </a:r>
          </a:p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endParaRPr lang="it-IT" altLang="it-IT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r>
              <a:rPr lang="it-IT" altLang="it-IT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COSA MISURANO? </a:t>
            </a:r>
          </a:p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endParaRPr lang="it-IT" altLang="it-IT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Clr>
                <a:schemeClr val="hlink"/>
              </a:buClr>
              <a:buFont typeface="Arial" charset="0"/>
              <a:buNone/>
              <a:defRPr/>
            </a:pP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DIMENSIONI/FUNZIONI</a:t>
            </a:r>
            <a:endParaRPr lang="it-IT" altLang="it-IT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Clr>
                <a:schemeClr val="hlink"/>
              </a:buClr>
              <a:buFont typeface="Arial" charset="0"/>
              <a:buNone/>
              <a:defRPr/>
            </a:pPr>
            <a:endParaRPr lang="it-IT" altLang="it-IT" sz="16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Situazione </a:t>
            </a: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clinica</a:t>
            </a:r>
          </a:p>
          <a:p>
            <a:pPr marL="609600" indent="-609600" algn="ctr">
              <a:buFont typeface="Arial" charset="0"/>
              <a:buNone/>
              <a:defRPr/>
            </a:pPr>
            <a:endParaRPr lang="it-IT" altLang="it-IT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Situazione </a:t>
            </a: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cognitiva</a:t>
            </a:r>
          </a:p>
          <a:p>
            <a:pPr marL="609600" indent="-609600" algn="ctr">
              <a:buFont typeface="Arial" charset="0"/>
              <a:buNone/>
              <a:defRPr/>
            </a:pPr>
            <a:endParaRPr lang="it-IT" altLang="it-IT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Situazione </a:t>
            </a: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funzionale</a:t>
            </a:r>
          </a:p>
          <a:p>
            <a:pPr marL="609600" indent="-609600" algn="ctr">
              <a:buFont typeface="Arial" charset="0"/>
              <a:buNone/>
              <a:defRPr/>
            </a:pPr>
            <a:endParaRPr lang="it-IT" altLang="it-IT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Mobilità</a:t>
            </a:r>
            <a:endParaRPr lang="it-IT" altLang="it-IT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endParaRPr lang="it-IT" altLang="it-IT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it-IT" alt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Situazione </a:t>
            </a: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sociale</a:t>
            </a:r>
          </a:p>
          <a:p>
            <a:pPr marL="609600" indent="-609600" algn="ctr">
              <a:buFont typeface="Arial" charset="0"/>
              <a:buNone/>
              <a:defRPr/>
            </a:pPr>
            <a:r>
              <a:rPr lang="it-IT" altLang="it-IT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SVAMA  E  </a:t>
            </a:r>
            <a:r>
              <a:rPr lang="it-IT" altLang="it-IT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S.Va.M.Di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331825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SVAMA  E  </a:t>
            </a:r>
            <a:r>
              <a:rPr lang="it-IT" altLang="it-IT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S.Va.M.Di</a:t>
            </a:r>
            <a:endParaRPr lang="it-IT" altLang="it-IT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Oggetto della Valutazione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Bisogni della Persona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Priorità della Persona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Scopo della Valutazione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Qualità della vita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Soddisfazione esistenziale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(Misurabile attraverso la verifica del raggiungimento degli obiettivi personali che l’individuo  ha scelto per il proprio progetto di vita</a:t>
            </a:r>
            <a:r>
              <a:rPr lang="it-IT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Times New Roman" pitchFamily="18" charset="0"/>
                <a:cs typeface="Times New Roman" pitchFamily="18" charset="0"/>
              </a:rPr>
              <a:t>Valutazione Multidimensionale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48200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Nuova cultura dei bisogni della persona </a:t>
            </a:r>
          </a:p>
          <a:p>
            <a:pPr marL="0" indent="0" algn="ctr">
              <a:buNone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 disabilità</a:t>
            </a:r>
          </a:p>
          <a:p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AAMR(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American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Mental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Retardation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it-IT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AAIDD-  Movimento scientifico culturale per le persone con disabilita intellettiva ed evolutiva</a:t>
            </a:r>
          </a:p>
          <a:p>
            <a:pPr marL="0" indent="0">
              <a:buNone/>
            </a:pPr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Strumenti per la valutazione dei bisogni </a:t>
            </a:r>
            <a:r>
              <a:rPr lang="it-IT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della 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persona:</a:t>
            </a:r>
          </a:p>
          <a:p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SIS (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Supports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Intensity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Scale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POS (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Personal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Outcoume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Scale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POM (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Personal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Autcome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it-IT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t-IT" b="1" dirty="0" smtClean="0">
              <a:latin typeface="Comic Sans MS" panose="030F0702030302020204" pitchFamily="66" charset="0"/>
            </a:endParaRPr>
          </a:p>
          <a:p>
            <a:endParaRPr lang="it-IT" b="1" i="1" dirty="0">
              <a:latin typeface="Comic Sans MS" panose="030F0702030302020204" pitchFamily="66" charset="0"/>
            </a:endParaRPr>
          </a:p>
          <a:p>
            <a:endParaRPr lang="it-IT" b="1" i="1" dirty="0" smtClean="0">
              <a:latin typeface="Comic Sans MS" panose="030F0702030302020204" pitchFamily="66" charset="0"/>
            </a:endParaRPr>
          </a:p>
          <a:p>
            <a:endParaRPr lang="it-IT" b="1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it-IT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69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SIS, POS, POM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it-IT" dirty="0" smtClean="0"/>
          </a:p>
          <a:p>
            <a:pPr marL="0" indent="0">
              <a:buNone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 SIS misurano la necessità di sostegno in:</a:t>
            </a:r>
          </a:p>
          <a:p>
            <a:pPr marL="0" indent="0">
              <a:buNone/>
            </a:pPr>
            <a:endParaRPr lang="it-IT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57 Attività della vita quotidiana </a:t>
            </a:r>
          </a:p>
          <a:p>
            <a:pPr algn="just"/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28 Aree relative al comportamento e alla condizione medico-sanitaria (</a:t>
            </a:r>
            <a:r>
              <a:rPr lang="it-IT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vita nell’ambiente domestico, vita nella comunità, insegnamento ed educazione, occupazione, salute e sicurezza sociale, protezione e tutela legale</a:t>
            </a: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it-IT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t-IT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L’Associazione ANFFAS collabora in Italia con il Movimento scientifico AAIDD.</a:t>
            </a:r>
          </a:p>
        </p:txBody>
      </p:sp>
    </p:spTree>
    <p:extLst>
      <p:ext uri="{BB962C8B-B14F-4D97-AF65-F5344CB8AC3E}">
        <p14:creationId xmlns:p14="http://schemas.microsoft.com/office/powerpoint/2010/main" xmlns="" val="104538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olo 1"/>
          <p:cNvSpPr>
            <a:spLocks noGrp="1"/>
          </p:cNvSpPr>
          <p:nvPr>
            <p:ph type="title"/>
          </p:nvPr>
        </p:nvSpPr>
        <p:spPr>
          <a:xfrm>
            <a:off x="611188" y="260350"/>
            <a:ext cx="8229600" cy="808038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QUALI PROBLEMI ORGANIZZATIVI?</a:t>
            </a:r>
          </a:p>
        </p:txBody>
      </p:sp>
      <p:graphicFrame>
        <p:nvGraphicFramePr>
          <p:cNvPr id="5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268760"/>
          <a:ext cx="8424936" cy="5208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che hanno inserito il Servizio Sociale nella Sanità</a:t>
            </a:r>
            <a:endParaRPr lang="it-IT" altLang="it-IT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L.833/78  Istituzione del Servizio </a:t>
            </a:r>
            <a:r>
              <a:rPr lang="it-IT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anitario Nazionale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Universalistico, pubblico, gratuito, aperto a tutti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iritti di salute del cittadino</a:t>
            </a: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 del cittadino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4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L.382/75 Norme sull'ordinamento regionale e sulla organizzazione della pubblica amministrazione.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D.P.R.616/77 Attuazione </a:t>
            </a:r>
            <a:r>
              <a:rPr lang="it-IT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della delega di cui all'art. 1 della </a:t>
            </a:r>
            <a:r>
              <a:rPr lang="it-IT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L.382/75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olo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143000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CAMBIAMENTO ORGANIZZATIVO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D.A.</a:t>
            </a: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Del 03/05/2007  “ Direttive per l’attivazione del Dipartimento Funzionale per l’Integrazione </a:t>
            </a:r>
            <a:r>
              <a:rPr lang="it-IT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Socio-Sanitaria…</a:t>
            </a: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D.A</a:t>
            </a:r>
            <a:r>
              <a:rPr lang="it-IT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N.1543 del 02/07/2008 “ Nuova caratterizzazione’ dell’ assistenza domiciliare e degli interventi ospedalieri a domicilio”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L.R.</a:t>
            </a: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N.5 del 14/04/2009 “Norme per il riordino del Servizio Sanitario Regionale”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D.A.</a:t>
            </a:r>
            <a:r>
              <a:rPr lang="it-IT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N.873  08/05/2009 “Nuova organizzazione delle Cure Palliative in Sicilia</a:t>
            </a:r>
            <a:r>
              <a:rPr lang="it-IT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D.P.R.S.</a:t>
            </a: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del 26/01/2011 “Linee Guida Regionali per l’accesso e il governo del sistema integrato delle Cure Domiciliari”</a:t>
            </a:r>
            <a:endParaRPr lang="it-IT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olo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229600" cy="1223962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CAMBIAMENTO ORGANIZZATIVO</a:t>
            </a:r>
            <a:endParaRPr lang="it-IT" altLang="it-IT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389438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Assessorato Regionale della Famiglia 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Indirizzi Programmatici dal 2002 ad oggi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D.P.R.S.</a:t>
            </a:r>
            <a:r>
              <a:rPr lang="it-IT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del 14/11/2002 (Sistema Integrato  di politiche sociali e socio-sanitarie)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D.P.R.S</a:t>
            </a:r>
            <a:r>
              <a:rPr lang="it-IT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del 23/03/2007 (Sistema Integrato  di politiche sociali e socio-sanitarie 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D.P.RS</a:t>
            </a:r>
            <a:r>
              <a:rPr lang="it-IT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N. 61 del 2/03/2009  “Programma Regionale delle politiche sociali </a:t>
            </a:r>
            <a:r>
              <a:rPr lang="it-IT" sz="2400" b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 socio-sanitarie 2010-12”</a:t>
            </a:r>
            <a:endParaRPr lang="it-IT" sz="24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4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olo 1"/>
          <p:cNvSpPr>
            <a:spLocks noGrp="1"/>
          </p:cNvSpPr>
          <p:nvPr>
            <p:ph type="title"/>
          </p:nvPr>
        </p:nvSpPr>
        <p:spPr>
          <a:xfrm>
            <a:off x="498868" y="332656"/>
            <a:ext cx="8105580" cy="1143000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CAMBIAMENTO  ORGANIZZATIVO</a:t>
            </a:r>
            <a:endParaRPr lang="it-IT" altLang="it-IT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Valore strategico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Principio della corresponsabilità dei due Sistemi: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Sociale e Sanitario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attraverso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Processi di integrazione dei propri strumenti programmatori, progettuali, operativi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(Integrazione istituzionale, gestionale, professionale)</a:t>
            </a:r>
            <a:r>
              <a:rPr lang="it-IT" sz="2800" dirty="0" smtClean="0"/>
              <a:t/>
            </a:r>
            <a:br>
              <a:rPr lang="it-IT" sz="2800" dirty="0" smtClean="0"/>
            </a:b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o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20080"/>
          </a:xfrm>
          <a:solidFill>
            <a:schemeClr val="bg1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PUNTO UNICO DI ACCESSO</a:t>
            </a:r>
            <a:b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(PUA)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PERSONE E BISOGNI ( SEMPLICI E COMPLES</a:t>
            </a:r>
            <a:r>
              <a:rPr lang="it-IT" sz="2000" b="1" dirty="0" smtClean="0">
                <a:latin typeface="Times New Roman" pitchFamily="18" charset="0"/>
                <a:cs typeface="Times New Roman" pitchFamily="18" charset="0"/>
              </a:rPr>
              <a:t>SI )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RETE DEGLI ATTORI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ESTERNI: Anziano, Disabile, Famiglia, Ospedale, ecc.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INTERNI: Servizi Sociali, Strutture Residenziali, Volontariato, ecc.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it-IT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PROCEDURE OPERATIVE (codificate e scritte, informatizzate)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L’EQUIPE’ </a:t>
            </a:r>
            <a:r>
              <a:rPr lang="it-IT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t-IT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LAVORO (operatori integrati per rispondere ai bisogni dell’utente e dell’organizzazione)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PUA</a:t>
            </a:r>
            <a:endParaRPr lang="it-IT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it-IT" sz="4300" b="1" dirty="0" smtClean="0">
                <a:latin typeface="Times New Roman" pitchFamily="18" charset="0"/>
                <a:cs typeface="Times New Roman" pitchFamily="18" charset="0"/>
              </a:rPr>
              <a:t>NON SOLO SPORTELLO</a:t>
            </a:r>
          </a:p>
          <a:p>
            <a:pPr algn="ctr">
              <a:buNone/>
            </a:pPr>
            <a:endParaRPr lang="it-IT" sz="4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it-IT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FORMAZIONE alla MULTIDIMENSIONALITÀ</a:t>
            </a: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it-IT" sz="5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5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Revisione degli strumenti concettuali</a:t>
            </a:r>
          </a:p>
          <a:p>
            <a:pPr algn="ctr">
              <a:buNone/>
            </a:pPr>
            <a:r>
              <a:rPr lang="it-IT" sz="5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Condivisione complementare  dei linguaggi, in una visione multidisciplinare</a:t>
            </a:r>
          </a:p>
          <a:p>
            <a:pPr algn="ctr">
              <a:buNone/>
            </a:pPr>
            <a:r>
              <a:rPr lang="it-IT" sz="5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Coniugare la tecnica con la prospettiva </a:t>
            </a:r>
            <a:r>
              <a:rPr lang="it-IT" sz="5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sz="5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maniera di guardare e di sentire il mondo come persone</a:t>
            </a:r>
            <a:r>
              <a:rPr lang="it-IT" sz="5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>
              <a:buNone/>
            </a:pPr>
            <a:endParaRPr lang="it-IT" sz="5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55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carmela.grasso\Desktop\gruppiepsicoterapiaroma.oneminutesite.it_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0298" y="2000240"/>
            <a:ext cx="3857652" cy="228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olo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FORMAZIONE ALLA MULTIDIMENSIONALITÀ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GENERATIVITÀ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Cambiamento interiore  </a:t>
            </a:r>
            <a:r>
              <a:rPr lang="it-IT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dell’operatore vissuto </a:t>
            </a:r>
            <a:r>
              <a:rPr lang="it-IT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condiviso, sia come </a:t>
            </a:r>
            <a:r>
              <a:rPr lang="it-IT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singolo professionista nel guardare e risentire se </a:t>
            </a:r>
            <a:r>
              <a:rPr lang="it-IT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stesso, sia </a:t>
            </a:r>
            <a:r>
              <a:rPr lang="it-IT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 i professionisti tra di </a:t>
            </a:r>
            <a:r>
              <a:rPr lang="it-IT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loro,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sia </a:t>
            </a:r>
            <a:r>
              <a:rPr lang="it-IT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 i professionisti e gli utenti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1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60420" name="Picture 2" descr="C:\Users\carmela.grasso\Desktop\immagi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6638" y="2492375"/>
            <a:ext cx="475297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FORMAZIONE ALLA MULTIDIMENSIONALITÀ</a:t>
            </a:r>
            <a:endParaRPr lang="it-IT" altLang="it-IT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RECIPROCITÀ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Apertura all’Altro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Confronto reciproco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Accettazione della diversità dell’Altro: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sia del professionista di altra disciplina,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sia dell’utente in quanto fragile o disabile,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bisognoso di aiuto con l’idea che può farcela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perché « non è solo «</a:t>
            </a:r>
            <a:endParaRPr lang="it-IT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altLang="it-IT" sz="4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alt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alt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GRAZIE PER L’ATTENZIONE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3699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REGIONE SICILIA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ANNI 80/90</a:t>
            </a:r>
          </a:p>
          <a:p>
            <a:pPr marL="0" indent="0" algn="ctr">
              <a:buFont typeface="Arial" charset="0"/>
              <a:buNone/>
              <a:defRPr/>
            </a:pPr>
            <a:endParaRPr lang="it-IT" sz="2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Consultori Familiari</a:t>
            </a:r>
          </a:p>
          <a:p>
            <a:pPr marL="0" indent="0">
              <a:buFont typeface="Arial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Centri di Salute Mentale</a:t>
            </a:r>
          </a:p>
          <a:p>
            <a:pPr marL="0" indent="0">
              <a:buFont typeface="Arial" charset="0"/>
              <a:buNone/>
              <a:defRPr/>
            </a:pPr>
            <a:r>
              <a:rPr lang="it-I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Ser.T</a:t>
            </a:r>
            <a:endParaRPr lang="it-IT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Interventi: </a:t>
            </a: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Cura Riabilitazione e Prevenzione</a:t>
            </a:r>
          </a:p>
          <a:p>
            <a:pPr marL="0" indent="0">
              <a:buFont typeface="Arial" charset="0"/>
              <a:buNone/>
              <a:defRPr/>
            </a:pP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Metodo interdisciplinare</a:t>
            </a:r>
          </a:p>
          <a:p>
            <a:pPr marL="0" indent="0">
              <a:buFont typeface="Arial" charset="0"/>
              <a:buNone/>
              <a:defRPr/>
            </a:pP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Lavoro in équipe</a:t>
            </a:r>
          </a:p>
          <a:p>
            <a:pPr marL="0" indent="0">
              <a:buFont typeface="Arial" charset="0"/>
              <a:buNone/>
              <a:defRPr/>
            </a:pPr>
            <a:r>
              <a:rPr 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Integrazione aspetti sanitari con quelli </a:t>
            </a:r>
            <a:r>
              <a:rPr lang="it-IT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sociali-assistenziali</a:t>
            </a: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SALUTE</a:t>
            </a:r>
            <a:endParaRPr lang="it-IT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Salute non come Stato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it-IT" sz="24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Salute come proprietà </a:t>
            </a:r>
            <a:r>
              <a:rPr lang="it-IT" sz="24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complessa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 smtClean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ancorata </a:t>
            </a:r>
            <a:r>
              <a:rPr lang="it-IT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ad un divenire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che richiede attenzione verso le variabili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biologiche, psicologiche e ambientali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che si presentono durante i cicli dell’esistenza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 sono sempre diverse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 come tali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devono essere viste nella loro complessità,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it-IT" sz="24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praticando il rispetto del sistema di cui fanno parte.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8229600" cy="1143000"/>
          </a:xfrm>
          <a:prstGeom prst="accentCallout3">
            <a:avLst>
              <a:gd name="adj1" fmla="val 283221"/>
              <a:gd name="adj2" fmla="val 97811"/>
              <a:gd name="adj3" fmla="val 101574"/>
              <a:gd name="adj4" fmla="val 50915"/>
              <a:gd name="adj5" fmla="val 229883"/>
              <a:gd name="adj6" fmla="val 10914"/>
              <a:gd name="adj7" fmla="val 405669"/>
              <a:gd name="adj8" fmla="val 294"/>
            </a:avLst>
          </a:prstGeom>
          <a:solidFill>
            <a:schemeClr val="bg1"/>
          </a:solidFill>
          <a:ln w="38100">
            <a:solidFill>
              <a:srgbClr val="FF99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SALUTE</a:t>
            </a:r>
            <a:endParaRPr lang="it-IT" sz="2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 rot="21009318">
            <a:off x="457200" y="1484313"/>
            <a:ext cx="8229600" cy="5184775"/>
          </a:xfrm>
          <a:prstGeom prst="star8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  <a:defRPr/>
            </a:pPr>
            <a:r>
              <a:rPr lang="it-IT" i="1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Non è la malattia che viene curata </a:t>
            </a:r>
          </a:p>
          <a:p>
            <a:pPr algn="ctr" eaLnBrk="1" hangingPunct="1">
              <a:buFontTx/>
              <a:buNone/>
              <a:defRPr/>
            </a:pPr>
            <a:r>
              <a:rPr lang="it-IT" i="1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 è la </a:t>
            </a:r>
            <a:r>
              <a:rPr lang="it-IT" b="1" i="1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persona</a:t>
            </a:r>
            <a:r>
              <a:rPr lang="it-IT" i="1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che viene considerata, </a:t>
            </a:r>
          </a:p>
          <a:p>
            <a:pPr algn="ctr" eaLnBrk="1" hangingPunct="1">
              <a:buFontTx/>
              <a:buNone/>
              <a:defRPr/>
            </a:pPr>
            <a:r>
              <a:rPr lang="it-IT" i="1" dirty="0" smtClean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analizzata nella genesi multifattoriale  della sua esperienza di malattia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che hanno inserito il Servizio Sociale nella Sanità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L.104/92 Legge-quadro per l'assistenza, l'integrazione sociale e i diritti delle persone handicappate. </a:t>
            </a:r>
            <a:endParaRPr lang="it-IT" sz="28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L.68/99 Norme per il diritto al lavoro dei disabili” e successive modifiche e integrazioni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che hanno introdotto il Servizio Sociale nella Sanità</a:t>
            </a:r>
            <a:endParaRPr lang="it-IT" altLang="it-IT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D.L.gs 502/92 e 517/93 Aziendalizzazione della Sanità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4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D.L.gs. 229/99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Norme per la razionalizzazione del Servizio sanitario nazionale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400" b="1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D.P.C.M.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2001 Atto di indirizzo e coordinamento in materia di </a:t>
            </a:r>
            <a:r>
              <a:rPr lang="it-IT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prestazioni socio-sanitarie.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it-IT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Distretto come modello organizzativo per l’integrazione socio-sanitaria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it-IT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it-IT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it-IT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alt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Normative che hanno istituito il Servizio Sociale nella Sanità</a:t>
            </a:r>
            <a:endParaRPr lang="it-IT" altLang="it-IT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L.328/2000-Legge quadro per la realizzazione del sistema integrato di interventi e servizi sociali-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Servizio Sociale Professionale (LEA)</a:t>
            </a:r>
            <a:endParaRPr lang="it-IT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Words>1589</Words>
  <Application>Microsoft Office PowerPoint</Application>
  <PresentationFormat>Presentazione su schermo (4:3)</PresentationFormat>
  <Paragraphs>347</Paragraphs>
  <Slides>37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38" baseType="lpstr">
      <vt:lpstr>Tema di Office</vt:lpstr>
      <vt:lpstr> </vt:lpstr>
      <vt:lpstr>Normative che hanno istituito il Servizio Sociale nella Sanità</vt:lpstr>
      <vt:lpstr>Normative che hanno inserito il Servizio Sociale nella Sanità</vt:lpstr>
      <vt:lpstr>REGIONE SICILIA</vt:lpstr>
      <vt:lpstr>SALUTE</vt:lpstr>
      <vt:lpstr>SALUTE</vt:lpstr>
      <vt:lpstr>Normative che hanno inserito il Servizio Sociale nella Sanità</vt:lpstr>
      <vt:lpstr>Normative che hanno introdotto il Servizio Sociale nella Sanità</vt:lpstr>
      <vt:lpstr>Normative che hanno istituito il Servizio Sociale nella Sanità</vt:lpstr>
      <vt:lpstr>Unità Operativa del Servizio Sociale Professionale  (Ospedaliera e Territoriale)</vt:lpstr>
      <vt:lpstr>Unità Operativa del Servizio Sociale Professionale  (Ospedaliera e Territoriale)</vt:lpstr>
      <vt:lpstr>Unità Operativa del Servizio Sociale Professionale  (Ospedaliera e Territoriale)</vt:lpstr>
      <vt:lpstr> Servizio Sociale Professionale in Sanità</vt:lpstr>
      <vt:lpstr>Valutazione Multidimensionale</vt:lpstr>
      <vt:lpstr>  Progetto Obiettivo </vt:lpstr>
      <vt:lpstr>Progetto Obiettivo</vt:lpstr>
      <vt:lpstr>Progetto Obiettivo</vt:lpstr>
      <vt:lpstr>FRAGILITÀ</vt:lpstr>
      <vt:lpstr>DISABILITÀ</vt:lpstr>
      <vt:lpstr>DISABILITA’</vt:lpstr>
      <vt:lpstr>CONVENZIONE ONU </vt:lpstr>
      <vt:lpstr>ICF SALUTE/MALATTIA</vt:lpstr>
      <vt:lpstr>SALUTE Prospettiva sistemica </vt:lpstr>
      <vt:lpstr>VALUTAZIONE MULTIDIMENSIONALE</vt:lpstr>
      <vt:lpstr>SVAMA  E  S.Va.M.Di</vt:lpstr>
      <vt:lpstr>SVAMA  E  S.Va.M.Di</vt:lpstr>
      <vt:lpstr>Valutazione Multidimensionale</vt:lpstr>
      <vt:lpstr>SIS, POS, POM</vt:lpstr>
      <vt:lpstr>QUALI PROBLEMI ORGANIZZATIVI?</vt:lpstr>
      <vt:lpstr>CAMBIAMENTO ORGANIZZATIVO</vt:lpstr>
      <vt:lpstr>CAMBIAMENTO ORGANIZZATIVO</vt:lpstr>
      <vt:lpstr>CAMBIAMENTO  ORGANIZZATIVO</vt:lpstr>
      <vt:lpstr>PUNTO UNICO DI ACCESSO (PUA)</vt:lpstr>
      <vt:lpstr>PUA</vt:lpstr>
      <vt:lpstr>FORMAZIONE ALLA MULTIDIMENSIONALITÀ</vt:lpstr>
      <vt:lpstr>FORMAZIONE ALLA MULTIDIMENSIONALITÀ</vt:lpstr>
      <vt:lpstr>Diapositiva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Servizio Sociale in Sanità</dc:title>
  <dc:creator>Utente</dc:creator>
  <cp:lastModifiedBy>Putrino Graciela</cp:lastModifiedBy>
  <cp:revision>38</cp:revision>
  <dcterms:created xsi:type="dcterms:W3CDTF">2015-03-11T16:57:02Z</dcterms:created>
  <dcterms:modified xsi:type="dcterms:W3CDTF">2015-03-19T08:11:55Z</dcterms:modified>
</cp:coreProperties>
</file>